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3" autoAdjust="0"/>
    <p:restoredTop sz="94660"/>
  </p:normalViewPr>
  <p:slideViewPr>
    <p:cSldViewPr>
      <p:cViewPr varScale="1">
        <p:scale>
          <a:sx n="69" d="100"/>
          <a:sy n="69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4155-1370-48DB-8004-026AC6802B0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C03B-2A38-4435-9313-F618C56EB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6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4155-1370-48DB-8004-026AC6802B0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C03B-2A38-4435-9313-F618C56EB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4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4155-1370-48DB-8004-026AC6802B0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C03B-2A38-4435-9313-F618C56EB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1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4155-1370-48DB-8004-026AC6802B0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C03B-2A38-4435-9313-F618C56EB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3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4155-1370-48DB-8004-026AC6802B0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C03B-2A38-4435-9313-F618C56EB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0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4155-1370-48DB-8004-026AC6802B0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C03B-2A38-4435-9313-F618C56EB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1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4155-1370-48DB-8004-026AC6802B0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C03B-2A38-4435-9313-F618C56EB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3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4155-1370-48DB-8004-026AC6802B0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C03B-2A38-4435-9313-F618C56EB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4155-1370-48DB-8004-026AC6802B0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C03B-2A38-4435-9313-F618C56EB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9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4155-1370-48DB-8004-026AC6802B0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C03B-2A38-4435-9313-F618C56EB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8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4155-1370-48DB-8004-026AC6802B0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C03B-2A38-4435-9313-F618C56EB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C4155-1370-48DB-8004-026AC6802B05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AC03B-2A38-4435-9313-F618C56EB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4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sec. 10.2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Organic Halides</a:t>
            </a:r>
          </a:p>
          <a:p>
            <a:r>
              <a:rPr lang="en-US" dirty="0" smtClean="0"/>
              <a:t>Addition</a:t>
            </a:r>
          </a:p>
          <a:p>
            <a:r>
              <a:rPr lang="en-US" dirty="0" smtClean="0"/>
              <a:t>Substitution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62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addition reaction that is important to  the  Alberta chemical industry is the production of 1-2 </a:t>
            </a:r>
            <a:r>
              <a:rPr lang="en-US" dirty="0" err="1" smtClean="0"/>
              <a:t>dichloroethane</a:t>
            </a:r>
            <a:r>
              <a:rPr lang="en-US" dirty="0"/>
              <a:t>, which is used to produce PVC</a:t>
            </a:r>
          </a:p>
          <a:p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91000"/>
            <a:ext cx="6019800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323975" y="5765801"/>
            <a:ext cx="2806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Ethene + excess chlorine 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410200" y="6132513"/>
            <a:ext cx="213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1-2 </a:t>
            </a:r>
            <a:r>
              <a:rPr lang="en-US" dirty="0" err="1"/>
              <a:t>dichloro</a:t>
            </a:r>
            <a:r>
              <a:rPr lang="en-US" dirty="0"/>
              <a:t> ethane</a:t>
            </a:r>
          </a:p>
        </p:txBody>
      </p:sp>
    </p:spTree>
    <p:extLst>
      <p:ext uri="{BB962C8B-B14F-4D97-AF65-F5344CB8AC3E}">
        <p14:creationId xmlns:p14="http://schemas.microsoft.com/office/powerpoint/2010/main" val="429098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Draw the line structural diagram that represents the production of 2-chloropropane and 1-chlorpropane from propene and excess hydrogen chloride</a:t>
            </a:r>
          </a:p>
          <a:p>
            <a:pPr eaLnBrk="1" hangingPunct="1"/>
            <a:endParaRPr lang="en-US" sz="2800" dirty="0" smtClean="0"/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534400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90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Substitution reaction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 substitution reaction is a saturated hydrocarbon reacting with a small molecule to produce an hydrocarbon derivative</a:t>
            </a:r>
          </a:p>
          <a:p>
            <a:pPr eaLnBrk="1" hangingPunct="1"/>
            <a:r>
              <a:rPr lang="en-US" sz="2800" dirty="0" smtClean="0"/>
              <a:t>The small molecules atoms are going to replace the </a:t>
            </a:r>
            <a:r>
              <a:rPr lang="en-US" sz="2800" dirty="0" err="1" smtClean="0"/>
              <a:t>hydrogens</a:t>
            </a:r>
            <a:r>
              <a:rPr lang="en-US" sz="2800" dirty="0" smtClean="0"/>
              <a:t> to form the hydrocarbon derivative </a:t>
            </a:r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6200"/>
            <a:ext cx="8991600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91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8525"/>
          </a:xfrm>
        </p:spPr>
        <p:txBody>
          <a:bodyPr/>
          <a:lstStyle/>
          <a:p>
            <a:pPr eaLnBrk="1" hangingPunct="1"/>
            <a:r>
              <a:rPr lang="en-US" dirty="0" smtClean="0"/>
              <a:t>Draw and name the product of the reaction of benzene with chlorine gas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3886200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09600"/>
            <a:ext cx="3505200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327525" y="2627313"/>
            <a:ext cx="17620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err="1" smtClean="0"/>
              <a:t>c</a:t>
            </a:r>
            <a:r>
              <a:rPr lang="en-US" dirty="0" err="1" smtClean="0"/>
              <a:t>hlorobenzene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4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Organic Halides, Substitution and Addition reactions Assignment</a:t>
            </a:r>
          </a:p>
        </p:txBody>
      </p:sp>
    </p:spTree>
    <p:extLst>
      <p:ext uri="{BB962C8B-B14F-4D97-AF65-F5344CB8AC3E}">
        <p14:creationId xmlns:p14="http://schemas.microsoft.com/office/powerpoint/2010/main" val="45015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Organic Halides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/>
            <a:r>
              <a:rPr lang="en-US" dirty="0" smtClean="0"/>
              <a:t>Other than the hydrocarbons, the second classification for organic chemistry are hydrocarbon derivatives.</a:t>
            </a:r>
          </a:p>
          <a:p>
            <a:pPr eaLnBrk="1" hangingPunct="1"/>
            <a:r>
              <a:rPr lang="en-US" dirty="0" smtClean="0"/>
              <a:t>These are compounds which are made up of a hydrocarbon chains with a functional group taking place of one or more the </a:t>
            </a:r>
            <a:r>
              <a:rPr lang="en-US" dirty="0" err="1" smtClean="0"/>
              <a:t>hydrogens</a:t>
            </a:r>
            <a:endParaRPr lang="en-US" dirty="0" smtClean="0"/>
          </a:p>
          <a:p>
            <a:pPr lvl="1" eaLnBrk="1" hangingPunct="1"/>
            <a:r>
              <a:rPr lang="en-US" dirty="0" smtClean="0"/>
              <a:t>Functional groups are characteristic arrangements of atoms that determine the important chemical and physical properties. </a:t>
            </a:r>
          </a:p>
        </p:txBody>
      </p:sp>
    </p:spTree>
    <p:extLst>
      <p:ext uri="{BB962C8B-B14F-4D97-AF65-F5344CB8AC3E}">
        <p14:creationId xmlns:p14="http://schemas.microsoft.com/office/powerpoint/2010/main" val="208773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pPr eaLnBrk="1" hangingPunct="1"/>
            <a:r>
              <a:rPr lang="en-US" dirty="0" smtClean="0"/>
              <a:t>We will be looking at several of these functional groups </a:t>
            </a:r>
          </a:p>
          <a:p>
            <a:pPr eaLnBrk="1" hangingPunct="1"/>
            <a:r>
              <a:rPr lang="en-US" dirty="0" smtClean="0"/>
              <a:t>The first hydrocarbon derivative we will study are ORGANIC HALIDES</a:t>
            </a:r>
          </a:p>
          <a:p>
            <a:pPr eaLnBrk="1" hangingPunct="1"/>
            <a:r>
              <a:rPr lang="en-US" dirty="0" smtClean="0"/>
              <a:t>The functional group for these are the halogens (fluorine, chlorine, bromine and iodine)</a:t>
            </a:r>
          </a:p>
          <a:p>
            <a:pPr lvl="1" eaLnBrk="1" hangingPunct="1"/>
            <a:r>
              <a:rPr lang="en-US" dirty="0" smtClean="0"/>
              <a:t>These halogens take the place of one of the hydrogen in the chain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025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8525"/>
          </a:xfrm>
        </p:spPr>
        <p:txBody>
          <a:bodyPr/>
          <a:lstStyle/>
          <a:p>
            <a:pPr eaLnBrk="1" hangingPunct="1"/>
            <a:r>
              <a:rPr lang="en-US" dirty="0" smtClean="0"/>
              <a:t>Organic halides have many uses</a:t>
            </a:r>
          </a:p>
          <a:p>
            <a:pPr lvl="1" eaLnBrk="1" hangingPunct="1"/>
            <a:r>
              <a:rPr lang="en-US" dirty="0" smtClean="0"/>
              <a:t>Refrigerants such as chlorofluorocarbons for air conditioners</a:t>
            </a:r>
          </a:p>
          <a:p>
            <a:pPr lvl="1" eaLnBrk="1" hangingPunct="1"/>
            <a:r>
              <a:rPr lang="en-US" dirty="0" smtClean="0"/>
              <a:t>Teflon (poly-tetra-</a:t>
            </a:r>
            <a:r>
              <a:rPr lang="en-US" dirty="0" err="1" smtClean="0"/>
              <a:t>fluoro</a:t>
            </a:r>
            <a:r>
              <a:rPr lang="en-US" dirty="0" smtClean="0"/>
              <a:t>-ethylene) for cookware</a:t>
            </a:r>
          </a:p>
          <a:p>
            <a:pPr eaLnBrk="1" hangingPunct="1"/>
            <a:r>
              <a:rPr lang="en-US" dirty="0" smtClean="0"/>
              <a:t>But many of them are toxic and/or carcinogenic</a:t>
            </a:r>
          </a:p>
          <a:p>
            <a:pPr lvl="1" eaLnBrk="1" hangingPunct="1"/>
            <a:r>
              <a:rPr lang="en-US" dirty="0" smtClean="0"/>
              <a:t>Example- DDT (</a:t>
            </a:r>
            <a:r>
              <a:rPr lang="en-US" dirty="0" err="1" smtClean="0"/>
              <a:t>dichloro</a:t>
            </a:r>
            <a:r>
              <a:rPr lang="en-US" dirty="0" smtClean="0"/>
              <a:t>-</a:t>
            </a:r>
            <a:r>
              <a:rPr lang="en-US" dirty="0" err="1" smtClean="0"/>
              <a:t>diphenyl</a:t>
            </a:r>
            <a:r>
              <a:rPr lang="en-US" dirty="0" smtClean="0"/>
              <a:t>-</a:t>
            </a:r>
            <a:r>
              <a:rPr lang="en-US" dirty="0" err="1" smtClean="0"/>
              <a:t>trichloro</a:t>
            </a:r>
            <a:r>
              <a:rPr lang="en-US" dirty="0" smtClean="0"/>
              <a:t>-ethane)</a:t>
            </a:r>
          </a:p>
          <a:p>
            <a:pPr lvl="1" eaLnBrk="1" hangingPunct="1"/>
            <a:r>
              <a:rPr lang="en-US" dirty="0" smtClean="0"/>
              <a:t>PCB- (polychlorinated biphenyls)</a:t>
            </a:r>
          </a:p>
        </p:txBody>
      </p:sp>
    </p:spTree>
    <p:extLst>
      <p:ext uri="{BB962C8B-B14F-4D97-AF65-F5344CB8AC3E}">
        <p14:creationId xmlns:p14="http://schemas.microsoft.com/office/powerpoint/2010/main" val="340108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8525"/>
          </a:xfrm>
        </p:spPr>
        <p:txBody>
          <a:bodyPr/>
          <a:lstStyle/>
          <a:p>
            <a:pPr eaLnBrk="1" hangingPunct="1"/>
            <a:r>
              <a:rPr lang="en-US" dirty="0" smtClean="0"/>
              <a:t>Naming Organic Halides</a:t>
            </a:r>
          </a:p>
          <a:p>
            <a:pPr eaLnBrk="1" hangingPunct="1"/>
            <a:r>
              <a:rPr lang="en-US" dirty="0" smtClean="0"/>
              <a:t>The naming of organic halides is very simple.</a:t>
            </a:r>
          </a:p>
          <a:p>
            <a:pPr eaLnBrk="1" hangingPunct="1"/>
            <a:r>
              <a:rPr lang="en-US" dirty="0" smtClean="0"/>
              <a:t>Name the original hydrocarbon chain, including an branches. </a:t>
            </a:r>
          </a:p>
          <a:p>
            <a:pPr eaLnBrk="1" hangingPunct="1"/>
            <a:r>
              <a:rPr lang="en-US" dirty="0" smtClean="0"/>
              <a:t>Indicate the halogens by using the prefixes </a:t>
            </a:r>
            <a:r>
              <a:rPr lang="en-US" dirty="0" err="1" smtClean="0"/>
              <a:t>fluoro</a:t>
            </a:r>
            <a:r>
              <a:rPr lang="en-US" dirty="0" smtClean="0"/>
              <a:t> (fluorine), </a:t>
            </a:r>
            <a:r>
              <a:rPr lang="en-US" dirty="0" err="1" smtClean="0"/>
              <a:t>chloro</a:t>
            </a:r>
            <a:r>
              <a:rPr lang="en-US" dirty="0" smtClean="0"/>
              <a:t> (chlorine), </a:t>
            </a:r>
            <a:r>
              <a:rPr lang="en-US" dirty="0" err="1" smtClean="0"/>
              <a:t>bromo</a:t>
            </a:r>
            <a:r>
              <a:rPr lang="en-US" dirty="0" smtClean="0"/>
              <a:t> (bromine) and </a:t>
            </a:r>
            <a:r>
              <a:rPr lang="en-US" dirty="0" err="1" smtClean="0"/>
              <a:t>iodo</a:t>
            </a:r>
            <a:r>
              <a:rPr lang="en-US" dirty="0" smtClean="0"/>
              <a:t> (iodine)</a:t>
            </a:r>
          </a:p>
          <a:p>
            <a:pPr lvl="1" eaLnBrk="1" hangingPunct="1"/>
            <a:r>
              <a:rPr lang="en-US" dirty="0" smtClean="0"/>
              <a:t>Indicate the carbon it comes off in the same manner as the branches</a:t>
            </a:r>
          </a:p>
        </p:txBody>
      </p:sp>
    </p:spTree>
    <p:extLst>
      <p:ext uri="{BB962C8B-B14F-4D97-AF65-F5344CB8AC3E}">
        <p14:creationId xmlns:p14="http://schemas.microsoft.com/office/powerpoint/2010/main" val="302675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29718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0"/>
            <a:ext cx="3429000" cy="211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6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2971800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43200"/>
            <a:ext cx="35052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99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"/>
            <a:ext cx="8458200" cy="6553200"/>
          </a:xfrm>
        </p:spPr>
        <p:txBody>
          <a:bodyPr/>
          <a:lstStyle/>
          <a:p>
            <a:pPr eaLnBrk="1" hangingPunct="1"/>
            <a:r>
              <a:rPr lang="en-US" dirty="0" smtClean="0"/>
              <a:t>Draw the line structural diagram for the following organic halides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1,1 </a:t>
            </a:r>
            <a:r>
              <a:rPr lang="en-US" dirty="0" err="1" smtClean="0"/>
              <a:t>dichloro</a:t>
            </a:r>
            <a:r>
              <a:rPr lang="en-US" dirty="0" smtClean="0"/>
              <a:t>-propane</a:t>
            </a:r>
          </a:p>
          <a:p>
            <a:pPr eaLnBrk="1" hangingPunct="1"/>
            <a:endParaRPr lang="en-US" dirty="0" smtClean="0"/>
          </a:p>
          <a:p>
            <a:pPr lvl="0"/>
            <a:r>
              <a:rPr lang="en-US" dirty="0"/>
              <a:t>3-chloro-2-phenyloct-4-ene</a:t>
            </a:r>
          </a:p>
          <a:p>
            <a:pPr eaLnBrk="1" hangingPunct="1"/>
            <a:endParaRPr lang="en-US" dirty="0" smtClean="0"/>
          </a:p>
          <a:p>
            <a:pPr lvl="0"/>
            <a:r>
              <a:rPr lang="en-US" dirty="0"/>
              <a:t>3- ethyl -3-iodo-4-methyl hept-1-yne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1-3 </a:t>
            </a:r>
            <a:r>
              <a:rPr lang="en-US" dirty="0" err="1" smtClean="0"/>
              <a:t>dibromo</a:t>
            </a:r>
            <a:r>
              <a:rPr lang="en-US" dirty="0" smtClean="0"/>
              <a:t>-benzene</a:t>
            </a:r>
          </a:p>
        </p:txBody>
      </p:sp>
    </p:spTree>
    <p:extLst>
      <p:ext uri="{BB962C8B-B14F-4D97-AF65-F5344CB8AC3E}">
        <p14:creationId xmlns:p14="http://schemas.microsoft.com/office/powerpoint/2010/main" val="28310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Addition reactions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An addition reaction is a organic reaction that takes place when a unsaturated hydrocarbon reacts with a small molecule to create a saturated hydrocarbon or an organic halide </a:t>
            </a:r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89154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85800" y="5181600"/>
            <a:ext cx="317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But-1-ene + excess hydrogen</a:t>
            </a: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4206875" y="5373688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5257800" y="5181600"/>
            <a:ext cx="88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butane</a:t>
            </a:r>
          </a:p>
        </p:txBody>
      </p:sp>
    </p:spTree>
    <p:extLst>
      <p:ext uri="{BB962C8B-B14F-4D97-AF65-F5344CB8AC3E}">
        <p14:creationId xmlns:p14="http://schemas.microsoft.com/office/powerpoint/2010/main" val="44743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  <p:bldP spid="72709" grpId="0"/>
      <p:bldP spid="72710" grpId="0" animBg="1"/>
      <p:bldP spid="727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562" y="3581400"/>
            <a:ext cx="8229600" cy="39973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Both of these are examples of a sub category of addition reactions</a:t>
            </a:r>
          </a:p>
          <a:p>
            <a:pPr lvl="1" eaLnBrk="1" hangingPunct="1"/>
            <a:r>
              <a:rPr lang="en-US" sz="2300" dirty="0" smtClean="0"/>
              <a:t>They are called hydrogenation reactions </a:t>
            </a:r>
          </a:p>
          <a:p>
            <a:pPr lvl="1" eaLnBrk="1" hangingPunct="1"/>
            <a:endParaRPr lang="en-US" sz="2300" dirty="0" smtClean="0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93725" y="188913"/>
            <a:ext cx="3136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but-1-yne + excess hydrogen</a:t>
            </a:r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4114800" y="3810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5165725" y="188913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butane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66" y="990600"/>
            <a:ext cx="8763000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50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  <p:bldP spid="73733" grpId="0"/>
      <p:bldP spid="73734" grpId="0" animBg="1"/>
      <p:bldP spid="737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392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sec. 10.2</vt:lpstr>
      <vt:lpstr>Organic Halides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 reactions</vt:lpstr>
      <vt:lpstr>PowerPoint Presentation</vt:lpstr>
      <vt:lpstr>PowerPoint Presentation</vt:lpstr>
      <vt:lpstr>PowerPoint Presentation</vt:lpstr>
      <vt:lpstr>Substitution reaction</vt:lpstr>
      <vt:lpstr>PowerPoint Presentation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10.2</dc:title>
  <dc:creator>Windows User</dc:creator>
  <cp:lastModifiedBy>Windows User</cp:lastModifiedBy>
  <cp:revision>7</cp:revision>
  <dcterms:created xsi:type="dcterms:W3CDTF">2014-02-09T00:28:10Z</dcterms:created>
  <dcterms:modified xsi:type="dcterms:W3CDTF">2014-02-11T22:09:53Z</dcterms:modified>
</cp:coreProperties>
</file>