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9" r:id="rId10"/>
    <p:sldId id="268" r:id="rId11"/>
    <p:sldId id="270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2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0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CC2F-9B2C-481B-85BE-B0C21643C1D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5942-2C8B-4AA3-9166-D53662FD3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6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guide.co.uk/organicprops/alcohols/esterificatio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Carboxylic Acids</a:t>
            </a:r>
          </a:p>
          <a:p>
            <a:r>
              <a:rPr lang="en-US" dirty="0" smtClean="0"/>
              <a:t>Esters</a:t>
            </a:r>
          </a:p>
          <a:p>
            <a:r>
              <a:rPr lang="en-US" dirty="0" err="1" smtClean="0"/>
              <a:t>Esterfications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Tip: how do you tell which chain used to be the carboxylic acid???</a:t>
            </a:r>
          </a:p>
          <a:p>
            <a:endParaRPr lang="en-US" dirty="0"/>
          </a:p>
          <a:p>
            <a:r>
              <a:rPr lang="en-US" dirty="0" smtClean="0"/>
              <a:t>Look for the carbon that is attached to two oxygen (one double bond, one single bond)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www.chemguide.co.uk/organicprops/alcohols/esterification.html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4495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17525" y="2703513"/>
            <a:ext cx="433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This group of carbons comes from the </a:t>
            </a:r>
          </a:p>
          <a:p>
            <a:r>
              <a:rPr lang="en-US"/>
              <a:t>acid b/c it has the double bonded oxygen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381000" y="914400"/>
            <a:ext cx="1828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H="1" flipV="1">
            <a:off x="1600200" y="2133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2362200" y="914400"/>
            <a:ext cx="1447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479925" y="722313"/>
            <a:ext cx="417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Treat this group of carbons as a branch</a:t>
            </a:r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 flipH="1">
            <a:off x="3581400" y="11430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1752600" y="3581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butanoate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914400" y="3581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ethyl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86050" y="4495800"/>
            <a:ext cx="4705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ethyl </a:t>
            </a:r>
            <a:r>
              <a:rPr lang="en-US" sz="3600" b="1" dirty="0" err="1" smtClean="0"/>
              <a:t>butanoate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66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3" grpId="0"/>
      <p:bldP spid="104454" grpId="0" animBg="1"/>
      <p:bldP spid="104455" grpId="0" animBg="1"/>
      <p:bldP spid="104456" grpId="0" animBg="1"/>
      <p:bldP spid="104457" grpId="0"/>
      <p:bldP spid="104458" grpId="0" animBg="1"/>
      <p:bldP spid="104459" grpId="0"/>
      <p:bldP spid="104460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45720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49530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562600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sz="2800" smtClean="0"/>
              <a:t>Name the following esters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" name="TextBox 1"/>
          <p:cNvSpPr txBox="1"/>
          <p:nvPr/>
        </p:nvSpPr>
        <p:spPr>
          <a:xfrm>
            <a:off x="4385094" y="1143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3194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8571" y="1512332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37494" y="1696998"/>
            <a:ext cx="2810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5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Draw the following esters and identify the </a:t>
            </a:r>
            <a:r>
              <a:rPr lang="en-US" sz="2800" dirty="0" smtClean="0"/>
              <a:t>alcohol </a:t>
            </a:r>
            <a:r>
              <a:rPr lang="en-US" sz="2800" dirty="0" smtClean="0"/>
              <a:t>and acid that it was synthesized from</a:t>
            </a:r>
          </a:p>
          <a:p>
            <a:pPr eaLnBrk="1" hangingPunct="1"/>
            <a:r>
              <a:rPr lang="en-US" sz="2800" dirty="0"/>
              <a:t>m</a:t>
            </a:r>
            <a:r>
              <a:rPr lang="en-US" sz="2800" dirty="0" smtClean="0"/>
              <a:t>ethyl </a:t>
            </a:r>
            <a:r>
              <a:rPr lang="en-US" sz="2800" dirty="0" err="1" smtClean="0"/>
              <a:t>hexanoate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/>
              <a:t>b</a:t>
            </a:r>
            <a:r>
              <a:rPr lang="en-US" sz="2800" dirty="0" smtClean="0"/>
              <a:t>utyl </a:t>
            </a:r>
            <a:r>
              <a:rPr lang="en-US" sz="2800" dirty="0" err="1" smtClean="0"/>
              <a:t>methanoate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/>
              <a:t>p</a:t>
            </a:r>
            <a:r>
              <a:rPr lang="en-US" sz="2800" dirty="0" smtClean="0"/>
              <a:t>ropyl </a:t>
            </a:r>
            <a:r>
              <a:rPr lang="en-US" sz="2800" dirty="0" err="1" smtClean="0"/>
              <a:t>propanoate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78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Complete </a:t>
            </a:r>
            <a:r>
              <a:rPr lang="en-US" dirty="0" smtClean="0"/>
              <a:t>practice questions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30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Carboxylic acids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carboxylic acid is an organic compound that contains the carboxyl group.</a:t>
            </a:r>
          </a:p>
          <a:p>
            <a:pPr eaLnBrk="1" hangingPunct="1"/>
            <a:r>
              <a:rPr lang="en-US" sz="2800" smtClean="0"/>
              <a:t>Examples include </a:t>
            </a:r>
          </a:p>
          <a:p>
            <a:pPr eaLnBrk="1" hangingPunct="1"/>
            <a:r>
              <a:rPr lang="en-US" sz="2800" smtClean="0"/>
              <a:t>acetic/ethanoic acid</a:t>
            </a:r>
          </a:p>
          <a:p>
            <a:pPr eaLnBrk="1" hangingPunct="1"/>
            <a:r>
              <a:rPr lang="en-US" sz="2800" smtClean="0"/>
              <a:t>Oxalic acid</a:t>
            </a:r>
          </a:p>
          <a:p>
            <a:pPr eaLnBrk="1" hangingPunct="1"/>
            <a:r>
              <a:rPr lang="en-US" sz="2800" smtClean="0"/>
              <a:t>Citric acid  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5181600" y="1981200"/>
          <a:ext cx="15478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698197" imgH="253890" progId="Equation.DSMT4">
                  <p:embed/>
                </p:oleObj>
              </mc:Choice>
              <mc:Fallback>
                <p:oleObj name="Equation" r:id="rId3" imgW="698197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154781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4343400" y="3124200"/>
          <a:ext cx="1447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761669" imgH="228501" progId="Equation.DSMT4">
                  <p:embed/>
                </p:oleObj>
              </mc:Choice>
              <mc:Fallback>
                <p:oleObj name="Equation" r:id="rId5" imgW="761669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24200"/>
                        <a:ext cx="1447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3276600" y="3581400"/>
          <a:ext cx="22098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7" imgW="939392" imgH="177723" progId="Equation.DSMT4">
                  <p:embed/>
                </p:oleObj>
              </mc:Choice>
              <mc:Fallback>
                <p:oleObj name="Equation" r:id="rId7" imgW="939392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1400"/>
                        <a:ext cx="22098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3" name="Object 7"/>
          <p:cNvGraphicFramePr>
            <a:graphicFrameLocks noChangeAspect="1"/>
          </p:cNvGraphicFramePr>
          <p:nvPr/>
        </p:nvGraphicFramePr>
        <p:xfrm>
          <a:off x="3124200" y="4114800"/>
          <a:ext cx="25908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9" imgW="1104900" imgH="254000" progId="Equation.DSMT4">
                  <p:embed/>
                </p:oleObj>
              </mc:Choice>
              <mc:Fallback>
                <p:oleObj name="Equation" r:id="rId9" imgW="1104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25908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62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2819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29718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functional group is composed of two other functional groups,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Naming </a:t>
            </a:r>
            <a:r>
              <a:rPr lang="en-US" sz="2800" dirty="0"/>
              <a:t>c</a:t>
            </a:r>
            <a:r>
              <a:rPr lang="en-US" sz="2800" dirty="0" smtClean="0"/>
              <a:t>arboxylic </a:t>
            </a:r>
            <a:r>
              <a:rPr lang="en-US" sz="2800" dirty="0" smtClean="0"/>
              <a:t>acids is </a:t>
            </a:r>
            <a:r>
              <a:rPr lang="en-US" sz="2800" dirty="0" smtClean="0"/>
              <a:t>straight forward: 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Name the longest chain of carbons as before</a:t>
            </a:r>
          </a:p>
          <a:p>
            <a:pPr eaLnBrk="1" hangingPunct="1"/>
            <a:r>
              <a:rPr lang="en-US" sz="2800" dirty="0" smtClean="0"/>
              <a:t>Replace the “e” on the end of the name with “</a:t>
            </a:r>
            <a:r>
              <a:rPr lang="en-US" sz="2800" dirty="0" err="1" smtClean="0"/>
              <a:t>oic</a:t>
            </a:r>
            <a:r>
              <a:rPr lang="en-US" sz="2800" dirty="0" smtClean="0"/>
              <a:t>” acid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879725" y="1865313"/>
            <a:ext cx="172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Hydroxyl group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0" y="2209800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Carbonyl group</a:t>
            </a: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609600" y="1828800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600200" y="1371600"/>
            <a:ext cx="3048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133600" y="1752600"/>
            <a:ext cx="3810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H="1">
            <a:off x="2667000" y="20574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3946525" y="5141913"/>
            <a:ext cx="102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propane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870325" y="5599113"/>
            <a:ext cx="169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Propanoic acid</a:t>
            </a:r>
          </a:p>
        </p:txBody>
      </p:sp>
    </p:spTree>
    <p:extLst>
      <p:ext uri="{BB962C8B-B14F-4D97-AF65-F5344CB8AC3E}">
        <p14:creationId xmlns:p14="http://schemas.microsoft.com/office/powerpoint/2010/main" val="339471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  <p:bldP spid="98310" grpId="0"/>
      <p:bldP spid="98311" grpId="0"/>
      <p:bldP spid="98312" grpId="0" animBg="1"/>
      <p:bldP spid="98313" grpId="0" animBg="1"/>
      <p:bldP spid="98314" grpId="0" animBg="1"/>
      <p:bldP spid="98315" grpId="0" animBg="1"/>
      <p:bldP spid="98317" grpId="0"/>
      <p:bldP spid="983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https://www.khanacademy.org/science/organic-chemistry/carboxylic-acids-derivatives/naming-carboxylic-acids-sal/v/carboxylic-acid-naming</a:t>
            </a:r>
          </a:p>
        </p:txBody>
      </p:sp>
    </p:spTree>
    <p:extLst>
      <p:ext uri="{BB962C8B-B14F-4D97-AF65-F5344CB8AC3E}">
        <p14:creationId xmlns:p14="http://schemas.microsoft.com/office/powerpoint/2010/main" val="28593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36766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4724400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mtClean="0"/>
              <a:t>Name the following acids 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394325" y="1027113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3-methylheptane</a:t>
            </a:r>
            <a:endParaRPr lang="en-US" dirty="0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486400" y="1600200"/>
            <a:ext cx="25571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3-methylheptanoic </a:t>
            </a:r>
            <a:r>
              <a:rPr lang="en-US" dirty="0"/>
              <a:t>acid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708525" y="3846513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nonane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4800600" y="4343400"/>
            <a:ext cx="1608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err="1"/>
              <a:t>n</a:t>
            </a:r>
            <a:r>
              <a:rPr lang="en-US" dirty="0" err="1" smtClean="0"/>
              <a:t>onanoic</a:t>
            </a:r>
            <a:r>
              <a:rPr lang="en-US" dirty="0" smtClean="0"/>
              <a:t> </a:t>
            </a:r>
            <a:r>
              <a:rPr lang="en-US" dirty="0"/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6234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9" grpId="0"/>
      <p:bldP spid="100359" grpId="1"/>
      <p:bldP spid="100360" grpId="0"/>
      <p:bldP spid="100361" grpId="0"/>
      <p:bldP spid="100361" grpId="1"/>
      <p:bldP spid="100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62400"/>
            <a:ext cx="43434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46482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Esterification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Esterification is a reaction between a </a:t>
            </a:r>
            <a:r>
              <a:rPr lang="en-US" dirty="0" smtClean="0"/>
              <a:t>carboxylic </a:t>
            </a:r>
            <a:r>
              <a:rPr lang="en-US" dirty="0" smtClean="0"/>
              <a:t>acid and an alcohol, which creates an ester and water. </a:t>
            </a:r>
          </a:p>
          <a:p>
            <a:pPr eaLnBrk="1" hangingPunct="1"/>
            <a:r>
              <a:rPr lang="en-US" dirty="0" smtClean="0"/>
              <a:t>It is a </a:t>
            </a:r>
            <a:r>
              <a:rPr lang="en-US" dirty="0" smtClean="0"/>
              <a:t>sub category of a condensation reaction because </a:t>
            </a:r>
            <a:r>
              <a:rPr lang="en-US" dirty="0" smtClean="0"/>
              <a:t>water is a product</a:t>
            </a:r>
            <a:endParaRPr lang="en-US" dirty="0" smtClean="0"/>
          </a:p>
        </p:txBody>
      </p:sp>
      <p:sp>
        <p:nvSpPr>
          <p:cNvPr id="89094" name="Line 5"/>
          <p:cNvSpPr>
            <a:spLocks noChangeShapeType="1"/>
          </p:cNvSpPr>
          <p:nvPr/>
        </p:nvSpPr>
        <p:spPr bwMode="auto">
          <a:xfrm>
            <a:off x="3886200" y="5410200"/>
            <a:ext cx="53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371600" y="5181600"/>
            <a:ext cx="1371600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56388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91000"/>
            <a:ext cx="41148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65600"/>
            <a:ext cx="44958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Draw the esterification reactions between the following pairs of reactants</a:t>
            </a:r>
          </a:p>
          <a:p>
            <a:pPr eaLnBrk="1" hangingPunct="1"/>
            <a:r>
              <a:rPr lang="en-US" sz="2800" dirty="0" err="1"/>
              <a:t>b</a:t>
            </a:r>
            <a:r>
              <a:rPr lang="en-US" sz="2800" dirty="0" err="1" smtClean="0"/>
              <a:t>utanoic</a:t>
            </a:r>
            <a:r>
              <a:rPr lang="en-US" sz="2800" dirty="0" smtClean="0"/>
              <a:t> </a:t>
            </a:r>
            <a:r>
              <a:rPr lang="en-US" sz="2800" dirty="0" smtClean="0"/>
              <a:t>acid and ethanol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err="1"/>
              <a:t>p</a:t>
            </a:r>
            <a:r>
              <a:rPr lang="en-US" sz="2800" dirty="0" err="1" smtClean="0"/>
              <a:t>entanoic</a:t>
            </a:r>
            <a:r>
              <a:rPr lang="en-US" sz="2800" dirty="0" smtClean="0"/>
              <a:t> </a:t>
            </a:r>
            <a:r>
              <a:rPr lang="en-US" sz="2800" dirty="0" smtClean="0"/>
              <a:t>acid and methanol</a:t>
            </a:r>
          </a:p>
        </p:txBody>
      </p:sp>
      <p:pic>
        <p:nvPicPr>
          <p:cNvPr id="1024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5257800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981200" y="4876800"/>
            <a:ext cx="1600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4419600" y="4953000"/>
            <a:ext cx="53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4876800" y="1828800"/>
            <a:ext cx="533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2362200" y="1752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5" grpId="0" animBg="1"/>
      <p:bldP spid="102406" grpId="0" animBg="1"/>
      <p:bldP spid="102410" grpId="0" animBg="1"/>
      <p:bldP spid="102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4495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Naming esters is somewhat annoying because the names come from the names of the </a:t>
            </a:r>
            <a:r>
              <a:rPr lang="en-US" sz="2400" dirty="0" err="1" smtClean="0"/>
              <a:t>alchohol</a:t>
            </a:r>
            <a:r>
              <a:rPr lang="en-US" sz="2400" dirty="0" smtClean="0"/>
              <a:t> and carboxylic acid that they are made from.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Made from </a:t>
            </a:r>
            <a:r>
              <a:rPr lang="en-US" sz="2400" dirty="0" err="1" smtClean="0"/>
              <a:t>butanoic</a:t>
            </a:r>
            <a:r>
              <a:rPr lang="en-US" sz="2400" dirty="0" smtClean="0"/>
              <a:t> acid and ethanol </a:t>
            </a:r>
          </a:p>
          <a:p>
            <a:pPr eaLnBrk="1" hangingPunct="1"/>
            <a:r>
              <a:rPr lang="en-US" sz="2400" b="1" dirty="0" smtClean="0"/>
              <a:t>Parent chain</a:t>
            </a:r>
            <a:r>
              <a:rPr lang="en-US" sz="2400" dirty="0" smtClean="0"/>
              <a:t>= Name </a:t>
            </a:r>
            <a:r>
              <a:rPr lang="en-US" sz="2400" dirty="0" smtClean="0"/>
              <a:t>the chain of carbons that came from the </a:t>
            </a:r>
            <a:r>
              <a:rPr lang="en-US" sz="2400" b="1" dirty="0" smtClean="0"/>
              <a:t>carboxylic acid, </a:t>
            </a:r>
            <a:r>
              <a:rPr lang="en-US" sz="2400" dirty="0" smtClean="0"/>
              <a:t>but drop the “</a:t>
            </a:r>
            <a:r>
              <a:rPr lang="en-US" sz="2400" dirty="0" err="1" smtClean="0"/>
              <a:t>oic</a:t>
            </a:r>
            <a:r>
              <a:rPr lang="en-US" sz="2400" dirty="0" smtClean="0"/>
              <a:t> acid” and replace with “</a:t>
            </a:r>
            <a:r>
              <a:rPr lang="en-US" sz="2400" dirty="0" err="1" smtClean="0"/>
              <a:t>oate</a:t>
            </a:r>
            <a:r>
              <a:rPr lang="en-US" sz="2400" dirty="0" smtClean="0"/>
              <a:t>” </a:t>
            </a:r>
          </a:p>
          <a:p>
            <a:pPr eaLnBrk="1" hangingPunct="1"/>
            <a:r>
              <a:rPr lang="en-US" sz="2400" b="1" dirty="0" smtClean="0"/>
              <a:t>Branch chain </a:t>
            </a:r>
            <a:r>
              <a:rPr lang="en-US" sz="2400" dirty="0" smtClean="0"/>
              <a:t>=Name </a:t>
            </a:r>
            <a:r>
              <a:rPr lang="en-US" sz="2400" dirty="0" smtClean="0"/>
              <a:t>the chain of carbons that came from the </a:t>
            </a:r>
            <a:r>
              <a:rPr lang="en-US" sz="2400" b="1" dirty="0" smtClean="0"/>
              <a:t>alcohol </a:t>
            </a:r>
            <a:r>
              <a:rPr lang="en-US" sz="2400" dirty="0" smtClean="0"/>
              <a:t>as you would </a:t>
            </a:r>
            <a:r>
              <a:rPr lang="en-US" sz="2400" b="1" dirty="0" smtClean="0"/>
              <a:t>a branch </a:t>
            </a:r>
            <a:r>
              <a:rPr lang="en-US" sz="2400" dirty="0" smtClean="0"/>
              <a:t>of the main </a:t>
            </a:r>
            <a:r>
              <a:rPr lang="en-US" sz="2400" dirty="0" smtClean="0"/>
              <a:t>chain</a:t>
            </a:r>
          </a:p>
          <a:p>
            <a:pPr eaLnBrk="1" hangingPunct="1"/>
            <a:r>
              <a:rPr lang="en-US" sz="2400" dirty="0" smtClean="0"/>
              <a:t>Leave a space between the branch and parent chain names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28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Tip:</a:t>
            </a:r>
          </a:p>
          <a:p>
            <a:r>
              <a:rPr lang="en-US" dirty="0" smtClean="0"/>
              <a:t>Drawing out esters in structural diagrams is often easier to visualize the compound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346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10.4</vt:lpstr>
      <vt:lpstr>Carboxylic acids </vt:lpstr>
      <vt:lpstr>PowerPoint Presentation</vt:lpstr>
      <vt:lpstr>Khan academy</vt:lpstr>
      <vt:lpstr>PowerPoint Presentation</vt:lpstr>
      <vt:lpstr>Esterification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</dc:title>
  <dc:creator>Windows User</dc:creator>
  <cp:lastModifiedBy>Windows User</cp:lastModifiedBy>
  <cp:revision>11</cp:revision>
  <dcterms:created xsi:type="dcterms:W3CDTF">2014-02-09T00:38:04Z</dcterms:created>
  <dcterms:modified xsi:type="dcterms:W3CDTF">2014-02-18T20:57:53Z</dcterms:modified>
</cp:coreProperties>
</file>