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9" r:id="rId2"/>
    <p:sldId id="280" r:id="rId3"/>
    <p:sldId id="281" r:id="rId4"/>
    <p:sldId id="282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56" r:id="rId13"/>
    <p:sldId id="277" r:id="rId14"/>
    <p:sldId id="278" r:id="rId15"/>
    <p:sldId id="279" r:id="rId16"/>
    <p:sldId id="257" r:id="rId17"/>
    <p:sldId id="258" r:id="rId18"/>
    <p:sldId id="259" r:id="rId19"/>
    <p:sldId id="261" r:id="rId20"/>
    <p:sldId id="262" r:id="rId21"/>
    <p:sldId id="264" r:id="rId22"/>
    <p:sldId id="265" r:id="rId23"/>
    <p:sldId id="266" r:id="rId24"/>
    <p:sldId id="267" r:id="rId25"/>
    <p:sldId id="268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9" autoAdjust="0"/>
    <p:restoredTop sz="94660"/>
  </p:normalViewPr>
  <p:slideViewPr>
    <p:cSldViewPr>
      <p:cViewPr varScale="1">
        <p:scale>
          <a:sx n="53" d="100"/>
          <a:sy n="53" d="100"/>
        </p:scale>
        <p:origin x="-4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5AACC-3C72-4A85-B059-E88DE3C3A2CC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8D3AB-114D-4550-BF8B-58796FE2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71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38DB70-D7EE-4D22-BE3D-035959D93FF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9F7A597-DE93-4EE3-801F-B96AD7D4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2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F50951A-20D6-48D0-BD64-FA9A452B4DAC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54A1074-AAC5-4113-957C-01D8941AF864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156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7E37FA3-AED1-4A7A-9F90-4203E7762F29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157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F406D93-7DA0-44B2-8FB2-27CA9DF6EA78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8E23361-E75A-42BD-8C8F-28088F0E4A2D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160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F77CE48-4E26-465B-B2BE-DADCA8E42FB4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161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3C2AAE0-C9F6-4B23-8577-8EBCFDB51B1D}" type="slidenum">
              <a:rPr lang="en-US" smtClean="0">
                <a:latin typeface="Arial" charset="0"/>
              </a:rPr>
              <a:pPr/>
              <a:t>23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162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F58D683-9B69-48FB-ADB7-CDECCC76BF2B}" type="slidenum">
              <a:rPr lang="en-US" smtClean="0">
                <a:latin typeface="Arial" charset="0"/>
              </a:rPr>
              <a:pPr/>
              <a:t>24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163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C5E3E9A-D737-4916-8075-F933B1D4F16C}" type="slidenum">
              <a:rPr lang="en-US" smtClean="0">
                <a:latin typeface="Arial" charset="0"/>
              </a:rPr>
              <a:pPr/>
              <a:t>25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9FE49ED-EFE9-4DB4-8100-295211D083C1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458851F-A14F-40CC-8C48-5AB30FE497A1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Energy sources Solar nuclear chemical geothermal --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B3F6FB9-D2EA-421E-9954-595686D2F82F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362B723-7433-496C-AC74-131D0C63CEEE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9EE15AC-50B9-47D7-85F7-E574DDC18625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1385D92-7649-4093-A134-CB634F145F69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220419D-B230-47FD-B765-264F48119993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5533FCD-56B7-415C-86F4-8F7276BD2C89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59EB-8CAA-46DC-AF5B-252254017D45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6638-7D37-4765-A5E9-2BA8CE65B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7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59EB-8CAA-46DC-AF5B-252254017D45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6638-7D37-4765-A5E9-2BA8CE65B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39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59EB-8CAA-46DC-AF5B-252254017D45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6638-7D37-4765-A5E9-2BA8CE65B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37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20436-D616-4CE6-AA22-1F8A45786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94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59EB-8CAA-46DC-AF5B-252254017D45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6638-7D37-4765-A5E9-2BA8CE65B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8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59EB-8CAA-46DC-AF5B-252254017D45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6638-7D37-4765-A5E9-2BA8CE65B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79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59EB-8CAA-46DC-AF5B-252254017D45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6638-7D37-4765-A5E9-2BA8CE65B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59EB-8CAA-46DC-AF5B-252254017D45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6638-7D37-4765-A5E9-2BA8CE65B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59EB-8CAA-46DC-AF5B-252254017D45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6638-7D37-4765-A5E9-2BA8CE65B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59EB-8CAA-46DC-AF5B-252254017D45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6638-7D37-4765-A5E9-2BA8CE65B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3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59EB-8CAA-46DC-AF5B-252254017D45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6638-7D37-4765-A5E9-2BA8CE65B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59EB-8CAA-46DC-AF5B-252254017D45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6638-7D37-4765-A5E9-2BA8CE65B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7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659EB-8CAA-46DC-AF5B-252254017D45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46638-7D37-4765-A5E9-2BA8CE65B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9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ca/url?sa=i&amp;rct=j&amp;q=&amp;esrc=s&amp;frm=1&amp;source=images&amp;cd=&amp;cad=rja&amp;docid=sG-G034rm6_SOM&amp;tbnid=Q2xRqk5CwoqfDM:&amp;ved=0CAUQjRw&amp;url=http://www.chemguide.co.uk/physical/energetics/basic.html&amp;ei=AAENU5yxNY31oASp-ID4AQ&amp;bvm=bv.61725948,d.cGU&amp;psig=AFQjCNFeVu-HqOg3kWP_nyjUcrpAU4Zd3g&amp;ust=139344754029268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10" Type="http://schemas.openxmlformats.org/officeDocument/2006/relationships/image" Target="../media/image10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a/url?sa=i&amp;rct=j&amp;q=&amp;esrc=s&amp;frm=1&amp;source=images&amp;cd=&amp;cad=rja&amp;docid=ovAT8UsLqG5TZM&amp;tbnid=bQ1z-2um6m2ePM:&amp;ved=0CAUQjRw&amp;url=http://www.chem.wisc.edu/deptfiles/genchem/netorial/modules/thermodynamics/chemical/chemical2.htm&amp;ei=cAMNU7uKJ83zoATMxIGIAg&amp;bvm=bv.61725948,d.cGU&amp;psig=AFQjCNE15fc9vcsEM8Wrx-0Mi5TAFAD8hw&amp;ust=139344810892878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Unit 2 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762000" y="3048000"/>
            <a:ext cx="7620000" cy="2667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Thermochemistry </a:t>
            </a:r>
          </a:p>
        </p:txBody>
      </p:sp>
    </p:spTree>
    <p:extLst>
      <p:ext uri="{BB962C8B-B14F-4D97-AF65-F5344CB8AC3E}">
        <p14:creationId xmlns:p14="http://schemas.microsoft.com/office/powerpoint/2010/main" val="474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Exothermic and Endothermic Energy changes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 Endothermic change usually means a decrease in the temperature of the surroundings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Again by the Law of Conservation of Energy this means the </a:t>
            </a:r>
            <a:r>
              <a:rPr lang="en-US" sz="24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energy has to go somewhere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 Endothermic energy change is defined as an energy change </a:t>
            </a:r>
            <a:r>
              <a:rPr lang="en-US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where the system gains energy from the environment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system now </a:t>
            </a:r>
            <a:r>
              <a:rPr lang="en-US" sz="24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has more energy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than before the reaction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582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Study- Personal Use of Chemical Energy</a:t>
            </a:r>
          </a:p>
          <a:p>
            <a:r>
              <a:rPr lang="en-US" dirty="0" smtClean="0"/>
              <a:t>Pg.482</a:t>
            </a:r>
          </a:p>
          <a:p>
            <a:r>
              <a:rPr lang="en-US" dirty="0" smtClean="0"/>
              <a:t>#1-5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33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Heat transfer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79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Enthalpy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Enthalpy= measure of the total energy in a system</a:t>
            </a:r>
            <a:endParaRPr lang="en-US" dirty="0"/>
          </a:p>
          <a:p>
            <a:r>
              <a:rPr lang="en-US" dirty="0" smtClean="0"/>
              <a:t>Enthalpy change (	H) communicates the difference between the enthalpy (assume the difference in chemical potential energy) of the products and the enthalpy of the reactants. 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H=  Q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886200" y="3137647"/>
            <a:ext cx="265176" cy="3048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1066800" y="5638800"/>
            <a:ext cx="265176" cy="3048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4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Exothermic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http://www.chemguide.co.uk/physical/energetics/exodiagram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6477000" cy="5053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93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Endothermic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endParaRPr lang="en-US" dirty="0"/>
          </a:p>
        </p:txBody>
      </p:sp>
      <p:pic>
        <p:nvPicPr>
          <p:cNvPr id="11268" name="Picture 4" descr="http://www.chemguide.co.uk/physical/energetics/endodiagr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48259"/>
            <a:ext cx="7086600" cy="52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84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Heat Capacity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Temperature– </a:t>
            </a:r>
            <a:r>
              <a:rPr 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measure of the average kinetic energy of molecules of a substance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temperature change of substance is dependent on the </a:t>
            </a:r>
            <a:r>
              <a:rPr 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amount of energy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flowing into or out of the substance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This energy is usually in the form of thermal energy and is </a:t>
            </a:r>
            <a:r>
              <a:rPr 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abbreviated by “Q”</a:t>
            </a:r>
          </a:p>
        </p:txBody>
      </p:sp>
    </p:spTree>
    <p:extLst>
      <p:ext uri="{BB962C8B-B14F-4D97-AF65-F5344CB8AC3E}">
        <p14:creationId xmlns:p14="http://schemas.microsoft.com/office/powerpoint/2010/main" val="13629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Heat Capacity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Temperature change is also dependent on the </a:t>
            </a:r>
            <a:r>
              <a:rPr 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heat capacity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of the substance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Defined as the </a:t>
            </a:r>
            <a:r>
              <a:rPr 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energy required to change the temperature of a unit quantity of a substance a given amount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substance with a large heat capacity requires a relatively large amount of energy to raise the temperature a given amount </a:t>
            </a:r>
          </a:p>
          <a:p>
            <a:pPr lvl="1" eaLnBrk="1" hangingPunct="1"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235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Heat Capacity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Specific </a:t>
            </a:r>
            <a:r>
              <a:rPr lang="en-US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Heat Capacity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– </a:t>
            </a:r>
            <a:r>
              <a:rPr lang="en-US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is the quantity of energy required to raise the temperature of a unit mass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(e.g. one gram) </a:t>
            </a:r>
            <a:r>
              <a:rPr lang="en-US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of a substance by one degree Celsius </a:t>
            </a:r>
          </a:p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Ex. The specific heat capacity of water is </a:t>
            </a:r>
            <a:r>
              <a:rPr lang="en-US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4.19       .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 other words, it requires 4.19 J of energy (heat) to raise one gram of water one degree Celsius </a:t>
            </a:r>
            <a:endParaRPr lang="en-US" sz="2800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320524"/>
              </p:ext>
            </p:extLst>
          </p:nvPr>
        </p:nvGraphicFramePr>
        <p:xfrm>
          <a:off x="7391400" y="3429000"/>
          <a:ext cx="595744" cy="546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317362" imgH="418918" progId="Equation.DSMT4">
                  <p:embed/>
                </p:oleObj>
              </mc:Choice>
              <mc:Fallback>
                <p:oleObj name="Equation" r:id="rId4" imgW="317362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429000"/>
                        <a:ext cx="595744" cy="546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644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Heat Capacity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Mathematical Analysis </a:t>
            </a:r>
          </a:p>
          <a:p>
            <a:pPr lvl="1" eaLnBrk="1" hangingPunct="1">
              <a:defRPr/>
            </a:pPr>
            <a:r>
              <a:rPr lang="en-US" dirty="0" smtClean="0"/>
              <a:t>Two equations can be used to determine the energy required to increase the temperature of a substance a given amount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2871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685800" y="3683000"/>
          <a:ext cx="7391400" cy="274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4" imgW="3619500" imgH="1346200" progId="Equation.DSMT4">
                  <p:embed/>
                </p:oleObj>
              </mc:Choice>
              <mc:Fallback>
                <p:oleObj name="Equation" r:id="rId4" imgW="3619500" imgH="1346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683000"/>
                        <a:ext cx="7391400" cy="274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280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Thermochemistry</a:t>
            </a:r>
            <a:r>
              <a:rPr lang="en-US" dirty="0" smtClean="0"/>
              <a:t>= the study of energy changes by a chemical system during a chemical reaction</a:t>
            </a:r>
          </a:p>
          <a:p>
            <a:endParaRPr lang="en-US" dirty="0"/>
          </a:p>
          <a:p>
            <a:r>
              <a:rPr lang="en-US" dirty="0" smtClean="0"/>
              <a:t>Need to do it within an </a:t>
            </a:r>
            <a:r>
              <a:rPr lang="en-US" b="1" dirty="0" smtClean="0"/>
              <a:t>isolated system</a:t>
            </a:r>
            <a:r>
              <a:rPr lang="en-US" dirty="0" smtClean="0"/>
              <a:t>= neither matter nor energy can move in or out </a:t>
            </a:r>
          </a:p>
          <a:p>
            <a:endParaRPr lang="en-US" dirty="0"/>
          </a:p>
          <a:p>
            <a:r>
              <a:rPr lang="en-US" b="1" dirty="0" err="1" smtClean="0"/>
              <a:t>Calorimetry</a:t>
            </a:r>
            <a:r>
              <a:rPr lang="en-US" dirty="0" smtClean="0"/>
              <a:t>= technological process of measuring energy changes of an isolated system called a </a:t>
            </a:r>
            <a:r>
              <a:rPr lang="en-US" b="1" dirty="0" smtClean="0"/>
              <a:t>calorimeter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8357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Heat Capacity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668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Determine the energy required to raise the temperature of 1.00 kg of water from 20.0     to 100.0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826653"/>
              </p:ext>
            </p:extLst>
          </p:nvPr>
        </p:nvGraphicFramePr>
        <p:xfrm>
          <a:off x="8001000" y="2057400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4" imgW="203024" imgH="203024" progId="Equation.DSMT4">
                  <p:embed/>
                </p:oleObj>
              </mc:Choice>
              <mc:Fallback>
                <p:oleObj name="Equation" r:id="rId4" imgW="203024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2057400"/>
                        <a:ext cx="533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477483"/>
              </p:ext>
            </p:extLst>
          </p:nvPr>
        </p:nvGraphicFramePr>
        <p:xfrm>
          <a:off x="2286000" y="2643188"/>
          <a:ext cx="45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6" imgW="203024" imgH="203024" progId="Equation.DSMT4">
                  <p:embed/>
                </p:oleObj>
              </mc:Choice>
              <mc:Fallback>
                <p:oleObj name="Equation" r:id="rId6" imgW="203024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643188"/>
                        <a:ext cx="457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838200" y="3365500"/>
          <a:ext cx="41910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7" imgW="1968500" imgH="660400" progId="Equation.DSMT4">
                  <p:embed/>
                </p:oleObj>
              </mc:Choice>
              <mc:Fallback>
                <p:oleObj name="Equation" r:id="rId7" imgW="1968500" imgH="660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65500"/>
                        <a:ext cx="419100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1524000" y="4724400"/>
          <a:ext cx="4822825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9" imgW="2260600" imgH="685800" progId="Equation.DSMT4">
                  <p:embed/>
                </p:oleObj>
              </mc:Choice>
              <mc:Fallback>
                <p:oleObj name="Equation" r:id="rId9" imgW="22606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724400"/>
                        <a:ext cx="4822825" cy="145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990600" y="6096000"/>
          <a:ext cx="44958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Equation" r:id="rId11" imgW="1600200" imgH="203200" progId="Equation.DSMT4">
                  <p:embed/>
                </p:oleObj>
              </mc:Choice>
              <mc:Fallback>
                <p:oleObj name="Equation" r:id="rId11" imgW="16002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096000"/>
                        <a:ext cx="44958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649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The Wonderful Properties of Water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Okay, so that is a little much but there are many interesting properties of water that have a direct bearing on this unit</a:t>
            </a:r>
          </a:p>
          <a:p>
            <a:pPr eaLnBrk="1" hangingPunct="1">
              <a:defRPr/>
            </a:pPr>
            <a:r>
              <a:rPr lang="en-US" dirty="0" smtClean="0"/>
              <a:t>Density- </a:t>
            </a:r>
            <a:r>
              <a:rPr lang="en-US" u="sng" dirty="0" smtClean="0"/>
              <a:t>Water has a density of 1g/mL or 1mL of water has a mass of 1g. </a:t>
            </a:r>
          </a:p>
          <a:p>
            <a:pPr lvl="1" eaLnBrk="1" hangingPunct="1">
              <a:defRPr/>
            </a:pPr>
            <a:r>
              <a:rPr lang="en-US" dirty="0" smtClean="0"/>
              <a:t>Since there is 1000mL in one liter this corresponds to a density of 1.0kg/L</a:t>
            </a:r>
          </a:p>
        </p:txBody>
      </p:sp>
    </p:spTree>
    <p:extLst>
      <p:ext uri="{BB962C8B-B14F-4D97-AF65-F5344CB8AC3E}">
        <p14:creationId xmlns:p14="http://schemas.microsoft.com/office/powerpoint/2010/main" val="366286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The Wonderful Properties of Water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401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How does this apply to specific heat capacity?</a:t>
            </a:r>
          </a:p>
          <a:p>
            <a:pPr eaLnBrk="1" hangingPunct="1">
              <a:defRPr/>
            </a:pPr>
            <a:r>
              <a:rPr lang="en-US" sz="2800" dirty="0" smtClean="0"/>
              <a:t>If it takes 4.19 J or energy to raise one gram of water one degree Celsius, how much energy does it take to raise one liter of water one degree Celsius?</a:t>
            </a:r>
          </a:p>
          <a:p>
            <a:pPr eaLnBrk="1" hangingPunct="1">
              <a:defRPr/>
            </a:pPr>
            <a:r>
              <a:rPr lang="en-US" sz="2800" dirty="0" smtClean="0"/>
              <a:t>1.0L of water has a mass of 1.0 kg or 1000g therefore</a:t>
            </a: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609600" y="5410200"/>
          <a:ext cx="35814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4" imgW="1803400" imgH="469900" progId="Equation.DSMT4">
                  <p:embed/>
                </p:oleObj>
              </mc:Choice>
              <mc:Fallback>
                <p:oleObj name="Equation" r:id="rId4" imgW="18034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410200"/>
                        <a:ext cx="358140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4648200" y="5638800"/>
          <a:ext cx="3048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6" imgW="1142504" imgH="177723" progId="Equation.DSMT4">
                  <p:embed/>
                </p:oleObj>
              </mc:Choice>
              <mc:Fallback>
                <p:oleObj name="Equation" r:id="rId6" imgW="1142504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638800"/>
                        <a:ext cx="30480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3571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2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The Wonderful Properties of Water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This means that it takes 4.19kJ of energy to raise 1.0L of water one degree Celsius</a:t>
            </a:r>
          </a:p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 the </a:t>
            </a:r>
            <a:r>
              <a:rPr lang="en-US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Volumetric heat capacity of water is</a:t>
            </a:r>
          </a:p>
          <a:p>
            <a:pPr eaLnBrk="1" hangingPunct="1">
              <a:defRPr/>
            </a:pPr>
            <a:endParaRPr lang="en-US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similar proof can be made for the volumetric heat capacity if the volume is measured in meters cubed (1meter cubed equals 1000L) so  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914400" y="2971800"/>
          <a:ext cx="13557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4" imgW="799753" imgH="393529" progId="Equation.DSMT4">
                  <p:embed/>
                </p:oleObj>
              </mc:Choice>
              <mc:Fallback>
                <p:oleObj name="Equation" r:id="rId4" imgW="79975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971800"/>
                        <a:ext cx="1355725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4114800" y="5410200"/>
          <a:ext cx="16764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6" imgW="888614" imgH="393529" progId="Equation.DSMT4">
                  <p:embed/>
                </p:oleObj>
              </mc:Choice>
              <mc:Fallback>
                <p:oleObj name="Equation" r:id="rId6" imgW="88861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410200"/>
                        <a:ext cx="167640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364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The Wonderful Properties of Water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494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Ex. Determine the energy released by a reaction when it raises the temperature of 250mL of water from 20.1    to 35.9   . 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216960"/>
              </p:ext>
            </p:extLst>
          </p:nvPr>
        </p:nvGraphicFramePr>
        <p:xfrm>
          <a:off x="3581400" y="2438400"/>
          <a:ext cx="45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4" imgW="203024" imgH="203024" progId="Equation.DSMT4">
                  <p:embed/>
                </p:oleObj>
              </mc:Choice>
              <mc:Fallback>
                <p:oleObj name="Equation" r:id="rId4" imgW="203024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438400"/>
                        <a:ext cx="457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228381"/>
              </p:ext>
            </p:extLst>
          </p:nvPr>
        </p:nvGraphicFramePr>
        <p:xfrm>
          <a:off x="2133600" y="2462213"/>
          <a:ext cx="45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6" imgW="203024" imgH="203024" progId="Equation.DSMT4">
                  <p:embed/>
                </p:oleObj>
              </mc:Choice>
              <mc:Fallback>
                <p:oleObj name="Equation" r:id="rId6" imgW="203024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462213"/>
                        <a:ext cx="457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2690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49916"/>
              </p:ext>
            </p:extLst>
          </p:nvPr>
        </p:nvGraphicFramePr>
        <p:xfrm>
          <a:off x="1219200" y="3200400"/>
          <a:ext cx="3929062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Equation" r:id="rId7" imgW="2311400" imgH="1524000" progId="Equation.DSMT4">
                  <p:embed/>
                </p:oleObj>
              </mc:Choice>
              <mc:Fallback>
                <p:oleObj name="Equation" r:id="rId7" imgW="2311400" imgH="152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200400"/>
                        <a:ext cx="3929062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65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Homework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Chemistry 30 Review of Heat Transfer Worksheet </a:t>
            </a:r>
          </a:p>
        </p:txBody>
      </p:sp>
    </p:spTree>
    <p:extLst>
      <p:ext uri="{BB962C8B-B14F-4D97-AF65-F5344CB8AC3E}">
        <p14:creationId xmlns:p14="http://schemas.microsoft.com/office/powerpoint/2010/main" val="16122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552" y="685800"/>
            <a:ext cx="5732827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376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http://www.chem.wisc.edu/deptfiles/genchem/netorial/modules/thermodynamics/chemical/coffee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141" y="685800"/>
            <a:ext cx="5105400" cy="560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1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At the end of this lesson, you will be able to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effectLst/>
              </a:rPr>
              <a:t>recall the application of             to the analysis of heat transfer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832108"/>
              </p:ext>
            </p:extLst>
          </p:nvPr>
        </p:nvGraphicFramePr>
        <p:xfrm>
          <a:off x="5867400" y="1752600"/>
          <a:ext cx="12954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4" imgW="634725" imgH="203112" progId="Equation.DSMT4">
                  <p:embed/>
                </p:oleObj>
              </mc:Choice>
              <mc:Fallback>
                <p:oleObj name="Equation" r:id="rId4" imgW="63472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752600"/>
                        <a:ext cx="12954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654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Energy and Heat (Specific and Volumetric Heat Capacity)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6143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What are some different types of Energy</a:t>
            </a:r>
          </a:p>
        </p:txBody>
      </p:sp>
      <p:graphicFrame>
        <p:nvGraphicFramePr>
          <p:cNvPr id="7172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38370078"/>
              </p:ext>
            </p:extLst>
          </p:nvPr>
        </p:nvGraphicFramePr>
        <p:xfrm>
          <a:off x="533400" y="2286000"/>
          <a:ext cx="7924800" cy="4019550"/>
        </p:xfrm>
        <a:graphic>
          <a:graphicData uri="http://schemas.openxmlformats.org/drawingml/2006/table">
            <a:tbl>
              <a:tblPr/>
              <a:tblGrid>
                <a:gridCol w="3962400"/>
                <a:gridCol w="3962400"/>
              </a:tblGrid>
              <a:tr h="36581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Energy Sources, Resources and forms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6401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Energy Sources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Technologically Useful forms of Energy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3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Solar Energy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itchFamily="34" charset="0"/>
                        <a:buChar char="–"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Direct radiant energy from sun, wind, water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Nuclear Energy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itchFamily="34" charset="0"/>
                        <a:buChar char="–"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Uranium, hydrogen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Chemical Energy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itchFamily="34" charset="0"/>
                        <a:buChar char="–"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Fossil fuels, plants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Geothermal Energy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itchFamily="34" charset="0"/>
                        <a:buChar char="–"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Geysers, hot springs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Electrical Energy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Mechanical Energy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Sound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29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Law of Conservation of Energy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Energy will neither be created nor destroyed, it will only change forms</a:t>
            </a:r>
          </a:p>
          <a:p>
            <a:pPr lvl="1" eaLnBrk="1" hangingPunct="1">
              <a:defRPr/>
            </a:pPr>
            <a:r>
              <a:rPr lang="en-US" dirty="0" smtClean="0"/>
              <a:t>As early scientist thought, “think of energy as a great domed city, nothing can leave and nothing can enter. The buildings can be destroyed, changing to rubble and dust, but the building materials are still with in the dome. </a:t>
            </a:r>
          </a:p>
        </p:txBody>
      </p:sp>
    </p:spTree>
    <p:extLst>
      <p:ext uri="{BB962C8B-B14F-4D97-AF65-F5344CB8AC3E}">
        <p14:creationId xmlns:p14="http://schemas.microsoft.com/office/powerpoint/2010/main" val="153879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Exothermic and Endothermic Energy changes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Thermal Energy – the energy of motion of molecules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thermal energy change produces evidence in the form of changes of temperature of the surroundings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Remember from the Kinetic Molecular theory that </a:t>
            </a:r>
            <a:r>
              <a:rPr lang="en-U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“Temperature is the measure of the average kinetic energy of the molecules a substance”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Increase in temperature corresponds to an </a:t>
            </a:r>
            <a:r>
              <a:rPr lang="en-US" sz="20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increase in kinetic energy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(motion) of the molecules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Decrease in temperature corresponds to a </a:t>
            </a:r>
            <a:r>
              <a:rPr lang="en-US" sz="20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decrease in the kinetic energy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(motion) of the molecules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737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Exothermic and Endothermic Energy changes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An Exothermic change usually involves an increase in the temperature of the surroundings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In terms of the Law of conservation of Energy, this means the </a:t>
            </a:r>
            <a:r>
              <a:rPr lang="en-US" sz="2400" b="1" u="sng" dirty="0" smtClean="0"/>
              <a:t>increase in kinetic energy of the molecules in the environment </a:t>
            </a:r>
            <a:r>
              <a:rPr lang="en-US" sz="2400" dirty="0" smtClean="0"/>
              <a:t>has to come from somewhere so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An exothermic energy change is defined as an energy change where the system</a:t>
            </a:r>
            <a:r>
              <a:rPr lang="en-US" b="1" dirty="0" smtClean="0"/>
              <a:t> </a:t>
            </a:r>
            <a:r>
              <a:rPr lang="en-US" b="1" u="sng" dirty="0" smtClean="0"/>
              <a:t>loses energy to the environment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The system now has less energy that before the reaction </a:t>
            </a:r>
          </a:p>
        </p:txBody>
      </p:sp>
    </p:spTree>
    <p:extLst>
      <p:ext uri="{BB962C8B-B14F-4D97-AF65-F5344CB8AC3E}">
        <p14:creationId xmlns:p14="http://schemas.microsoft.com/office/powerpoint/2010/main" val="327056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907</Words>
  <Application>Microsoft Office PowerPoint</Application>
  <PresentationFormat>On-screen Show (4:3)</PresentationFormat>
  <Paragraphs>115</Paragraphs>
  <Slides>25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Equation</vt:lpstr>
      <vt:lpstr>Unit 2 </vt:lpstr>
      <vt:lpstr>PowerPoint Presentation</vt:lpstr>
      <vt:lpstr>PowerPoint Presentation</vt:lpstr>
      <vt:lpstr>PowerPoint Presentation</vt:lpstr>
      <vt:lpstr>At the end of this lesson, you will be able to </vt:lpstr>
      <vt:lpstr>Energy and Heat (Specific and Volumetric Heat Capacity) </vt:lpstr>
      <vt:lpstr>Law of Conservation of Energy</vt:lpstr>
      <vt:lpstr>Exothermic and Endothermic Energy changes </vt:lpstr>
      <vt:lpstr>Exothermic and Endothermic Energy changes</vt:lpstr>
      <vt:lpstr>Exothermic and Endothermic Energy changes</vt:lpstr>
      <vt:lpstr>If time…</vt:lpstr>
      <vt:lpstr>11.2</vt:lpstr>
      <vt:lpstr>Enthalpy</vt:lpstr>
      <vt:lpstr>Exothermic</vt:lpstr>
      <vt:lpstr>Endothermic</vt:lpstr>
      <vt:lpstr>Heat Capacity</vt:lpstr>
      <vt:lpstr>Heat Capacity</vt:lpstr>
      <vt:lpstr>Heat Capacity</vt:lpstr>
      <vt:lpstr>Heat Capacity </vt:lpstr>
      <vt:lpstr>Heat Capacity</vt:lpstr>
      <vt:lpstr>The Wonderful Properties of Water</vt:lpstr>
      <vt:lpstr>The Wonderful Properties of Water</vt:lpstr>
      <vt:lpstr>The Wonderful Properties of Water</vt:lpstr>
      <vt:lpstr>The Wonderful Properties of Water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11.2</dc:title>
  <dc:creator>Windows User</dc:creator>
  <cp:lastModifiedBy>Windows User</cp:lastModifiedBy>
  <cp:revision>13</cp:revision>
  <cp:lastPrinted>2014-02-25T20:25:57Z</cp:lastPrinted>
  <dcterms:created xsi:type="dcterms:W3CDTF">2014-02-23T01:01:05Z</dcterms:created>
  <dcterms:modified xsi:type="dcterms:W3CDTF">2014-02-26T02:48:38Z</dcterms:modified>
</cp:coreProperties>
</file>