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64" r:id="rId3"/>
    <p:sldId id="265" r:id="rId4"/>
    <p:sldId id="261" r:id="rId5"/>
    <p:sldId id="258" r:id="rId6"/>
    <p:sldId id="260" r:id="rId7"/>
    <p:sldId id="259" r:id="rId8"/>
    <p:sldId id="266" r:id="rId9"/>
    <p:sldId id="267" r:id="rId10"/>
    <p:sldId id="271" r:id="rId11"/>
    <p:sldId id="269" r:id="rId12"/>
    <p:sldId id="281" r:id="rId13"/>
    <p:sldId id="268" r:id="rId14"/>
    <p:sldId id="272" r:id="rId15"/>
    <p:sldId id="273" r:id="rId16"/>
    <p:sldId id="275" r:id="rId17"/>
    <p:sldId id="280" r:id="rId18"/>
    <p:sldId id="276" r:id="rId19"/>
    <p:sldId id="277" r:id="rId20"/>
    <p:sldId id="274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 autoAdjust="0"/>
    <p:restoredTop sz="94660"/>
  </p:normalViewPr>
  <p:slideViewPr>
    <p:cSldViewPr>
      <p:cViewPr varScale="1">
        <p:scale>
          <a:sx n="53" d="100"/>
          <a:sy n="53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B9E30-D2C3-48D7-B70F-56C1C720094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F4995-2ABC-479A-A4EA-FA5869006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1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95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868" indent="-285718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2874" indent="-228574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023" indent="-228574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173" indent="-228574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322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471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8620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5770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3FBC782-B0E7-4A1A-8DCF-DBF50D17D1CC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94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868" indent="-285718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2874" indent="-228574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023" indent="-228574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173" indent="-228574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322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471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8620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5770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8B21011-7B95-48BF-A4DE-116B89BCBF8B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96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868" indent="-285718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2874" indent="-228574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023" indent="-228574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173" indent="-228574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322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471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8620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5770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4BF96B6-4D45-4CAE-AB60-AF18FA951646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F349-062C-45DC-99A6-E5273AD3B8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05C5-A390-40C5-BB1C-C49815C1C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4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F349-062C-45DC-99A6-E5273AD3B8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05C5-A390-40C5-BB1C-C49815C1C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5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F349-062C-45DC-99A6-E5273AD3B8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05C5-A390-40C5-BB1C-C49815C1C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3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F349-062C-45DC-99A6-E5273AD3B8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05C5-A390-40C5-BB1C-C49815C1C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6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F349-062C-45DC-99A6-E5273AD3B8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05C5-A390-40C5-BB1C-C49815C1C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F349-062C-45DC-99A6-E5273AD3B8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05C5-A390-40C5-BB1C-C49815C1C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8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F349-062C-45DC-99A6-E5273AD3B8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05C5-A390-40C5-BB1C-C49815C1C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2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F349-062C-45DC-99A6-E5273AD3B8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05C5-A390-40C5-BB1C-C49815C1C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1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F349-062C-45DC-99A6-E5273AD3B8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05C5-A390-40C5-BB1C-C49815C1C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4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F349-062C-45DC-99A6-E5273AD3B8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05C5-A390-40C5-BB1C-C49815C1C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17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F349-062C-45DC-99A6-E5273AD3B8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05C5-A390-40C5-BB1C-C49815C1C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0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DF349-062C-45DC-99A6-E5273AD3B8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C05C5-A390-40C5-BB1C-C49815C1C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8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11.3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Communicating Enthalpy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929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Method 2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686800" cy="53641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b="1" dirty="0"/>
              <a:t>Example: </a:t>
            </a:r>
            <a:r>
              <a:rPr lang="en-US" sz="2800" dirty="0"/>
              <a:t>find the </a:t>
            </a:r>
            <a:r>
              <a:rPr lang="en-US" sz="2800" b="1" dirty="0"/>
              <a:t>reaction enthalpy change</a:t>
            </a:r>
            <a:r>
              <a:rPr lang="en-US" sz="2800" dirty="0"/>
              <a:t> for the </a:t>
            </a:r>
            <a:r>
              <a:rPr lang="en-US" sz="2800" b="1" i="1" dirty="0"/>
              <a:t>formation of </a:t>
            </a:r>
            <a:r>
              <a:rPr lang="en-US" sz="2800" b="1" i="1" dirty="0" smtClean="0"/>
              <a:t>water</a:t>
            </a:r>
          </a:p>
          <a:p>
            <a:pPr marL="0" indent="0">
              <a:buNone/>
              <a:defRPr/>
            </a:pPr>
            <a:r>
              <a:rPr lang="en-US" sz="2800" dirty="0" smtClean="0"/>
              <a:t>1. </a:t>
            </a:r>
            <a:endParaRPr lang="en-US" sz="2800" dirty="0"/>
          </a:p>
          <a:p>
            <a:pPr marL="0" indent="0" eaLnBrk="1" hangingPunct="1"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 Find known enthalpy and use formula: </a:t>
            </a:r>
          </a:p>
          <a:p>
            <a:pPr marL="0" indent="0" eaLnBrk="1" hangingPunct="1">
              <a:buNone/>
              <a:defRPr/>
            </a:pPr>
            <a:endParaRPr lang="en-U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None/>
              <a:defRPr/>
            </a:pPr>
            <a:endParaRPr lang="en-U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 Final enthalpy change notation for this reaction is </a:t>
            </a:r>
          </a:p>
          <a:p>
            <a:pPr eaLnBrk="1" hangingPunct="1">
              <a:defRPr/>
            </a:pPr>
            <a:endParaRPr lang="en-U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78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069706"/>
              </p:ext>
            </p:extLst>
          </p:nvPr>
        </p:nvGraphicFramePr>
        <p:xfrm>
          <a:off x="6172200" y="2133600"/>
          <a:ext cx="1986519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Equation" r:id="rId4" imgW="901309" imgH="228501" progId="Equation.DSMT4">
                  <p:embed/>
                </p:oleObj>
              </mc:Choice>
              <mc:Fallback>
                <p:oleObj name="Equation" r:id="rId4" imgW="901309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133600"/>
                        <a:ext cx="1986519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78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569302"/>
              </p:ext>
            </p:extLst>
          </p:nvPr>
        </p:nvGraphicFramePr>
        <p:xfrm>
          <a:off x="1219200" y="1600200"/>
          <a:ext cx="45720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Equation" r:id="rId6" imgW="1752600" imgH="228600" progId="Equation.DSMT4">
                  <p:embed/>
                </p:oleObj>
              </mc:Choice>
              <mc:Fallback>
                <p:oleObj name="Equation" r:id="rId6" imgW="1752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00200"/>
                        <a:ext cx="45720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86421"/>
              </p:ext>
            </p:extLst>
          </p:nvPr>
        </p:nvGraphicFramePr>
        <p:xfrm>
          <a:off x="457200" y="3048000"/>
          <a:ext cx="533400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Equation" r:id="rId8" imgW="2489200" imgH="431800" progId="Equation.DSMT4">
                  <p:embed/>
                </p:oleObj>
              </mc:Choice>
              <mc:Fallback>
                <p:oleObj name="Equation" r:id="rId8" imgW="24892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48000"/>
                        <a:ext cx="5334000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94338"/>
              </p:ext>
            </p:extLst>
          </p:nvPr>
        </p:nvGraphicFramePr>
        <p:xfrm>
          <a:off x="457200" y="5638800"/>
          <a:ext cx="7878762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Equation" r:id="rId10" imgW="3365500" imgH="228600" progId="Equation.DSMT4">
                  <p:embed/>
                </p:oleObj>
              </mc:Choice>
              <mc:Fallback>
                <p:oleObj name="Equation" r:id="rId10" imgW="33655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638800"/>
                        <a:ext cx="7878762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532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778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778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482"/>
            <a:ext cx="8229600" cy="1143000"/>
          </a:xfrm>
        </p:spPr>
        <p:txBody>
          <a:bodyPr/>
          <a:lstStyle/>
          <a:p>
            <a:r>
              <a:rPr lang="en-US" dirty="0" smtClean="0"/>
              <a:t>Method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Example 1: the standard molar enthalpy of combustion of sulfur dioxide in this reaction is -98.9kJ/mol. What is the enthalpy change for this reaction</a:t>
            </a:r>
            <a:r>
              <a:rPr lang="en-US" sz="2200" dirty="0" smtClean="0"/>
              <a:t>? </a:t>
            </a:r>
            <a:r>
              <a:rPr lang="en-US" sz="2200" b="1" dirty="0" smtClean="0"/>
              <a:t>Pg. 497</a:t>
            </a:r>
            <a:endParaRPr lang="en-US" sz="2200" b="1" dirty="0" smtClean="0"/>
          </a:p>
          <a:p>
            <a:r>
              <a:rPr lang="en-US" sz="2000" dirty="0" smtClean="0"/>
              <a:t>Step </a:t>
            </a:r>
            <a:r>
              <a:rPr lang="en-US" sz="2000" dirty="0"/>
              <a:t>1: chemical equation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Step 2: Find known enthalpy and use formula-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Step 3: Write final equation with reaction enthalpy change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37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482"/>
            <a:ext cx="8229600" cy="1143000"/>
          </a:xfrm>
        </p:spPr>
        <p:txBody>
          <a:bodyPr/>
          <a:lstStyle/>
          <a:p>
            <a:r>
              <a:rPr lang="en-US" dirty="0" smtClean="0"/>
              <a:t>Method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135563"/>
          </a:xfrm>
        </p:spPr>
        <p:txBody>
          <a:bodyPr>
            <a:normAutofit/>
          </a:bodyPr>
          <a:lstStyle/>
          <a:p>
            <a:r>
              <a:rPr lang="en-US" sz="1800" dirty="0"/>
              <a:t>Example 2: the standard molar enthalpy of combustion of hydrogen sulfide is </a:t>
            </a:r>
            <a:r>
              <a:rPr lang="en-US" sz="1800" dirty="0" smtClean="0"/>
              <a:t> -</a:t>
            </a:r>
            <a:r>
              <a:rPr lang="en-US" sz="1800" dirty="0"/>
              <a:t>518.0kJ/mol. Express this value as a standard enthalpy change for the following </a:t>
            </a:r>
            <a:r>
              <a:rPr lang="en-US" sz="1800" dirty="0" smtClean="0"/>
              <a:t>reaction </a:t>
            </a:r>
            <a:r>
              <a:rPr lang="en-US" sz="1800" b="1" dirty="0"/>
              <a:t>Pg. </a:t>
            </a:r>
            <a:r>
              <a:rPr lang="en-US" sz="1800" b="1"/>
              <a:t>497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2000" dirty="0" smtClean="0"/>
              <a:t>Step </a:t>
            </a:r>
            <a:r>
              <a:rPr lang="en-US" sz="2000" dirty="0"/>
              <a:t>1: chemical equation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Step 2: Find known enthalpy and use formula-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Step 3: Write final equation with reaction enthalpy change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961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2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7896225" cy="1238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3048000"/>
            <a:ext cx="7239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shows the molar enthalpy of barium sulfate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the molar enthalpy of oxygen in this reaction?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Sulfur?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2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terms IN(side) the balanced equation</a:t>
            </a:r>
          </a:p>
          <a:p>
            <a:pPr lvl="1"/>
            <a:r>
              <a:rPr lang="en-US" dirty="0" smtClean="0"/>
              <a:t>The enthalpy change is included as a term in a balanced equation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Exothermic: energy is a product</a:t>
            </a:r>
          </a:p>
          <a:p>
            <a:r>
              <a:rPr lang="en-US" dirty="0" smtClean="0"/>
              <a:t>Endothermic: energy is a reactant</a:t>
            </a:r>
          </a:p>
        </p:txBody>
      </p:sp>
    </p:spTree>
    <p:extLst>
      <p:ext uri="{BB962C8B-B14F-4D97-AF65-F5344CB8AC3E}">
        <p14:creationId xmlns:p14="http://schemas.microsoft.com/office/powerpoint/2010/main" val="233952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enthalpy change from this example INTO the equation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Enthalpy change= exothermic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181600"/>
            <a:ext cx="729615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Content Placeholder 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63296" y="2759202"/>
            <a:ext cx="789622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65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Potential Energy Diagrams</a:t>
            </a:r>
          </a:p>
          <a:p>
            <a:pPr lvl="1"/>
            <a:r>
              <a:rPr lang="en-US" dirty="0" smtClean="0"/>
              <a:t>Shows the potential energy of both the reactants and the products of the chemical reaction</a:t>
            </a:r>
          </a:p>
          <a:p>
            <a:pPr lvl="1"/>
            <a:r>
              <a:rPr lang="en-US" dirty="0" smtClean="0"/>
              <a:t>The numerical change in potential energy (enthalpy change) of the system is shown in the diagram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0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Exothermic Diagram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Endothermic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0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4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2034433"/>
            <a:ext cx="729615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1600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Write the potential energy diagram for the following reaction: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333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Combustion of Mg		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Decomposition of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93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Expressing the molar enthalpy of a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 </a:t>
            </a:r>
            <a:r>
              <a:rPr lang="en-US" dirty="0" smtClean="0"/>
              <a:t>using symbols</a:t>
            </a:r>
          </a:p>
          <a:p>
            <a:r>
              <a:rPr lang="en-US" dirty="0" smtClean="0"/>
              <a:t>Measurement of the energy released or absorbed per unit chemical amount to or from the surroundings</a:t>
            </a:r>
          </a:p>
          <a:p>
            <a:r>
              <a:rPr lang="en-US" dirty="0" smtClean="0"/>
              <a:t>Different symbols are used to explain the reaction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10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499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3888"/>
              </p:ext>
            </p:extLst>
          </p:nvPr>
        </p:nvGraphicFramePr>
        <p:xfrm>
          <a:off x="609600" y="2286000"/>
          <a:ext cx="76962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400"/>
                <a:gridCol w="2565400"/>
                <a:gridCol w="2565400"/>
              </a:tblGrid>
              <a:tr h="807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Exothermic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Endothermic</a:t>
                      </a:r>
                      <a:endParaRPr lang="en-US" dirty="0"/>
                    </a:p>
                  </a:txBody>
                  <a:tcPr/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en-US" dirty="0" smtClean="0"/>
                        <a:t>Molar Enthalpy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en-US" dirty="0" smtClean="0"/>
                        <a:t>Enthalpy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en-US" dirty="0" smtClean="0"/>
                        <a:t>Term in a Balanced</a:t>
                      </a:r>
                      <a:r>
                        <a:rPr lang="en-US" baseline="0" dirty="0" smtClean="0"/>
                        <a:t> Equation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en-US" dirty="0" smtClean="0"/>
                        <a:t>Potential Energy Diagrams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94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Textbook-together pg. 501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1a)</a:t>
            </a:r>
          </a:p>
          <a:p>
            <a:endParaRPr lang="en-US" dirty="0"/>
          </a:p>
          <a:p>
            <a:r>
              <a:rPr lang="en-US" dirty="0" smtClean="0"/>
              <a:t>2a)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3a)</a:t>
            </a:r>
          </a:p>
          <a:p>
            <a:endParaRPr lang="en-US" dirty="0"/>
          </a:p>
          <a:p>
            <a:r>
              <a:rPr lang="en-US" dirty="0" smtClean="0"/>
              <a:t>5a)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32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501 #1b,2b,3b,4,5b</a:t>
            </a:r>
          </a:p>
          <a:p>
            <a:endParaRPr lang="en-US" dirty="0"/>
          </a:p>
          <a:p>
            <a:r>
              <a:rPr lang="en-US" dirty="0" smtClean="0"/>
              <a:t>Once your done show me and then …</a:t>
            </a:r>
          </a:p>
          <a:p>
            <a:endParaRPr lang="en-US" dirty="0"/>
          </a:p>
          <a:p>
            <a:r>
              <a:rPr lang="en-US" dirty="0" smtClean="0"/>
              <a:t>11.3 worksheet- due for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22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Standard molar enthalpy of a reaction:  </a:t>
            </a:r>
            <a:r>
              <a:rPr lang="en-US" dirty="0" smtClean="0"/>
              <a:t>initial and final conditions of chemical system are standard conditions (temperature/pressure)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27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dirty="0" smtClean="0"/>
              <a:t>Method 1</a:t>
            </a:r>
          </a:p>
        </p:txBody>
      </p:sp>
      <p:graphicFrame>
        <p:nvGraphicFramePr>
          <p:cNvPr id="5325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368236"/>
              </p:ext>
            </p:extLst>
          </p:nvPr>
        </p:nvGraphicFramePr>
        <p:xfrm>
          <a:off x="3373065" y="2686549"/>
          <a:ext cx="2185053" cy="1428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4" imgW="660113" imgH="431613" progId="Equation.DSMT4">
                  <p:embed/>
                </p:oleObj>
              </mc:Choice>
              <mc:Fallback>
                <p:oleObj name="Equation" r:id="rId4" imgW="660113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3065" y="2686549"/>
                        <a:ext cx="2185053" cy="14282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4" name="Text Box 7"/>
          <p:cNvSpPr txBox="1">
            <a:spLocks noChangeArrowheads="1"/>
          </p:cNvSpPr>
          <p:nvPr/>
        </p:nvSpPr>
        <p:spPr bwMode="auto">
          <a:xfrm>
            <a:off x="1185862" y="2116464"/>
            <a:ext cx="2090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dirty="0"/>
              <a:t>Enthalpy change</a:t>
            </a:r>
          </a:p>
        </p:txBody>
      </p:sp>
      <p:sp>
        <p:nvSpPr>
          <p:cNvPr id="53255" name="Line 8"/>
          <p:cNvSpPr>
            <a:spLocks noChangeShapeType="1"/>
          </p:cNvSpPr>
          <p:nvPr/>
        </p:nvSpPr>
        <p:spPr bwMode="auto">
          <a:xfrm>
            <a:off x="3334871" y="2500313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6" name="Line 9"/>
          <p:cNvSpPr>
            <a:spLocks noChangeShapeType="1"/>
          </p:cNvSpPr>
          <p:nvPr/>
        </p:nvSpPr>
        <p:spPr bwMode="auto">
          <a:xfrm>
            <a:off x="3334871" y="2469356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Text Box 10"/>
          <p:cNvSpPr txBox="1">
            <a:spLocks noChangeArrowheads="1"/>
          </p:cNvSpPr>
          <p:nvPr/>
        </p:nvSpPr>
        <p:spPr bwMode="auto">
          <a:xfrm>
            <a:off x="1272708" y="4087812"/>
            <a:ext cx="1757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dirty="0"/>
              <a:t>Reaction type</a:t>
            </a:r>
          </a:p>
        </p:txBody>
      </p:sp>
      <p:sp>
        <p:nvSpPr>
          <p:cNvPr id="53258" name="Line 11"/>
          <p:cNvSpPr>
            <a:spLocks noChangeShapeType="1"/>
          </p:cNvSpPr>
          <p:nvPr/>
        </p:nvSpPr>
        <p:spPr bwMode="auto">
          <a:xfrm flipV="1">
            <a:off x="3030071" y="3747573"/>
            <a:ext cx="927847" cy="519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Text Box 12"/>
          <p:cNvSpPr txBox="1">
            <a:spLocks noChangeArrowheads="1"/>
          </p:cNvSpPr>
          <p:nvPr/>
        </p:nvSpPr>
        <p:spPr bwMode="auto">
          <a:xfrm>
            <a:off x="5695390" y="3899974"/>
            <a:ext cx="841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dirty="0"/>
              <a:t>molar</a:t>
            </a:r>
          </a:p>
        </p:txBody>
      </p:sp>
      <p:sp>
        <p:nvSpPr>
          <p:cNvPr id="53260" name="Text Box 13"/>
          <p:cNvSpPr txBox="1">
            <a:spLocks noChangeArrowheads="1"/>
          </p:cNvSpPr>
          <p:nvPr/>
        </p:nvSpPr>
        <p:spPr bwMode="auto">
          <a:xfrm>
            <a:off x="5695390" y="2286000"/>
            <a:ext cx="3335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dirty="0"/>
              <a:t>Standard state (conditions)</a:t>
            </a:r>
          </a:p>
        </p:txBody>
      </p:sp>
      <p:sp>
        <p:nvSpPr>
          <p:cNvPr id="53261" name="Line 14"/>
          <p:cNvSpPr>
            <a:spLocks noChangeShapeType="1"/>
          </p:cNvSpPr>
          <p:nvPr/>
        </p:nvSpPr>
        <p:spPr bwMode="auto">
          <a:xfrm flipH="1" flipV="1">
            <a:off x="4961965" y="3737769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2" name="Line 15"/>
          <p:cNvSpPr>
            <a:spLocks noChangeShapeType="1"/>
          </p:cNvSpPr>
          <p:nvPr/>
        </p:nvSpPr>
        <p:spPr bwMode="auto">
          <a:xfrm flipH="1">
            <a:off x="5428690" y="2652713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3780494" y="4800600"/>
            <a:ext cx="13484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dirty="0" smtClean="0"/>
              <a:t>substance</a:t>
            </a:r>
            <a:endParaRPr lang="en-US" dirty="0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flipV="1">
            <a:off x="4487964" y="4087811"/>
            <a:ext cx="0" cy="712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1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To distinguish between an endothermic and exothermic reaction a sign convention is used. 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An</a:t>
            </a:r>
            <a:r>
              <a:rPr lang="en-US" b="1" dirty="0"/>
              <a:t> exothermic </a:t>
            </a:r>
            <a:r>
              <a:rPr lang="en-US" dirty="0"/>
              <a:t>process, since energy is lost from the chemical system to the environment, is given a </a:t>
            </a:r>
            <a:r>
              <a:rPr lang="en-US" b="1" dirty="0"/>
              <a:t>negative sign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An </a:t>
            </a:r>
            <a:r>
              <a:rPr lang="en-US" b="1" dirty="0"/>
              <a:t>Endothermic </a:t>
            </a:r>
            <a:r>
              <a:rPr lang="en-US" dirty="0"/>
              <a:t>process, since energy is gained by the system, is given an </a:t>
            </a:r>
            <a:r>
              <a:rPr lang="en-US" b="1" dirty="0"/>
              <a:t>positive 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5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Method 1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2590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3382963" y="3182938"/>
          <a:ext cx="242887" cy="327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4" imgW="114250" imgH="1548728" progId="Equation.DSMT4">
                  <p:embed/>
                </p:oleObj>
              </mc:Choice>
              <mc:Fallback>
                <p:oleObj name="Equation" r:id="rId4" imgW="114250" imgH="154872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3182938"/>
                        <a:ext cx="242887" cy="327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353958"/>
              </p:ext>
            </p:extLst>
          </p:nvPr>
        </p:nvGraphicFramePr>
        <p:xfrm>
          <a:off x="685800" y="2572871"/>
          <a:ext cx="718255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6" imgW="2273300" imgH="241300" progId="Equation.DSMT4">
                  <p:embed/>
                </p:oleObj>
              </mc:Choice>
              <mc:Fallback>
                <p:oleObj name="Equation" r:id="rId6" imgW="22733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72871"/>
                        <a:ext cx="7182556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5531"/>
              </p:ext>
            </p:extLst>
          </p:nvPr>
        </p:nvGraphicFramePr>
        <p:xfrm>
          <a:off x="838200" y="1524000"/>
          <a:ext cx="71218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8" imgW="2286000" imgH="254000" progId="Equation.DSMT4">
                  <p:embed/>
                </p:oleObj>
              </mc:Choice>
              <mc:Fallback>
                <p:oleObj name="Equation" r:id="rId8" imgW="22860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24000"/>
                        <a:ext cx="7121875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86532110"/>
              </p:ext>
            </p:extLst>
          </p:nvPr>
        </p:nvGraphicFramePr>
        <p:xfrm>
          <a:off x="242047" y="5622143"/>
          <a:ext cx="87233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10" imgW="4025900" imgH="457200" progId="Equation.DSMT4">
                  <p:embed/>
                </p:oleObj>
              </mc:Choice>
              <mc:Fallback>
                <p:oleObj name="Equation" r:id="rId10" imgW="4025900" imgH="457200" progId="Equation.DSMT4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47" y="5622143"/>
                        <a:ext cx="872331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2047" y="5160478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581400"/>
            <a:ext cx="8915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" pitchFamily="18" charset="0"/>
              </a:rPr>
              <a:t>If there is no distinct reaction type you can identify use </a:t>
            </a:r>
            <a:r>
              <a:rPr lang="en-US" sz="2800" b="1" i="1" dirty="0" smtClean="0">
                <a:latin typeface="Cambria" pitchFamily="18" charset="0"/>
              </a:rPr>
              <a:t>r </a:t>
            </a:r>
            <a:r>
              <a:rPr lang="en-US" sz="2000" dirty="0" smtClean="0">
                <a:latin typeface="Cambria" pitchFamily="18" charset="0"/>
              </a:rPr>
              <a:t>for </a:t>
            </a:r>
            <a:r>
              <a:rPr lang="en-US" sz="2800" b="1" i="1" dirty="0" smtClean="0">
                <a:latin typeface="Cambria" pitchFamily="18" charset="0"/>
              </a:rPr>
              <a:t>reaction </a:t>
            </a:r>
            <a:r>
              <a:rPr lang="en-US" sz="2000" dirty="0" smtClean="0">
                <a:latin typeface="Cambria" pitchFamily="18" charset="0"/>
              </a:rPr>
              <a:t>and write the substance under the enthalpy symbol OR beside the enthalpy symbol in brackets</a:t>
            </a:r>
            <a:endParaRPr lang="en-US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53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4-5 in data booklet shows the</a:t>
            </a:r>
            <a:r>
              <a:rPr lang="en-US" b="1" dirty="0" smtClean="0"/>
              <a:t> formation </a:t>
            </a:r>
            <a:r>
              <a:rPr lang="en-US" dirty="0" smtClean="0"/>
              <a:t>of compounds from their ELEMENTS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Example 1: find </a:t>
            </a:r>
            <a:r>
              <a:rPr lang="en-US" b="1" dirty="0" smtClean="0"/>
              <a:t>barium sulfate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788458" y="4267200"/>
            <a:ext cx="6136342" cy="133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36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2: Find methanol and write the molar enthalpy of formation.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Δ</a:t>
            </a:r>
            <a:r>
              <a:rPr lang="en-US" baseline="-25000" dirty="0" err="1" smtClean="0"/>
              <a:t>f</a:t>
            </a:r>
            <a:r>
              <a:rPr lang="en-US" i="1" dirty="0" err="1" smtClean="0"/>
              <a:t>H</a:t>
            </a:r>
            <a:r>
              <a:rPr lang="en-US" sz="1400" i="1" dirty="0" err="1" smtClean="0"/>
              <a:t>m</a:t>
            </a:r>
            <a:r>
              <a:rPr lang="en-US" dirty="0" smtClean="0"/>
              <a:t> </a:t>
            </a:r>
            <a:r>
              <a:rPr lang="en-US" baseline="30000" dirty="0" smtClean="0"/>
              <a:t>o=   </a:t>
            </a:r>
            <a:r>
              <a:rPr lang="en-US" dirty="0" smtClean="0"/>
              <a:t>-239.2 kJ/</a:t>
            </a:r>
            <a:r>
              <a:rPr lang="en-US" dirty="0" err="1" smtClean="0"/>
              <a:t>mol</a:t>
            </a:r>
            <a:endParaRPr lang="en-US" dirty="0" smtClean="0"/>
          </a:p>
          <a:p>
            <a:endParaRPr lang="en-US" sz="20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07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752600"/>
            <a:ext cx="8839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Write the enthalpy change beside the chemical equation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r>
              <a:rPr lang="en-US" sz="2800" dirty="0" smtClean="0"/>
              <a:t>Steps: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Write the balanced chemical equation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Obtain the chemical amount  from coefficient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Report the enthalpy change for the reaction by writing it next to the balanced equation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623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580</Words>
  <Application>Microsoft Office PowerPoint</Application>
  <PresentationFormat>On-screen Show (4:3)</PresentationFormat>
  <Paragraphs>132</Paragraphs>
  <Slides>22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11.3</vt:lpstr>
      <vt:lpstr>Method 1</vt:lpstr>
      <vt:lpstr>Method 1</vt:lpstr>
      <vt:lpstr>Method 1</vt:lpstr>
      <vt:lpstr>Method 1</vt:lpstr>
      <vt:lpstr>Method 1</vt:lpstr>
      <vt:lpstr>Method 1</vt:lpstr>
      <vt:lpstr>Method 1</vt:lpstr>
      <vt:lpstr>Method 2</vt:lpstr>
      <vt:lpstr>Method 2</vt:lpstr>
      <vt:lpstr>Method 2</vt:lpstr>
      <vt:lpstr>Method 2</vt:lpstr>
      <vt:lpstr>Method 2</vt:lpstr>
      <vt:lpstr>Method 3</vt:lpstr>
      <vt:lpstr>Method 3</vt:lpstr>
      <vt:lpstr>Method 4</vt:lpstr>
      <vt:lpstr>Method 4</vt:lpstr>
      <vt:lpstr>Method 4</vt:lpstr>
      <vt:lpstr>Method 4</vt:lpstr>
      <vt:lpstr>Method Summary</vt:lpstr>
      <vt:lpstr>Textbook-together pg. 501</vt:lpstr>
      <vt:lpstr>You try now…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11.3</dc:title>
  <dc:creator>Windows User</dc:creator>
  <cp:lastModifiedBy>Windows User</cp:lastModifiedBy>
  <cp:revision>22</cp:revision>
  <dcterms:created xsi:type="dcterms:W3CDTF">2014-02-27T15:11:17Z</dcterms:created>
  <dcterms:modified xsi:type="dcterms:W3CDTF">2014-02-28T22:14:04Z</dcterms:modified>
</cp:coreProperties>
</file>