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CD36E-3032-4F2A-8227-2246CDFDFEF3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64EF0-16AF-4FAE-8A25-851F2089B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3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015188-359E-4E9D-9FD7-A84A37A4C78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CBE68B-4F0A-4E1A-B53D-9EDA1766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4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D35B26-A2CC-4E98-8BFE-017197D5B8C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23E0E73-EECC-4263-B899-A4583AA1AD32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5AF50-9D33-47D3-B3C3-E2B0A0A5B513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FD9415-59D4-461B-B84D-3B3819B6F66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64A7B0F-77B7-422C-B34D-CF4901F0837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CC4CFD6-32C6-427F-8DF2-2B5028AA676E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E1C5113-2313-4EE8-ABFE-70D5955A3F8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F07A1DE-6176-4B3C-8D39-4F927446773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A091218-266C-472E-9D11-9995789C496C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E8807E-65FF-4D1A-9C7F-270F20A4EC99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E3F950A-EC03-4645-8F56-EF66BDADCA4F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5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5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5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0E49-0517-46D3-AE62-E3DC78529E1A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CE91D-A8EA-4C7D-A4E4-A8CA0080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Practicing </a:t>
            </a:r>
            <a:r>
              <a:rPr lang="en-US" dirty="0" err="1" smtClean="0"/>
              <a:t>Calorimetry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048000" y="152400"/>
          <a:ext cx="25257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4" imgW="1167893" imgH="431613" progId="Equation.DSMT4">
                  <p:embed/>
                </p:oleObj>
              </mc:Choice>
              <mc:Fallback>
                <p:oleObj name="Equation" r:id="rId4" imgW="116789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"/>
                        <a:ext cx="25257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276600" y="1143000"/>
          <a:ext cx="1920875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6" imgW="889000" imgH="647700" progId="Equation.DSMT4">
                  <p:embed/>
                </p:oleObj>
              </mc:Choice>
              <mc:Fallback>
                <p:oleObj name="Equation" r:id="rId6" imgW="8890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143000"/>
                        <a:ext cx="1920875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1295400" y="2590800"/>
          <a:ext cx="62007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8" imgW="2870200" imgH="876300" progId="Equation.DSMT4">
                  <p:embed/>
                </p:oleObj>
              </mc:Choice>
              <mc:Fallback>
                <p:oleObj name="Equation" r:id="rId8" imgW="28702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2007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5" name="Line 7"/>
          <p:cNvSpPr>
            <a:spLocks noChangeShapeType="1"/>
          </p:cNvSpPr>
          <p:nvPr/>
        </p:nvSpPr>
        <p:spPr bwMode="auto">
          <a:xfrm flipV="1">
            <a:off x="3124200" y="3581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6705600" y="3124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 flipV="1">
            <a:off x="4876800" y="3581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 flipH="1" flipV="1">
            <a:off x="3962400" y="2743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H="1" flipV="1">
            <a:off x="51816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 flipV="1">
            <a:off x="33528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914400" y="4800600"/>
          <a:ext cx="31003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0" imgW="1435100" imgH="419100" progId="Equation.DSMT4">
                  <p:embed/>
                </p:oleObj>
              </mc:Choice>
              <mc:Fallback>
                <p:oleObj name="Equation" r:id="rId10" imgW="1435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31003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2" name="Object 14"/>
          <p:cNvGraphicFramePr>
            <a:graphicFrameLocks noChangeAspect="1"/>
          </p:cNvGraphicFramePr>
          <p:nvPr/>
        </p:nvGraphicFramePr>
        <p:xfrm>
          <a:off x="4343400" y="4800600"/>
          <a:ext cx="1784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2" imgW="825500" imgH="419100" progId="Equation.DSMT4">
                  <p:embed/>
                </p:oleObj>
              </mc:Choice>
              <mc:Fallback>
                <p:oleObj name="Equation" r:id="rId12" imgW="825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00600"/>
                        <a:ext cx="17843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21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Determine the experiment error of the experiment. 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609600" y="1295400"/>
          <a:ext cx="61722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4" imgW="3416300" imgH="482600" progId="Equation.DSMT4">
                  <p:embed/>
                </p:oleObj>
              </mc:Choice>
              <mc:Fallback>
                <p:oleObj name="Equation" r:id="rId4" imgW="34163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61722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60388" y="2239963"/>
          <a:ext cx="4703762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6" imgW="2603500" imgH="838200" progId="Equation.DSMT4">
                  <p:embed/>
                </p:oleObj>
              </mc:Choice>
              <mc:Fallback>
                <p:oleObj name="Equation" r:id="rId6" imgW="26035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2239963"/>
                        <a:ext cx="4703762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097125"/>
              </p:ext>
            </p:extLst>
          </p:nvPr>
        </p:nvGraphicFramePr>
        <p:xfrm>
          <a:off x="5410200" y="2667000"/>
          <a:ext cx="2241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8" imgW="558558" imgH="177723" progId="Equation.DSMT4">
                  <p:embed/>
                </p:oleObj>
              </mc:Choice>
              <mc:Fallback>
                <p:oleObj name="Equation" r:id="rId8" imgW="558558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241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4102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Complete the “Using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Calorimetry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Assignment”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8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Homework 	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Complete the “Using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Calorimetry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Assignment”</a:t>
            </a:r>
          </a:p>
        </p:txBody>
      </p:sp>
    </p:spTree>
    <p:extLst>
      <p:ext uri="{BB962C8B-B14F-4D97-AF65-F5344CB8AC3E}">
        <p14:creationId xmlns:p14="http://schemas.microsoft.com/office/powerpoint/2010/main" val="40943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At the end of this lesson, you will be able to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30–A1.4k 	write balanced equations for chemical reactions that include energy changes</a:t>
            </a:r>
          </a:p>
          <a:p>
            <a:pPr eaLnBrk="1" hangingPunct="1">
              <a:defRPr/>
            </a:pPr>
            <a:r>
              <a:rPr lang="en-US" sz="2800" dirty="0" smtClean="0"/>
              <a:t>30–A1.5k 	use and interpret     </a:t>
            </a:r>
            <a:r>
              <a:rPr lang="en-US" sz="2800" i="1" dirty="0" smtClean="0"/>
              <a:t>H </a:t>
            </a:r>
            <a:r>
              <a:rPr lang="en-US" sz="2800" dirty="0" smtClean="0"/>
              <a:t>notation to communicate and calculate energy changes in chemical reactions</a:t>
            </a:r>
          </a:p>
          <a:p>
            <a:pPr eaLnBrk="1" hangingPunct="1">
              <a:defRPr/>
            </a:pPr>
            <a:r>
              <a:rPr lang="en-US" sz="2800" dirty="0" smtClean="0"/>
              <a:t>30–A1.6k 	predict the enthalpy change for chemical equations using standard enthalpies of formation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5067300" y="2653553"/>
            <a:ext cx="228600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calorimetry</a:t>
            </a:r>
            <a:r>
              <a:rPr lang="en-US" dirty="0" smtClean="0"/>
              <a:t>, we must assume that the calorimeter is an isolated system. </a:t>
            </a: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838200" y="2743200"/>
          <a:ext cx="77724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3365500" imgH="406400" progId="Equation.DSMT4">
                  <p:embed/>
                </p:oleObj>
              </mc:Choice>
              <mc:Fallback>
                <p:oleObj name="Equation" r:id="rId4" imgW="33655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77724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33400" y="1524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Calculating Enthalpy Change</a:t>
            </a:r>
          </a:p>
        </p:txBody>
      </p:sp>
    </p:spTree>
    <p:extLst>
      <p:ext uri="{BB962C8B-B14F-4D97-AF65-F5344CB8AC3E}">
        <p14:creationId xmlns:p14="http://schemas.microsoft.com/office/powerpoint/2010/main" val="38643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Calorimetry of Chemical Changes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a chemistry experiment, 4.24g of lithium chloride is dissolved in 100.0 mL of water at an initial temperature of 16.3</a:t>
            </a:r>
            <a:r>
              <a:rPr lang="en-US" baseline="50000" dirty="0" smtClean="0"/>
              <a:t>o</a:t>
            </a:r>
            <a:r>
              <a:rPr lang="en-US" dirty="0" smtClean="0"/>
              <a:t>C. The final temperature of the water was 25.1</a:t>
            </a:r>
            <a:r>
              <a:rPr lang="en-US" baseline="50000" dirty="0" smtClean="0"/>
              <a:t>o</a:t>
            </a:r>
            <a:r>
              <a:rPr lang="en-US" dirty="0" smtClean="0"/>
              <a:t>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Determine the molar enthalpy of solution. (the energy released by the ionization)</a:t>
            </a:r>
          </a:p>
        </p:txBody>
      </p:sp>
    </p:spTree>
    <p:extLst>
      <p:ext uri="{BB962C8B-B14F-4D97-AF65-F5344CB8AC3E}">
        <p14:creationId xmlns:p14="http://schemas.microsoft.com/office/powerpoint/2010/main" val="41430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All chemical changes involve potential energy changes so we must use 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549400" y="1371600"/>
          <a:ext cx="1703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4" imgW="952087" imgH="241195" progId="Equation.DSMT4">
                  <p:embed/>
                </p:oleObj>
              </mc:Choice>
              <mc:Fallback>
                <p:oleObj name="Equation" r:id="rId4" imgW="952087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371600"/>
                        <a:ext cx="17033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219200" y="1752600"/>
          <a:ext cx="6400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6" imgW="2171700" imgH="177800" progId="Equation.DSMT4">
                  <p:embed/>
                </p:oleObj>
              </mc:Choice>
              <mc:Fallback>
                <p:oleObj name="Equation" r:id="rId6" imgW="21717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4008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1219200" y="2667000"/>
          <a:ext cx="1600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8" imgW="736600" imgH="203200" progId="Equation.DSMT4">
                  <p:embed/>
                </p:oleObj>
              </mc:Choice>
              <mc:Fallback>
                <p:oleObj name="Equation" r:id="rId8" imgW="736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1600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6248400" y="2209800"/>
          <a:ext cx="1905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0" imgW="672808" imgH="203112" progId="Equation.DSMT4">
                  <p:embed/>
                </p:oleObj>
              </mc:Choice>
              <mc:Fallback>
                <p:oleObj name="Equation" r:id="rId10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19050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1143000" y="3200400"/>
          <a:ext cx="16764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2" imgW="977900" imgH="419100" progId="Equation.DSMT4">
                  <p:embed/>
                </p:oleObj>
              </mc:Choice>
              <mc:Fallback>
                <p:oleObj name="Equation" r:id="rId12" imgW="977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16764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6248400" y="2971800"/>
          <a:ext cx="2438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4" imgW="1117115" imgH="203112" progId="Equation.DSMT4">
                  <p:embed/>
                </p:oleObj>
              </mc:Choice>
              <mc:Fallback>
                <p:oleObj name="Equation" r:id="rId14" imgW="111711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971800"/>
                        <a:ext cx="2438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990600" y="3810000"/>
          <a:ext cx="1828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6" imgW="1269449" imgH="482391" progId="Equation.DSMT4">
                  <p:embed/>
                </p:oleObj>
              </mc:Choice>
              <mc:Fallback>
                <p:oleObj name="Equation" r:id="rId16" imgW="1269449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1828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4941888" y="3581400"/>
          <a:ext cx="38322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8" imgW="2197100" imgH="508000" progId="Equation.DSMT4">
                  <p:embed/>
                </p:oleObj>
              </mc:Choice>
              <mc:Fallback>
                <p:oleObj name="Equation" r:id="rId18" imgW="21971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581400"/>
                        <a:ext cx="38322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7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476250" y="361950"/>
          <a:ext cx="81168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4" imgW="2692400" imgH="241300" progId="Equation.DSMT4">
                  <p:embed/>
                </p:oleObj>
              </mc:Choice>
              <mc:Fallback>
                <p:oleObj name="Equation" r:id="rId4" imgW="2692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61950"/>
                        <a:ext cx="81168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339725" y="1219200"/>
          <a:ext cx="83883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6" imgW="2768600" imgH="241300" progId="Equation.DSMT4">
                  <p:embed/>
                </p:oleObj>
              </mc:Choice>
              <mc:Fallback>
                <p:oleObj name="Equation" r:id="rId6" imgW="2768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219200"/>
                        <a:ext cx="83883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34925" y="2057400"/>
          <a:ext cx="89979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8" imgW="3835400" imgH="419100" progId="Equation.DSMT4">
                  <p:embed/>
                </p:oleObj>
              </mc:Choice>
              <mc:Fallback>
                <p:oleObj name="Equation" r:id="rId8" imgW="3835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057400"/>
                        <a:ext cx="89979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304800" y="3124200"/>
          <a:ext cx="8728075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0" imgW="3149600" imgH="889000" progId="Equation.DSMT4">
                  <p:embed/>
                </p:oleObj>
              </mc:Choice>
              <mc:Fallback>
                <p:oleObj name="Equation" r:id="rId10" imgW="31496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0"/>
                        <a:ext cx="8728075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609600" y="6172200"/>
          <a:ext cx="3124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2" imgW="1548728" imgH="241195" progId="Equation.DSMT4">
                  <p:embed/>
                </p:oleObj>
              </mc:Choice>
              <mc:Fallback>
                <p:oleObj name="Equation" r:id="rId12" imgW="1548728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172200"/>
                        <a:ext cx="3124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5181600" y="6248400"/>
          <a:ext cx="2611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4" imgW="1295400" imgH="241300" progId="Equation.DSMT4">
                  <p:embed/>
                </p:oleObj>
              </mc:Choice>
              <mc:Fallback>
                <p:oleObj name="Equation" r:id="rId14" imgW="1295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248400"/>
                        <a:ext cx="26114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80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Calorimetry</a:t>
            </a:r>
            <a:r>
              <a:rPr lang="en-US" sz="4000" dirty="0" smtClean="0"/>
              <a:t> of Chemical Changes-</a:t>
            </a:r>
            <a:br>
              <a:rPr lang="en-US" sz="4000" dirty="0" smtClean="0"/>
            </a:br>
            <a:r>
              <a:rPr lang="en-US" sz="4000" dirty="0" smtClean="0"/>
              <a:t> example 2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an aluminum calorimeter, 20.0 g of nitrogen was burned in oxygen to produce nitrogen monoxide. From the following information, find the molar heat of combustion. Write the answer as an product/reactant in a balanced reaction.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Mass of nitrogen burned– 20.0g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Mass of aluminum calorimeter– 70.37 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Volume of water –500.0 mL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Initial temp– 72.60</a:t>
            </a:r>
            <a:r>
              <a:rPr lang="en-US" baseline="5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Final Temp—12.80</a:t>
            </a:r>
            <a:r>
              <a:rPr lang="en-US" baseline="5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9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838200" y="457200"/>
          <a:ext cx="5867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1701800" imgH="241300" progId="Equation.DSMT4">
                  <p:embed/>
                </p:oleObj>
              </mc:Choice>
              <mc:Fallback>
                <p:oleObj name="Equation" r:id="rId4" imgW="1701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"/>
                        <a:ext cx="58674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04825" y="2819400"/>
          <a:ext cx="8340725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6" imgW="4622800" imgH="939800" progId="Equation.DSMT4">
                  <p:embed/>
                </p:oleObj>
              </mc:Choice>
              <mc:Fallback>
                <p:oleObj name="Equation" r:id="rId6" imgW="46228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819400"/>
                        <a:ext cx="8340725" cy="169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1743075" y="4765675"/>
          <a:ext cx="466883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8" imgW="1600200" imgH="482600" progId="Equation.DSMT4">
                  <p:embed/>
                </p:oleObj>
              </mc:Choice>
              <mc:Fallback>
                <p:oleObj name="Equation" r:id="rId8" imgW="1600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765675"/>
                        <a:ext cx="4668838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381000" y="1447800"/>
          <a:ext cx="4419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10" imgW="2184400" imgH="241300" progId="Equation.DSMT4">
                  <p:embed/>
                </p:oleObj>
              </mc:Choice>
              <mc:Fallback>
                <p:oleObj name="Equation" r:id="rId10" imgW="2184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44196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381000" y="2057400"/>
          <a:ext cx="4191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12" imgW="2222500" imgH="393700" progId="Equation.DSMT4">
                  <p:embed/>
                </p:oleObj>
              </mc:Choice>
              <mc:Fallback>
                <p:oleObj name="Equation" r:id="rId12" imgW="2222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4191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99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Example 3: </a:t>
            </a:r>
          </a:p>
          <a:p>
            <a:pPr eaLnBrk="1" hangingPunct="1">
              <a:defRPr/>
            </a:pPr>
            <a:r>
              <a:rPr lang="en-US" sz="2800" dirty="0" smtClean="0"/>
              <a:t>In an experiment to determine the accuracy of a calorimeter, a student combusted 3.75 g of ethane and found the temperature of 1.50L of water increased from 15.2     to 48.2    . The accepted value for the enthalpy of combustion of ethane is -1560.4kJ/</a:t>
            </a:r>
            <a:r>
              <a:rPr lang="en-US" sz="2800" dirty="0" err="1" smtClean="0"/>
              <a:t>mol</a:t>
            </a:r>
            <a:r>
              <a:rPr lang="en-US" sz="2800" dirty="0" smtClean="0"/>
              <a:t>  Determine the experimental specific heat of water. </a:t>
            </a:r>
          </a:p>
        </p:txBody>
      </p:sp>
      <p:graphicFrame>
        <p:nvGraphicFramePr>
          <p:cNvPr id="716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6775"/>
              </p:ext>
            </p:extLst>
          </p:nvPr>
        </p:nvGraphicFramePr>
        <p:xfrm>
          <a:off x="3810000" y="1524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4" imgW="203024" imgH="203024" progId="Equation.DSMT4">
                  <p:embed/>
                </p:oleObj>
              </mc:Choice>
              <mc:Fallback>
                <p:oleObj name="Equation" r:id="rId4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240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423744"/>
              </p:ext>
            </p:extLst>
          </p:nvPr>
        </p:nvGraphicFramePr>
        <p:xfrm>
          <a:off x="5181600" y="1524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6" imgW="203024" imgH="203024" progId="Equation.DSMT4">
                  <p:embed/>
                </p:oleObj>
              </mc:Choice>
              <mc:Fallback>
                <p:oleObj name="Equation" r:id="rId6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1600200" y="4038600"/>
          <a:ext cx="5486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8" imgW="2755900" imgH="177800" progId="Equation.DSMT4">
                  <p:embed/>
                </p:oleObj>
              </mc:Choice>
              <mc:Fallback>
                <p:oleObj name="Equation" r:id="rId8" imgW="27559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54864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989013" y="4495800"/>
          <a:ext cx="16811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10" imgW="812447" imgH="203112" progId="Equation.DSMT4">
                  <p:embed/>
                </p:oleObj>
              </mc:Choice>
              <mc:Fallback>
                <p:oleObj name="Equation" r:id="rId10" imgW="81244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4495800"/>
                        <a:ext cx="16811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963613" y="4876800"/>
          <a:ext cx="26812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12" imgW="1295400" imgH="279400" progId="Equation.DSMT4">
                  <p:embed/>
                </p:oleObj>
              </mc:Choice>
              <mc:Fallback>
                <p:oleObj name="Equation" r:id="rId12" imgW="1295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876800"/>
                        <a:ext cx="26812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1290638" y="5435600"/>
          <a:ext cx="10763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4" imgW="520248" imgH="177646" progId="Equation.DSMT4">
                  <p:embed/>
                </p:oleObj>
              </mc:Choice>
              <mc:Fallback>
                <p:oleObj name="Equation" r:id="rId14" imgW="52024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5435600"/>
                        <a:ext cx="10763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6237288" y="4495800"/>
          <a:ext cx="12334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16" imgW="596641" imgH="203112" progId="Equation.DSMT4">
                  <p:embed/>
                </p:oleObj>
              </mc:Choice>
              <mc:Fallback>
                <p:oleObj name="Equation" r:id="rId16" imgW="59664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4495800"/>
                        <a:ext cx="12334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6172200" y="4876800"/>
          <a:ext cx="27828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18" imgW="1345616" imgH="393529" progId="Equation.DSMT4">
                  <p:embed/>
                </p:oleObj>
              </mc:Choice>
              <mc:Fallback>
                <p:oleObj name="Equation" r:id="rId18" imgW="134561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876800"/>
                        <a:ext cx="278288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3733800" y="5334000"/>
          <a:ext cx="1371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20" imgW="634725" imgH="241195" progId="Equation.DSMT4">
                  <p:embed/>
                </p:oleObj>
              </mc:Choice>
              <mc:Fallback>
                <p:oleObj name="Equation" r:id="rId20" imgW="634725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1371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3429000" y="5943600"/>
          <a:ext cx="20304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22" imgW="939392" imgH="241195" progId="Equation.DSMT4">
                  <p:embed/>
                </p:oleObj>
              </mc:Choice>
              <mc:Fallback>
                <p:oleObj name="Equation" r:id="rId22" imgW="93939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43600"/>
                        <a:ext cx="20304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7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239</Words>
  <Application>Microsoft Office PowerPoint</Application>
  <PresentationFormat>On-screen Show (4:3)</PresentationFormat>
  <Paragraphs>35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Practicing Calorimetry</vt:lpstr>
      <vt:lpstr>At the end of this lesson, you will be able to</vt:lpstr>
      <vt:lpstr>PowerPoint Presentation</vt:lpstr>
      <vt:lpstr>Calorimetry of Chemical Changes</vt:lpstr>
      <vt:lpstr>PowerPoint Presentation</vt:lpstr>
      <vt:lpstr>PowerPoint Presentation</vt:lpstr>
      <vt:lpstr>Calorimetry of Chemical Changes-  example 2</vt:lpstr>
      <vt:lpstr>PowerPoint Presentation</vt:lpstr>
      <vt:lpstr>PowerPoint Presentation</vt:lpstr>
      <vt:lpstr>PowerPoint Presentation</vt:lpstr>
      <vt:lpstr>PowerPoint Presentation</vt:lpstr>
      <vt:lpstr>Homework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cp:lastPrinted>2014-02-27T20:18:39Z</cp:lastPrinted>
  <dcterms:created xsi:type="dcterms:W3CDTF">2014-02-23T01:23:45Z</dcterms:created>
  <dcterms:modified xsi:type="dcterms:W3CDTF">2014-02-28T23:17:14Z</dcterms:modified>
</cp:coreProperties>
</file>