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3" r:id="rId6"/>
    <p:sldId id="262" r:id="rId7"/>
    <p:sldId id="260" r:id="rId8"/>
    <p:sldId id="261" r:id="rId9"/>
    <p:sldId id="265" r:id="rId10"/>
    <p:sldId id="266" r:id="rId11"/>
    <p:sldId id="269" r:id="rId12"/>
    <p:sldId id="267" r:id="rId13"/>
    <p:sldId id="270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D58DA3C2-E377-4471-BE1F-DDED733D1843}" type="datetimeFigureOut">
              <a:rPr lang="en-CA"/>
              <a:pPr>
                <a:defRPr/>
              </a:pPr>
              <a:t>18/03/2014</a:t>
            </a:fld>
            <a:endParaRPr lang="en-CA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4D5C8939-D198-401A-9BAC-B2B2EAC957F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810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7C099-5B66-40F9-A08D-70AB94F9D1C7}" type="datetimeFigureOut">
              <a:rPr lang="en-CA"/>
              <a:pPr>
                <a:defRPr/>
              </a:pPr>
              <a:t>18/03/2014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E1CFD-FC49-4ECB-8C98-EF100EEA2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001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E8F26-C76A-4F70-A196-0BD3B00919DD}" type="datetimeFigureOut">
              <a:rPr lang="en-CA"/>
              <a:pPr>
                <a:defRPr/>
              </a:pPr>
              <a:t>18/03/2014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6127A-70E4-427A-A5A9-19F3CF77B45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48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C22B9-BB21-4061-BBA5-6E3AEF4534B8}" type="datetimeFigureOut">
              <a:rPr lang="en-CA"/>
              <a:pPr>
                <a:defRPr/>
              </a:pPr>
              <a:t>18/03/2014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79E26-1475-49D3-A93E-F8A66BAA203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5233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D4460B37-EAC2-4585-92B7-1645D95CDEF7}" type="datetimeFigureOut">
              <a:rPr lang="en-CA"/>
              <a:pPr>
                <a:defRPr/>
              </a:pPr>
              <a:t>18/03/2014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E3E1D7"/>
                </a:solidFill>
              </a:defRPr>
            </a:lvl1pPr>
          </a:lstStyle>
          <a:p>
            <a:pPr>
              <a:defRPr/>
            </a:pPr>
            <a:fld id="{74D26270-2785-4A7D-B99B-2426D86BF8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65846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988B3-1D03-4B18-A890-75B9E5799370}" type="datetimeFigureOut">
              <a:rPr lang="en-CA"/>
              <a:pPr>
                <a:defRPr/>
              </a:pPr>
              <a:t>18/03/2014</a:t>
            </a:fld>
            <a:endParaRPr lang="en-C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FE4B-4B81-48D4-A9F6-54F8B20381F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075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940AB-02E1-4991-939D-59CE93F84EF4}" type="datetimeFigureOut">
              <a:rPr lang="en-CA"/>
              <a:pPr>
                <a:defRPr/>
              </a:pPr>
              <a:t>18/03/2014</a:t>
            </a:fld>
            <a:endParaRPr lang="en-CA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21600-3865-4E4E-AAB8-391DA3CABDD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514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8FBD6-C568-465F-A714-3C170840DBE5}" type="datetimeFigureOut">
              <a:rPr lang="en-CA"/>
              <a:pPr>
                <a:defRPr/>
              </a:pPr>
              <a:t>18/03/2014</a:t>
            </a:fld>
            <a:endParaRPr lang="en-CA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E5808-0BEE-4EF7-815D-8DBD5A078BD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880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7B07C-87EB-4095-BF42-DE082BEE020F}" type="datetimeFigureOut">
              <a:rPr lang="en-CA"/>
              <a:pPr>
                <a:defRPr/>
              </a:pPr>
              <a:t>18/03/2014</a:t>
            </a:fld>
            <a:endParaRPr lang="en-C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532B1-21FE-4A4F-93F9-CBD8DA56935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57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8F6BA-18FA-4DE5-BD1D-47FEAB4B0251}" type="datetimeFigureOut">
              <a:rPr lang="en-CA"/>
              <a:pPr>
                <a:defRPr/>
              </a:pPr>
              <a:t>18/03/2014</a:t>
            </a:fld>
            <a:endParaRPr lang="en-CA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8B2BB-E34D-4860-862A-2A4B5D0C7AA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8788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D0F18-EECC-4EC2-9F9D-855E0F8CA810}" type="datetimeFigureOut">
              <a:rPr lang="en-CA"/>
              <a:pPr>
                <a:defRPr/>
              </a:pPr>
              <a:t>18/03/2014</a:t>
            </a:fld>
            <a:endParaRPr lang="en-C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C0BC6-CF58-4EFE-8360-9CFD2B349A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980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1D4577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EF85DF2A-BBDF-42F0-BC22-FB816FC30B31}" type="datetimeFigureOut">
              <a:rPr lang="en-CA"/>
              <a:pPr>
                <a:defRPr/>
              </a:pPr>
              <a:t>18/03/2014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1D4577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D4577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C8819D23-2E19-473D-B021-4CE722F1FAB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>
                <a:defRPr/>
              </a:pPr>
              <a:endParaRPr lang="en-US" smtClean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onstantia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nstantia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nstantia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itchFamily="18" charset="0"/>
                </a:defRPr>
              </a:lvl9pPr>
            </a:lstStyle>
            <a:p>
              <a:pPr>
                <a:defRPr/>
              </a:pPr>
              <a:endParaRPr lang="en-US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3" r:id="rId2"/>
    <p:sldLayoutId id="2147483712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13" r:id="rId9"/>
    <p:sldLayoutId id="2147483709" r:id="rId10"/>
    <p:sldLayoutId id="21474837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Chapter 16</a:t>
            </a:r>
            <a:endParaRPr lang="en-CA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en-CA" smtClean="0"/>
              <a:t>Section 16.3-1 </a:t>
            </a:r>
          </a:p>
          <a:p>
            <a:pPr marR="0" eaLnBrk="1" hangingPunct="1"/>
            <a:r>
              <a:rPr lang="en-CA" smtClean="0"/>
              <a:t>Fertilization and Changes in the Female Reproductive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Structures and Functions</a:t>
            </a:r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589462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/>
              <a:t>Amnion</a:t>
            </a:r>
            <a:r>
              <a:rPr lang="en-US" dirty="0" smtClean="0"/>
              <a:t>  </a:t>
            </a:r>
          </a:p>
          <a:p>
            <a:pPr lvl="1" eaLnBrk="1" hangingPunct="1">
              <a:defRPr/>
            </a:pPr>
            <a:r>
              <a:rPr lang="en-US" dirty="0" smtClean="0"/>
              <a:t>fluid filled sac surrounding the fetus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u="sng" dirty="0" smtClean="0"/>
              <a:t>Amniotic cavity 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the fluid filled cavity surrounding the embryo/fetus</a:t>
            </a:r>
          </a:p>
          <a:p>
            <a:pPr lvl="1" eaLnBrk="1" hangingPunct="1">
              <a:defRPr/>
            </a:pPr>
            <a:r>
              <a:rPr lang="en-US" dirty="0"/>
              <a:t>i</a:t>
            </a:r>
            <a:r>
              <a:rPr lang="en-US" dirty="0" smtClean="0"/>
              <a:t>nsulates it</a:t>
            </a:r>
          </a:p>
          <a:p>
            <a:pPr lvl="1" eaLnBrk="1" hangingPunct="1">
              <a:defRPr/>
            </a:pPr>
            <a:r>
              <a:rPr lang="en-US" dirty="0"/>
              <a:t>p</a:t>
            </a:r>
            <a:r>
              <a:rPr lang="en-US" dirty="0" smtClean="0"/>
              <a:t>rotects it from infection, dehydration, impact and changes in temperature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 err="1" smtClean="0"/>
              <a:t>Chorion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layer surrounding the </a:t>
            </a:r>
            <a:r>
              <a:rPr lang="en-US" dirty="0" err="1" smtClean="0"/>
              <a:t>extraembryonic</a:t>
            </a:r>
            <a:r>
              <a:rPr lang="en-US" dirty="0" smtClean="0"/>
              <a:t> coelom that contributes to the placenta</a:t>
            </a:r>
          </a:p>
          <a:p>
            <a:pPr lvl="1" eaLnBrk="1" hangingPunct="1">
              <a:defRPr/>
            </a:pPr>
            <a:r>
              <a:rPr lang="en-US" dirty="0"/>
              <a:t>p</a:t>
            </a:r>
            <a:r>
              <a:rPr lang="en-US" dirty="0" smtClean="0"/>
              <a:t>roduces human chorionic gonadotropic hormone (</a:t>
            </a:r>
            <a:r>
              <a:rPr lang="en-US" dirty="0" err="1" smtClean="0"/>
              <a:t>hCG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err="1" smtClean="0"/>
              <a:t>hCG</a:t>
            </a:r>
            <a:r>
              <a:rPr lang="en-US" dirty="0" smtClean="0"/>
              <a:t> maintains corpus luteum and therefore maintains estrogen and progesterone levels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u="sng" dirty="0" err="1" smtClean="0"/>
              <a:t>Extraembryonic</a:t>
            </a:r>
            <a:r>
              <a:rPr lang="en-US" b="1" u="sng" dirty="0" smtClean="0"/>
              <a:t> coelom 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body cavity between the amnion and the </a:t>
            </a:r>
            <a:r>
              <a:rPr lang="en-US" dirty="0" err="1" smtClean="0"/>
              <a:t>chorion</a:t>
            </a:r>
            <a:endParaRPr lang="en-US" dirty="0" smtClean="0"/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 smtClean="0"/>
              <a:t>Endometrium</a:t>
            </a:r>
            <a:r>
              <a:rPr lang="en-US" dirty="0" smtClean="0"/>
              <a:t>  </a:t>
            </a:r>
          </a:p>
          <a:p>
            <a:pPr lvl="1" eaLnBrk="1" hangingPunct="1">
              <a:defRPr/>
            </a:pPr>
            <a:r>
              <a:rPr lang="en-US" dirty="0" smtClean="0"/>
              <a:t>inner membrane on the uterus</a:t>
            </a:r>
          </a:p>
          <a:p>
            <a:pPr lvl="1" eaLnBrk="1" hangingPunct="1">
              <a:defRPr/>
            </a:pPr>
            <a:r>
              <a:rPr lang="en-US" dirty="0"/>
              <a:t>h</a:t>
            </a:r>
            <a:r>
              <a:rPr lang="en-US" dirty="0" smtClean="0"/>
              <a:t>elps form placenta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u="sng" dirty="0" smtClean="0"/>
              <a:t>Chorionic villi </a:t>
            </a:r>
            <a:endParaRPr lang="en-US" dirty="0"/>
          </a:p>
          <a:p>
            <a:pPr lvl="1" eaLnBrk="1" hangingPunct="1">
              <a:defRPr/>
            </a:pPr>
            <a:r>
              <a:rPr lang="en-US" dirty="0" smtClean="0"/>
              <a:t>projections of the </a:t>
            </a:r>
            <a:r>
              <a:rPr lang="en-US" dirty="0" err="1" smtClean="0"/>
              <a:t>chorion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/>
              <a:t>i</a:t>
            </a:r>
            <a:r>
              <a:rPr lang="en-US" dirty="0" smtClean="0"/>
              <a:t>ncrease surface area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e</a:t>
            </a:r>
            <a:r>
              <a:rPr lang="en-US" dirty="0" smtClean="0"/>
              <a:t>nsure that a large number of fetal blood vessels are exposed to maternal blood vessels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 smtClean="0"/>
              <a:t>Umbilical cord </a:t>
            </a:r>
            <a:endParaRPr lang="en-US" dirty="0"/>
          </a:p>
          <a:p>
            <a:pPr lvl="1" eaLnBrk="1" hangingPunct="1">
              <a:defRPr/>
            </a:pPr>
            <a:r>
              <a:rPr lang="en-US" dirty="0" smtClean="0"/>
              <a:t>connects the fetus to the placenta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u="sng" dirty="0" smtClean="0"/>
              <a:t>Placenta</a:t>
            </a: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site of exchange of nutrients and gases between the mother and fetus</a:t>
            </a:r>
          </a:p>
          <a:p>
            <a:pPr lvl="1" eaLnBrk="1" hangingPunct="1">
              <a:defRPr/>
            </a:pPr>
            <a:r>
              <a:rPr lang="en-US" dirty="0"/>
              <a:t>p</a:t>
            </a:r>
            <a:r>
              <a:rPr lang="en-US" dirty="0" smtClean="0"/>
              <a:t>roduces estrogen and progesterone after 4</a:t>
            </a:r>
            <a:r>
              <a:rPr lang="en-US" baseline="30000" dirty="0" smtClean="0"/>
              <a:t>th</a:t>
            </a:r>
            <a:r>
              <a:rPr lang="en-US" dirty="0" smtClean="0"/>
              <a:t> month of pregnancy</a:t>
            </a:r>
          </a:p>
          <a:p>
            <a:pPr eaLnBrk="1" hangingPunct="1"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 smtClean="0"/>
              <a:t>Allantois</a:t>
            </a:r>
            <a:endParaRPr lang="en-US" dirty="0"/>
          </a:p>
          <a:p>
            <a:pPr lvl="1" eaLnBrk="1" hangingPunct="1">
              <a:defRPr/>
            </a:pPr>
            <a:r>
              <a:rPr lang="en-US" dirty="0" smtClean="0"/>
              <a:t>provides umbilical blood vessels to the placenta.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u="sng" dirty="0" smtClean="0"/>
              <a:t>Yolk sac </a:t>
            </a:r>
            <a:endParaRPr lang="en-US" dirty="0"/>
          </a:p>
          <a:p>
            <a:pPr lvl="1" eaLnBrk="1" hangingPunct="1">
              <a:defRPr/>
            </a:pPr>
            <a:r>
              <a:rPr lang="en-US" dirty="0" smtClean="0"/>
              <a:t>a sac that forms during embryo development</a:t>
            </a:r>
          </a:p>
          <a:p>
            <a:pPr lvl="1" eaLnBrk="1" hangingPunct="1">
              <a:defRPr/>
            </a:pPr>
            <a:r>
              <a:rPr lang="en-US" dirty="0" smtClean="0"/>
              <a:t>is the site of early blood vessel formation</a:t>
            </a:r>
          </a:p>
          <a:p>
            <a:pPr lvl="1" eaLnBrk="1" hangingPunct="1">
              <a:defRPr/>
            </a:pPr>
            <a:r>
              <a:rPr lang="en-US" dirty="0" smtClean="0"/>
              <a:t>later contributes to the digestive tract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section 16.3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9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Fertilization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CA" sz="2800" dirty="0" smtClean="0"/>
              <a:t>Fertilization occurs in the Fallopian tube or in the uterus.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CA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CA" sz="2800" dirty="0" smtClean="0"/>
              <a:t> It is the union of a single sperm cell with a secondary oocyte.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CA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CA" sz="2800" dirty="0" smtClean="0"/>
              <a:t>Once they have come together, the secondary oocyte is now a fertilized ovum or a </a:t>
            </a:r>
            <a:r>
              <a:rPr lang="en-CA" sz="2800" b="1" u="sng" dirty="0" smtClean="0"/>
              <a:t>zygote</a:t>
            </a:r>
            <a:r>
              <a:rPr lang="en-CA" sz="2800" dirty="0" smtClean="0"/>
              <a:t>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CA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CA" sz="2800" dirty="0" smtClean="0"/>
              <a:t>The zygote has 46 chromosomes, 23 from the sperm cell and 23 from secondary oocyte.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CA" sz="2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662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CA" sz="2800" dirty="0" smtClean="0"/>
              <a:t>Once fertilized the zygote will travel through the Fallopian tube to the uterus. (3-5 days)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CA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CA" sz="2800" dirty="0" smtClean="0"/>
              <a:t>During this travel time the zygote undergoes many cellular divisions in a process called cleavage.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CA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CA" sz="2800" b="1" u="sng" dirty="0" smtClean="0"/>
              <a:t>Cleavage</a:t>
            </a:r>
            <a:r>
              <a:rPr lang="en-CA" sz="2800" dirty="0" smtClean="0"/>
              <a:t> is the equal division of the cells without any increase in size or change in the number of chromosomes.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CA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As a result of this cleavage the cells of the zygote become smaller.</a:t>
            </a:r>
          </a:p>
          <a:p>
            <a:pPr eaLnBrk="1" hangingPunct="1"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By the time it reaches the uterus, in about six days, the zygote had developed into a fluid filled structure called a </a:t>
            </a:r>
            <a:r>
              <a:rPr lang="en-US" sz="2800" b="1" u="sng" dirty="0" smtClean="0"/>
              <a:t>blastocyst</a:t>
            </a:r>
            <a:r>
              <a:rPr lang="en-US" sz="2800" dirty="0" smtClean="0"/>
              <a:t>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The blastocyst consists of an outer sphere of cells, from which the </a:t>
            </a:r>
            <a:r>
              <a:rPr lang="en-US" sz="2800" dirty="0" err="1" smtClean="0"/>
              <a:t>extraembryonic</a:t>
            </a:r>
            <a:r>
              <a:rPr lang="en-US" sz="2800" dirty="0" smtClean="0"/>
              <a:t> structures develop, and an inner mass, from which the embryo develops.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Extraembryonic</a:t>
            </a:r>
            <a:r>
              <a:rPr lang="en-US" sz="2800" dirty="0" smtClean="0"/>
              <a:t> structures include the </a:t>
            </a:r>
            <a:r>
              <a:rPr lang="en-US" sz="2800" dirty="0" err="1" smtClean="0"/>
              <a:t>chorion</a:t>
            </a:r>
            <a:r>
              <a:rPr lang="en-US" sz="2800" dirty="0" smtClean="0"/>
              <a:t> and the amnion.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CA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err="1" smtClean="0"/>
              <a:t>Chorion</a:t>
            </a:r>
            <a:r>
              <a:rPr lang="en-US" sz="2800" dirty="0" smtClean="0"/>
              <a:t> – contributes to the placenta.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Amnion – fluid filled structure surrounding fetus and amniotic fluid.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Once in the uterus, the blastocyst attaches to the wall of the endometrium, in a process called </a:t>
            </a:r>
            <a:r>
              <a:rPr lang="en-US" sz="2800" b="1" u="sng" dirty="0" smtClean="0"/>
              <a:t>implantation</a:t>
            </a:r>
            <a:r>
              <a:rPr lang="en-US" sz="2800" dirty="0" smtClean="0"/>
              <a:t>.</a:t>
            </a:r>
            <a:endParaRPr lang="en-CA" sz="2800" dirty="0" smtClean="0"/>
          </a:p>
          <a:p>
            <a:pPr eaLnBrk="1" hangingPunct="1"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04900"/>
            <a:ext cx="381635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641725"/>
            <a:ext cx="3960812" cy="296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5707063" y="2163763"/>
            <a:ext cx="2752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Cleavage of a zygote.</a:t>
            </a:r>
            <a:endParaRPr lang="en-CA" sz="2000"/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755650" y="4940300"/>
            <a:ext cx="2520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Blastocyst forming</a:t>
            </a:r>
            <a:r>
              <a:rPr lang="en-US"/>
              <a:t>.</a:t>
            </a:r>
            <a:endParaRPr lang="en-CA"/>
          </a:p>
        </p:txBody>
      </p:sp>
      <p:cxnSp>
        <p:nvCxnSpPr>
          <p:cNvPr id="7" name="Straight Arrow Connector 6"/>
          <p:cNvCxnSpPr>
            <a:stCxn id="10244" idx="1"/>
          </p:cNvCxnSpPr>
          <p:nvPr/>
        </p:nvCxnSpPr>
        <p:spPr>
          <a:xfrm flipH="1" flipV="1">
            <a:off x="4284663" y="2349500"/>
            <a:ext cx="1422400" cy="142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0245" idx="3"/>
          </p:cNvCxnSpPr>
          <p:nvPr/>
        </p:nvCxnSpPr>
        <p:spPr>
          <a:xfrm flipV="1">
            <a:off x="3276600" y="5124450"/>
            <a:ext cx="1366838" cy="15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Changes in the Female </a:t>
            </a:r>
            <a:br>
              <a:rPr lang="en-US" sz="4000" smtClean="0"/>
            </a:br>
            <a:r>
              <a:rPr lang="en-US" sz="4000" smtClean="0"/>
              <a:t>Reproductive System</a:t>
            </a:r>
            <a:endParaRPr lang="en-CA" sz="40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518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</a:t>
            </a:r>
            <a:r>
              <a:rPr lang="en-US" dirty="0" smtClean="0"/>
              <a:t>he zygote first transforms into a blastocyst and finally 7 days after fertilization into an embryo.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It remains an embryo until the eighth week, then becomes a fetus.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Gestation period is 9 months.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During these 9 months the female body will change to ensure the protection of the fetus.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52562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Menstruation stops </a:t>
            </a:r>
          </a:p>
          <a:p>
            <a:pPr lvl="1" eaLnBrk="1" hangingPunct="1">
              <a:defRPr/>
            </a:pPr>
            <a:r>
              <a:rPr lang="en-US" dirty="0"/>
              <a:t>e</a:t>
            </a:r>
            <a:r>
              <a:rPr lang="en-US" dirty="0" smtClean="0"/>
              <a:t>ndometrium could not be shed without dislodging the embryo from the uterus.</a:t>
            </a:r>
          </a:p>
          <a:p>
            <a:pPr marL="393700" lvl="1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Corpus luteum remains in tact </a:t>
            </a:r>
          </a:p>
          <a:p>
            <a:pPr lvl="1" eaLnBrk="1" hangingPunct="1">
              <a:defRPr/>
            </a:pPr>
            <a:r>
              <a:rPr lang="en-US" dirty="0"/>
              <a:t>e</a:t>
            </a:r>
            <a:r>
              <a:rPr lang="en-US" dirty="0" smtClean="0"/>
              <a:t>strogen and progesterone must remain high or uterine contractions will occur and dislodge fetus</a:t>
            </a:r>
          </a:p>
          <a:p>
            <a:pPr lvl="1" eaLnBrk="1" hangingPunct="1">
              <a:defRPr/>
            </a:pPr>
            <a:r>
              <a:rPr lang="en-US" dirty="0" err="1" smtClean="0"/>
              <a:t>chorion</a:t>
            </a:r>
            <a:r>
              <a:rPr lang="en-US" dirty="0" smtClean="0"/>
              <a:t> produces human chorionic gonadotropic hormone (</a:t>
            </a:r>
            <a:r>
              <a:rPr lang="en-US" dirty="0" err="1" smtClean="0"/>
              <a:t>hCG</a:t>
            </a:r>
            <a:r>
              <a:rPr lang="en-US" dirty="0" smtClean="0"/>
              <a:t>) for the first 3 months</a:t>
            </a:r>
          </a:p>
          <a:p>
            <a:pPr lvl="1" eaLnBrk="1" hangingPunct="1">
              <a:defRPr/>
            </a:pPr>
            <a:r>
              <a:rPr lang="en-US" dirty="0" err="1" smtClean="0"/>
              <a:t>hCG</a:t>
            </a:r>
            <a:r>
              <a:rPr lang="en-US" dirty="0" smtClean="0"/>
              <a:t> maintains corpus luteum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Pregnancy structures develop</a:t>
            </a:r>
            <a:endParaRPr lang="en-CA" dirty="0" smtClean="0"/>
          </a:p>
          <a:p>
            <a:pPr marL="393700" lvl="1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marL="393700" lvl="1" indent="0" eaLnBrk="1" hangingPunct="1">
              <a:buFont typeface="Wingdings 2" pitchFamily="18" charset="2"/>
              <a:buNone/>
              <a:defRPr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Pregnancy Structures</a:t>
            </a:r>
            <a:endParaRPr lang="en-CA" smtClean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197100"/>
            <a:ext cx="446405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611188" y="2565400"/>
            <a:ext cx="11525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amnion</a:t>
            </a:r>
            <a:endParaRPr lang="en-CA"/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827088" y="3357563"/>
            <a:ext cx="1152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amniotic cavity</a:t>
            </a:r>
            <a:endParaRPr lang="en-CA"/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611188" y="4429125"/>
            <a:ext cx="1368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embryo</a:t>
            </a:r>
            <a:endParaRPr lang="en-CA"/>
          </a:p>
        </p:txBody>
      </p:sp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611188" y="5116513"/>
            <a:ext cx="1873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chorion</a:t>
            </a:r>
            <a:endParaRPr lang="en-CA"/>
          </a:p>
        </p:txBody>
      </p:sp>
      <p:sp>
        <p:nvSpPr>
          <p:cNvPr id="13320" name="TextBox 7"/>
          <p:cNvSpPr txBox="1">
            <a:spLocks noChangeArrowheads="1"/>
          </p:cNvSpPr>
          <p:nvPr/>
        </p:nvSpPr>
        <p:spPr bwMode="auto">
          <a:xfrm>
            <a:off x="827088" y="6021388"/>
            <a:ext cx="1873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Extraembryonic coelom</a:t>
            </a:r>
            <a:endParaRPr lang="en-CA"/>
          </a:p>
        </p:txBody>
      </p:sp>
      <p:sp>
        <p:nvSpPr>
          <p:cNvPr id="13321" name="TextBox 8"/>
          <p:cNvSpPr txBox="1">
            <a:spLocks noChangeArrowheads="1"/>
          </p:cNvSpPr>
          <p:nvPr/>
        </p:nvSpPr>
        <p:spPr bwMode="auto">
          <a:xfrm>
            <a:off x="4067175" y="6529388"/>
            <a:ext cx="2160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endometrium</a:t>
            </a:r>
            <a:endParaRPr lang="en-CA"/>
          </a:p>
        </p:txBody>
      </p:sp>
      <p:sp>
        <p:nvSpPr>
          <p:cNvPr id="13322" name="TextBox 9"/>
          <p:cNvSpPr txBox="1">
            <a:spLocks noChangeArrowheads="1"/>
          </p:cNvSpPr>
          <p:nvPr/>
        </p:nvSpPr>
        <p:spPr bwMode="auto">
          <a:xfrm>
            <a:off x="7277100" y="5116513"/>
            <a:ext cx="1511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chorionic villi</a:t>
            </a:r>
            <a:endParaRPr lang="en-CA"/>
          </a:p>
        </p:txBody>
      </p:sp>
      <p:sp>
        <p:nvSpPr>
          <p:cNvPr id="13323" name="TextBox 10"/>
          <p:cNvSpPr txBox="1">
            <a:spLocks noChangeArrowheads="1"/>
          </p:cNvSpPr>
          <p:nvPr/>
        </p:nvSpPr>
        <p:spPr bwMode="auto">
          <a:xfrm>
            <a:off x="7208838" y="4427538"/>
            <a:ext cx="1908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umbilical cord</a:t>
            </a:r>
            <a:endParaRPr lang="en-CA"/>
          </a:p>
        </p:txBody>
      </p:sp>
      <p:sp>
        <p:nvSpPr>
          <p:cNvPr id="13324" name="TextBox 11"/>
          <p:cNvSpPr txBox="1">
            <a:spLocks noChangeArrowheads="1"/>
          </p:cNvSpPr>
          <p:nvPr/>
        </p:nvSpPr>
        <p:spPr bwMode="auto">
          <a:xfrm>
            <a:off x="7180263" y="3652838"/>
            <a:ext cx="1511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allantois</a:t>
            </a:r>
            <a:endParaRPr lang="en-CA"/>
          </a:p>
        </p:txBody>
      </p:sp>
      <p:sp>
        <p:nvSpPr>
          <p:cNvPr id="13325" name="TextBox 12"/>
          <p:cNvSpPr txBox="1">
            <a:spLocks noChangeArrowheads="1"/>
          </p:cNvSpPr>
          <p:nvPr/>
        </p:nvSpPr>
        <p:spPr bwMode="auto">
          <a:xfrm>
            <a:off x="7208838" y="2933700"/>
            <a:ext cx="151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yolk sac</a:t>
            </a:r>
            <a:endParaRPr lang="en-CA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547813" y="2933700"/>
            <a:ext cx="2016125" cy="1069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763713" y="3865563"/>
            <a:ext cx="1871662" cy="563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763713" y="4614863"/>
            <a:ext cx="230346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763713" y="5300663"/>
            <a:ext cx="12604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700338" y="5486400"/>
            <a:ext cx="935037" cy="67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60" name="Straight Arrow Connector 19459"/>
          <p:cNvCxnSpPr/>
          <p:nvPr/>
        </p:nvCxnSpPr>
        <p:spPr>
          <a:xfrm flipV="1">
            <a:off x="4716463" y="6345238"/>
            <a:ext cx="0" cy="184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62" name="Straight Arrow Connector 19461"/>
          <p:cNvCxnSpPr>
            <a:stCxn id="13322" idx="1"/>
          </p:cNvCxnSpPr>
          <p:nvPr/>
        </p:nvCxnSpPr>
        <p:spPr>
          <a:xfrm flipH="1">
            <a:off x="5724525" y="5300663"/>
            <a:ext cx="1552575" cy="1857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64" name="Straight Arrow Connector 19463"/>
          <p:cNvCxnSpPr/>
          <p:nvPr/>
        </p:nvCxnSpPr>
        <p:spPr>
          <a:xfrm flipH="1">
            <a:off x="5148263" y="4614863"/>
            <a:ext cx="1944687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69" name="Straight Arrow Connector 19468"/>
          <p:cNvCxnSpPr>
            <a:stCxn id="13324" idx="1"/>
          </p:cNvCxnSpPr>
          <p:nvPr/>
        </p:nvCxnSpPr>
        <p:spPr>
          <a:xfrm flipH="1">
            <a:off x="5283200" y="3838575"/>
            <a:ext cx="1897063" cy="774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71" name="Straight Arrow Connector 19470"/>
          <p:cNvCxnSpPr>
            <a:stCxn id="13325" idx="1"/>
          </p:cNvCxnSpPr>
          <p:nvPr/>
        </p:nvCxnSpPr>
        <p:spPr>
          <a:xfrm flipH="1">
            <a:off x="5364163" y="3119438"/>
            <a:ext cx="1844675" cy="746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556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Constantia</vt:lpstr>
      <vt:lpstr>Wingdings 2</vt:lpstr>
      <vt:lpstr>Flow</vt:lpstr>
      <vt:lpstr>Chapter 16</vt:lpstr>
      <vt:lpstr>Fertilization</vt:lpstr>
      <vt:lpstr>PowerPoint Presentation</vt:lpstr>
      <vt:lpstr>PowerPoint Presentation</vt:lpstr>
      <vt:lpstr>PowerPoint Presentation</vt:lpstr>
      <vt:lpstr>PowerPoint Presentation</vt:lpstr>
      <vt:lpstr>Changes in the Female  Reproductive System</vt:lpstr>
      <vt:lpstr>PowerPoint Presentation</vt:lpstr>
      <vt:lpstr>Pregnancy Structures</vt:lpstr>
      <vt:lpstr>Structures and Functions</vt:lpstr>
      <vt:lpstr>PowerPoint Presentation</vt:lpstr>
      <vt:lpstr>PowerPoint Presentation</vt:lpstr>
      <vt:lpstr>PowerPoint Presentation</vt:lpstr>
      <vt:lpstr>PowerPoint Presentation</vt:lpstr>
      <vt:lpstr>Homework:</vt:lpstr>
    </vt:vector>
  </TitlesOfParts>
  <Company>Peace River School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</dc:title>
  <dc:creator>johnsota</dc:creator>
  <cp:lastModifiedBy>Windows User</cp:lastModifiedBy>
  <cp:revision>10</cp:revision>
  <dcterms:created xsi:type="dcterms:W3CDTF">2011-03-17T23:02:54Z</dcterms:created>
  <dcterms:modified xsi:type="dcterms:W3CDTF">2014-03-19T04:22:55Z</dcterms:modified>
</cp:coreProperties>
</file>