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79" r:id="rId23"/>
    <p:sldId id="280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7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7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4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1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4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0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886D-03F3-4552-A007-1067B99CA422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AF08E-273E-4541-A649-65C8C5DE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UDDiWtFtE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jowQJMS-W4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deo.google.com/videoplay?docid=-2134266654801392897" TargetMode="External"/><Relationship Id="rId4" Type="http://schemas.openxmlformats.org/officeDocument/2006/relationships/hyperlink" Target="http://www.youtube.com/watch?v=QSZ-3wSceP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1.3- Electrons and the Formation of Compounds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Pg. 25-32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Group 2 –</a:t>
            </a:r>
            <a:r>
              <a:rPr lang="en-US" smtClean="0"/>
              <a:t>the </a:t>
            </a: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alkaline-earth metals</a:t>
            </a:r>
            <a:r>
              <a:rPr lang="en-US" smtClean="0"/>
              <a:t>.  </a:t>
            </a:r>
          </a:p>
          <a:p>
            <a:pPr marL="304800" indent="-304800" eaLnBrk="1" hangingPunct="1"/>
            <a:r>
              <a:rPr lang="en-US" smtClean="0"/>
              <a:t>very reactive with oxygen, but less reactive than the alkali metals.</a:t>
            </a:r>
          </a:p>
        </p:txBody>
      </p:sp>
      <p:pic>
        <p:nvPicPr>
          <p:cNvPr id="7782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38" y="2500313"/>
            <a:ext cx="4930775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5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Group 17 –</a:t>
            </a:r>
            <a:r>
              <a:rPr lang="en-US" smtClean="0"/>
              <a:t>the </a:t>
            </a: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halogens</a:t>
            </a:r>
            <a:r>
              <a:rPr lang="en-US" smtClean="0"/>
              <a:t> </a:t>
            </a:r>
          </a:p>
          <a:p>
            <a:pPr marL="304800" indent="-304800" eaLnBrk="1" hangingPunct="1"/>
            <a:r>
              <a:rPr lang="en-US" smtClean="0"/>
              <a:t>The most reactive of the non-metals. They tend to combine with other elements to make compounds.</a:t>
            </a:r>
          </a:p>
        </p:txBody>
      </p:sp>
      <p:pic>
        <p:nvPicPr>
          <p:cNvPr id="7885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678113"/>
            <a:ext cx="4929187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84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00063" y="428625"/>
            <a:ext cx="8229600" cy="4525963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Group 18 – </a:t>
            </a:r>
            <a:r>
              <a:rPr lang="en-US" smtClean="0"/>
              <a:t>the </a:t>
            </a: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noble gases </a:t>
            </a:r>
            <a:endParaRPr lang="en-US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/>
            <a:r>
              <a:rPr lang="en-US" smtClean="0"/>
              <a:t>The most stable and unreactive of the elements.</a:t>
            </a:r>
          </a:p>
        </p:txBody>
      </p:sp>
      <p:pic>
        <p:nvPicPr>
          <p:cNvPr id="7987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500313"/>
            <a:ext cx="5051425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29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57200" y="1598613"/>
            <a:ext cx="8382000" cy="4527550"/>
          </a:xfrm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mtClean="0"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  <a:t>	</a:t>
            </a: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Inner-transitional elements</a:t>
            </a:r>
            <a:r>
              <a:rPr lang="en-US" smtClean="0"/>
              <a:t>  </a:t>
            </a:r>
          </a:p>
          <a:p>
            <a:pPr marL="304800" indent="-304800" eaLnBrk="1" hangingPunct="1">
              <a:lnSpc>
                <a:spcPct val="80000"/>
              </a:lnSpc>
            </a:pPr>
            <a:endParaRPr lang="en-US" smtClean="0"/>
          </a:p>
          <a:p>
            <a:pPr marL="304800" indent="-304800" eaLnBrk="1" hangingPunct="1">
              <a:lnSpc>
                <a:spcPct val="80000"/>
              </a:lnSpc>
            </a:pPr>
            <a:r>
              <a:rPr lang="en-US" smtClean="0"/>
              <a:t>top period = lanthanoids (fits in period 6)</a:t>
            </a:r>
          </a:p>
          <a:p>
            <a:pPr marL="304800" indent="-304800" eaLnBrk="1" hangingPunct="1">
              <a:lnSpc>
                <a:spcPct val="80000"/>
              </a:lnSpc>
            </a:pPr>
            <a:endParaRPr lang="en-US" smtClean="0"/>
          </a:p>
          <a:p>
            <a:pPr marL="304800" indent="-304800" eaLnBrk="1" hangingPunct="1">
              <a:lnSpc>
                <a:spcPct val="80000"/>
              </a:lnSpc>
            </a:pPr>
            <a:r>
              <a:rPr lang="en-US" smtClean="0"/>
              <a:t>bottom period = actinoids (fits in period 7)</a:t>
            </a:r>
          </a:p>
        </p:txBody>
      </p:sp>
    </p:spTree>
    <p:extLst>
      <p:ext uri="{BB962C8B-B14F-4D97-AF65-F5344CB8AC3E}">
        <p14:creationId xmlns:p14="http://schemas.microsoft.com/office/powerpoint/2010/main" val="229882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355725"/>
            <a:ext cx="8001000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9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2075"/>
            <a:ext cx="8229600" cy="150653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294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142413" cy="583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9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57188"/>
            <a:ext cx="37719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"/>
            <a:ext cx="4119563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Rectangle 3"/>
          <p:cNvSpPr>
            <a:spLocks/>
          </p:cNvSpPr>
          <p:nvPr/>
        </p:nvSpPr>
        <p:spPr bwMode="auto">
          <a:xfrm>
            <a:off x="428625" y="3643313"/>
            <a:ext cx="60071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marL="266700" indent="-266700">
              <a:spcBef>
                <a:spcPts val="763"/>
              </a:spcBef>
              <a:buClr>
                <a:srgbClr val="000000"/>
              </a:buClr>
              <a:buSzPct val="100000"/>
              <a:buFont typeface="Calibri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Now here’s a little song about the elements.</a:t>
            </a:r>
          </a:p>
          <a:p>
            <a:pPr marL="266700" indent="-266700">
              <a:spcBef>
                <a:spcPts val="763"/>
              </a:spcBef>
              <a:buClr>
                <a:srgbClr val="000000"/>
              </a:buClr>
              <a:buSzPct val="100000"/>
              <a:buFont typeface="Calibri" pitchFamily="34" charset="0"/>
              <a:buChar char="•"/>
            </a:pPr>
            <a:r>
              <a:rPr lang="en-US" sz="3200" u="sng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http://www.youtube.com/watch?v=zUDDiWtFtEM</a:t>
            </a: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					Enjoy!</a:t>
            </a:r>
          </a:p>
        </p:txBody>
      </p:sp>
    </p:spTree>
    <p:extLst>
      <p:ext uri="{BB962C8B-B14F-4D97-AF65-F5344CB8AC3E}">
        <p14:creationId xmlns:p14="http://schemas.microsoft.com/office/powerpoint/2010/main" val="12834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900" smtClean="0">
                <a:latin typeface="Calibri Bold" charset="0"/>
                <a:cs typeface="Calibri Bold" charset="0"/>
                <a:sym typeface="Calibri Bold" charset="0"/>
              </a:rPr>
              <a:t>Energy Level Diagrams</a:t>
            </a:r>
            <a:r>
              <a:rPr lang="en-US" sz="3900" smtClean="0"/>
              <a:t/>
            </a:r>
            <a:br>
              <a:rPr lang="en-US" sz="3900" smtClean="0"/>
            </a:br>
            <a:endParaRPr lang="en-US" sz="3900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5000625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Recall that Bohr inferred that electrons orbit the nucleus in fixed energy levels.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 Each level can only hold a certain maximum number of electrons.  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The first can hold 2 electrons, the second can hold 8, and the third can hold 8.  </a:t>
            </a:r>
          </a:p>
        </p:txBody>
      </p:sp>
      <p:pic>
        <p:nvPicPr>
          <p:cNvPr id="84996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071688"/>
            <a:ext cx="2143125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4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Oval 1"/>
          <p:cNvSpPr>
            <a:spLocks/>
          </p:cNvSpPr>
          <p:nvPr/>
        </p:nvSpPr>
        <p:spPr bwMode="auto">
          <a:xfrm>
            <a:off x="3962400" y="3505200"/>
            <a:ext cx="571500" cy="571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229600" cy="4572000"/>
          </a:xfrm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200" smtClean="0"/>
              <a:t>Electron energy level diagrams show us the number of electrons in each energy level, the number of protons, and the charge on the atom or ion.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 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Ex.  The energy level diagram for Mg 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 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</a:t>
            </a:r>
            <a:r>
              <a:rPr lang="en-US" sz="2200" u="sng" smtClean="0"/>
              <a:t>2e-</a:t>
            </a:r>
            <a:r>
              <a:rPr lang="en-US" sz="2200" smtClean="0"/>
              <a:t>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</a:t>
            </a:r>
            <a:r>
              <a:rPr lang="en-US" sz="2200" u="sng" smtClean="0"/>
              <a:t>8e-</a:t>
            </a:r>
            <a:r>
              <a:rPr lang="en-US" sz="2200" smtClean="0"/>
              <a:t>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</a:t>
            </a:r>
            <a:r>
              <a:rPr lang="en-US" sz="2200" u="sng" smtClean="0"/>
              <a:t>2e-</a:t>
            </a:r>
            <a:r>
              <a:rPr lang="en-US" sz="2200" smtClean="0"/>
              <a:t>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12p</a:t>
            </a:r>
            <a:r>
              <a:rPr lang="en-US" sz="2200" baseline="29000" smtClean="0"/>
              <a:t>+</a:t>
            </a:r>
            <a:r>
              <a:rPr lang="en-US" sz="2200" smtClean="0"/>
              <a:t>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/>
              <a:t>				Mg			</a:t>
            </a:r>
          </a:p>
          <a:p>
            <a:pPr marL="304800" indent="-304800" eaLnBrk="1" hangingPunct="1">
              <a:lnSpc>
                <a:spcPct val="80000"/>
              </a:lnSpc>
            </a:pPr>
            <a:r>
              <a:rPr lang="en-US" sz="2200" smtClean="0"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  <a:t/>
            </a:r>
            <a:br>
              <a:rPr lang="en-US" sz="2200" smtClean="0"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</a:br>
            <a:endParaRPr lang="en-US" sz="22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57200" y="684213"/>
            <a:ext cx="8229600" cy="5441950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period number</a:t>
            </a:r>
            <a:r>
              <a:rPr lang="en-US" sz="2400" smtClean="0"/>
              <a:t> shows the number of orbitals used in each element (eg. period 2 elements have 2 orbitals)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group number</a:t>
            </a:r>
            <a:r>
              <a:rPr lang="en-US" sz="2400" smtClean="0"/>
              <a:t> describes how many electrons are found in the </a:t>
            </a:r>
            <a:r>
              <a:rPr lang="en-US" sz="2400" smtClean="0">
                <a:latin typeface="Calibri Bold Italic" charset="0"/>
                <a:cs typeface="Calibri Bold Italic" charset="0"/>
                <a:sym typeface="Calibri Bold Italic" charset="0"/>
              </a:rPr>
              <a:t>valence</a:t>
            </a:r>
            <a:r>
              <a:rPr lang="en-US" sz="2400" smtClean="0"/>
              <a:t> or outermost energy level (eg. lithium is in group 1 and has 1 valence electron)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for groups 13 – 18, we use the last number to designate the number of valence electrons (eg. elements in group 16 have </a:t>
            </a:r>
            <a:r>
              <a:rPr lang="en-US" sz="2400" u="sng" smtClean="0">
                <a:latin typeface="Calibri Bold" charset="0"/>
                <a:cs typeface="Calibri Bold" charset="0"/>
                <a:sym typeface="Calibri Bold" charset="0"/>
              </a:rPr>
              <a:t>6</a:t>
            </a:r>
            <a:r>
              <a:rPr lang="en-US" sz="2400" smtClean="0"/>
              <a:t> valence electrons)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electrons fill the first orbital before they can occupy the second, and fill the second before they can occupy the third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smtClean="0"/>
              <a:t>when the valence level is full, it is referred to as a </a:t>
            </a:r>
            <a:r>
              <a:rPr lang="en-US" sz="2400" smtClean="0">
                <a:latin typeface="Calibri Bold Italic" charset="0"/>
                <a:cs typeface="Calibri Bold Italic" charset="0"/>
                <a:sym typeface="Calibri Bold Italic" charset="0"/>
              </a:rPr>
              <a:t>stable octet </a:t>
            </a:r>
            <a:r>
              <a:rPr lang="en-US" sz="2400" smtClean="0"/>
              <a:t>since there are 8 electrons occupying the orbital (unless it is the first level)</a:t>
            </a:r>
          </a:p>
        </p:txBody>
      </p:sp>
    </p:spTree>
    <p:extLst>
      <p:ext uri="{BB962C8B-B14F-4D97-AF65-F5344CB8AC3E}">
        <p14:creationId xmlns:p14="http://schemas.microsoft.com/office/powerpoint/2010/main" val="34438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85750" y="428625"/>
            <a:ext cx="8643938" cy="4525963"/>
          </a:xfrm>
        </p:spPr>
        <p:txBody>
          <a:bodyPr/>
          <a:lstStyle/>
          <a:p>
            <a:pPr marL="704850" lvl="1" eaLnBrk="1" hangingPunct="1"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1.3 Electrons and the Formation of Compounds p. 25-37</a:t>
            </a:r>
            <a:endParaRPr lang="en-US" sz="24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704850" lvl="1" eaLnBrk="1" hangingPunct="1"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spcBef>
                <a:spcPts val="600"/>
              </a:spcBef>
            </a:pPr>
            <a:r>
              <a:rPr lang="en-US" sz="2400" smtClean="0"/>
              <a:t>During the 1800’s, a Russian chemist, Dmetri Mendeleev, examined 62 elements.  He developed a table of these elements based upon their repeating properties. </a:t>
            </a:r>
          </a:p>
        </p:txBody>
      </p:sp>
      <p:pic>
        <p:nvPicPr>
          <p:cNvPr id="6861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2357438"/>
            <a:ext cx="29337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Rectangle 3"/>
          <p:cNvSpPr>
            <a:spLocks/>
          </p:cNvSpPr>
          <p:nvPr/>
        </p:nvSpPr>
        <p:spPr bwMode="auto">
          <a:xfrm>
            <a:off x="285750" y="2714625"/>
            <a:ext cx="5448300" cy="26543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  He also predicted the existence and properties of unknown elements and left spaces on the periodic table for them.  </a:t>
            </a:r>
          </a:p>
          <a:p>
            <a:pPr>
              <a:defRPr/>
            </a:pPr>
            <a:endParaRPr lang="en-US" sz="240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  Elements are arranged according to increasing 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atomic number 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charset="0"/>
                <a:ea typeface="Calibri" charset="0"/>
                <a:cs typeface="Calibri" charset="0"/>
                <a:sym typeface="Calibri" charset="0"/>
              </a:rPr>
              <a:t>(number of protons in the nucleus)</a:t>
            </a:r>
          </a:p>
        </p:txBody>
      </p:sp>
    </p:spTree>
    <p:extLst>
      <p:ext uri="{BB962C8B-B14F-4D97-AF65-F5344CB8AC3E}">
        <p14:creationId xmlns:p14="http://schemas.microsoft.com/office/powerpoint/2010/main" val="344555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289550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mtClean="0"/>
              <a:t>The diagram representing the element beryllium looks like this: </a:t>
            </a:r>
          </a:p>
          <a:p>
            <a:pPr marL="304800" indent="-304800" eaLnBrk="1" hangingPunct="1"/>
            <a:r>
              <a:rPr lang="en-US" smtClean="0"/>
              <a:t>			2e-</a:t>
            </a:r>
          </a:p>
          <a:p>
            <a:pPr marL="304800" indent="-304800" eaLnBrk="1" hangingPunct="1"/>
            <a:r>
              <a:rPr lang="en-US" smtClean="0"/>
              <a:t>			</a:t>
            </a:r>
            <a:r>
              <a:rPr lang="en-US" u="sng" smtClean="0"/>
              <a:t>2e-</a:t>
            </a:r>
          </a:p>
          <a:p>
            <a:pPr marL="304800" indent="-304800" eaLnBrk="1" hangingPunct="1"/>
            <a:r>
              <a:rPr lang="en-US" smtClean="0"/>
              <a:t>			4p+</a:t>
            </a:r>
          </a:p>
          <a:p>
            <a:pPr marL="304800" indent="-304800" eaLnBrk="1" hangingPunct="1"/>
            <a:r>
              <a:rPr lang="en-US" smtClean="0"/>
              <a:t>			4 n</a:t>
            </a:r>
            <a:r>
              <a:rPr lang="en-US" baseline="30000" smtClean="0"/>
              <a:t>o</a:t>
            </a:r>
          </a:p>
          <a:p>
            <a:pPr marL="304800" indent="-304800" eaLnBrk="1" hangingPunct="1"/>
            <a:endParaRPr lang="en-US" baseline="30000" smtClean="0"/>
          </a:p>
          <a:p>
            <a:pPr marL="304800" indent="-304800" eaLnBrk="1" hangingPunct="1"/>
            <a:endParaRPr lang="en-US" baseline="30000" smtClean="0"/>
          </a:p>
          <a:p>
            <a:pPr marL="304800" indent="-304800" eaLnBrk="1" hangingPunct="1"/>
            <a:r>
              <a:rPr lang="en-US" smtClean="0"/>
              <a:t>- Draw the energy level diagram for fluorine atom and a fluoride ion.</a:t>
            </a:r>
          </a:p>
        </p:txBody>
      </p:sp>
      <p:sp>
        <p:nvSpPr>
          <p:cNvPr id="88067" name="Oval 2"/>
          <p:cNvSpPr>
            <a:spLocks/>
          </p:cNvSpPr>
          <p:nvPr/>
        </p:nvSpPr>
        <p:spPr bwMode="auto">
          <a:xfrm>
            <a:off x="2895600" y="3048000"/>
            <a:ext cx="1143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88068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30384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3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Metals will give </a:t>
            </a:r>
            <a:r>
              <a:rPr lang="en-CA" u="sng" dirty="0" smtClean="0"/>
              <a:t>away electrons</a:t>
            </a:r>
            <a:r>
              <a:rPr lang="en-CA" dirty="0" smtClean="0"/>
              <a:t> </a:t>
            </a:r>
            <a:r>
              <a:rPr lang="en-CA" dirty="0"/>
              <a:t>and become </a:t>
            </a:r>
            <a:r>
              <a:rPr lang="en-CA" u="sng" dirty="0" smtClean="0"/>
              <a:t>positive</a:t>
            </a:r>
            <a:r>
              <a:rPr lang="en-CA" dirty="0" smtClean="0"/>
              <a:t> </a:t>
            </a:r>
            <a:r>
              <a:rPr lang="en-CA" dirty="0"/>
              <a:t>ions called </a:t>
            </a:r>
            <a:r>
              <a:rPr lang="en-CA" u="sng" dirty="0" err="1" smtClean="0"/>
              <a:t>cations</a:t>
            </a:r>
            <a:endParaRPr lang="en-CA" u="sng" dirty="0" smtClean="0"/>
          </a:p>
          <a:p>
            <a:r>
              <a:rPr lang="en-CA" dirty="0" smtClean="0"/>
              <a:t>Non-metals </a:t>
            </a:r>
            <a:r>
              <a:rPr lang="en-CA" dirty="0"/>
              <a:t>will </a:t>
            </a:r>
            <a:r>
              <a:rPr lang="en-CA" u="sng" dirty="0" smtClean="0"/>
              <a:t>take electrons</a:t>
            </a:r>
            <a:r>
              <a:rPr lang="en-CA" dirty="0" smtClean="0"/>
              <a:t> </a:t>
            </a:r>
            <a:r>
              <a:rPr lang="en-CA" dirty="0"/>
              <a:t>and become </a:t>
            </a:r>
            <a:r>
              <a:rPr lang="en-CA" u="sng" dirty="0" smtClean="0"/>
              <a:t>negative</a:t>
            </a:r>
            <a:r>
              <a:rPr lang="en-CA" dirty="0" smtClean="0"/>
              <a:t> </a:t>
            </a:r>
            <a:r>
              <a:rPr lang="en-CA" dirty="0"/>
              <a:t>ion called </a:t>
            </a:r>
            <a:r>
              <a:rPr lang="en-US" u="sng" dirty="0" smtClean="0"/>
              <a:t>anions</a:t>
            </a:r>
            <a:endParaRPr lang="en-US" dirty="0"/>
          </a:p>
          <a:p>
            <a:pPr lvl="0"/>
            <a:r>
              <a:rPr lang="en-CA" dirty="0"/>
              <a:t>When non-metals become ions you add an </a:t>
            </a:r>
            <a:r>
              <a:rPr lang="en-CA" b="1" dirty="0"/>
              <a:t>–ide</a:t>
            </a:r>
            <a:r>
              <a:rPr lang="en-CA" dirty="0"/>
              <a:t> at the end of their 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58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Fluorine  			</a:t>
            </a:r>
            <a:r>
              <a:rPr lang="en-US" smtClean="0"/>
              <a:t>	</a:t>
            </a:r>
            <a:r>
              <a:rPr lang="en-US" smtClean="0"/>
              <a:t>Fluoride </a:t>
            </a:r>
            <a:r>
              <a:rPr lang="en-US" dirty="0" smtClean="0"/>
              <a:t>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http://www.youtube.com/watch?v=zUDDiWtFtEM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57200" y="1598613"/>
            <a:ext cx="8472488" cy="4527550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dirty="0" smtClean="0">
                <a:latin typeface="Calibri Bold" charset="0"/>
                <a:cs typeface="Calibri Bold" charset="0"/>
                <a:sym typeface="Calibri Bold" charset="0"/>
              </a:rPr>
              <a:t>See figure 1.22B on P. 26</a:t>
            </a:r>
            <a:endParaRPr lang="en-US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/>
            <a:r>
              <a:rPr lang="en-US" dirty="0" smtClean="0">
                <a:latin typeface="Calibri Bold" charset="0"/>
                <a:cs typeface="Calibri Bold" charset="0"/>
                <a:sym typeface="Calibri Bold" charset="0"/>
              </a:rPr>
              <a:t>Do Practice Problems p. 27 #9-12 </a:t>
            </a:r>
            <a:endParaRPr lang="en-US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/>
            <a:r>
              <a:rPr lang="en-US" dirty="0" smtClean="0"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  <a:t>	</a:t>
            </a:r>
            <a:r>
              <a:rPr lang="en-US" dirty="0" smtClean="0">
                <a:latin typeface="Calibri Bold" charset="0"/>
                <a:cs typeface="Calibri Bold" charset="0"/>
                <a:sym typeface="Calibri Bold" charset="0"/>
              </a:rPr>
              <a:t>and BLM 1-4 “Periodic Table Scavenger Hunt”.</a:t>
            </a:r>
            <a:endParaRPr lang="en-US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pic>
        <p:nvPicPr>
          <p:cNvPr id="8909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128587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2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229600" cy="5592763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z="2800" smtClean="0"/>
              <a:t>Examine our modern periodic table on p482.  It displays the known elements in a format that follows various patterns and trends:</a:t>
            </a:r>
            <a:r>
              <a:rPr lang="en-US" smtClean="0"/>
              <a:t> </a:t>
            </a:r>
          </a:p>
        </p:txBody>
      </p:sp>
      <p:pic>
        <p:nvPicPr>
          <p:cNvPr id="7065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8470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0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5500688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 u="sng" smtClean="0">
                <a:latin typeface="Calibri Bold" charset="0"/>
                <a:cs typeface="Calibri Bold" charset="0"/>
                <a:sym typeface="Calibri Bold" charset="0"/>
              </a:rPr>
              <a:t>Patterns in the Periodic Table</a:t>
            </a:r>
            <a:endParaRPr lang="en-US" sz="2900" u="sng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lnSpc>
                <a:spcPct val="90000"/>
              </a:lnSpc>
            </a:pPr>
            <a:r>
              <a:rPr lang="en-US" sz="2900" smtClean="0"/>
              <a:t>Left of the </a:t>
            </a:r>
            <a:r>
              <a:rPr lang="en-US" sz="2900" u="sng" smtClean="0"/>
              <a:t>staircase line</a:t>
            </a:r>
            <a:r>
              <a:rPr lang="en-US" sz="2900" smtClean="0"/>
              <a:t> are </a:t>
            </a:r>
            <a:r>
              <a:rPr lang="en-US" sz="2900" smtClean="0">
                <a:latin typeface="Calibri Bold Italic" charset="0"/>
                <a:cs typeface="Calibri Bold Italic" charset="0"/>
                <a:sym typeface="Calibri Bold Italic" charset="0"/>
              </a:rPr>
              <a:t>metals</a:t>
            </a:r>
            <a:r>
              <a:rPr lang="en-US" sz="2900" smtClean="0">
                <a:latin typeface="Calibri Bold" charset="0"/>
                <a:cs typeface="Calibri Bold" charset="0"/>
                <a:sym typeface="Calibri Bold" charset="0"/>
              </a:rPr>
              <a:t>:</a:t>
            </a:r>
            <a:r>
              <a:rPr lang="en-US" sz="2900" smtClean="0"/>
              <a:t> mostly solids, these elements are shiny, malleable, ductile, and conduct electricity.  </a:t>
            </a:r>
          </a:p>
          <a:p>
            <a:pPr marL="304800" indent="-304800" eaLnBrk="1" hangingPunct="1">
              <a:lnSpc>
                <a:spcPct val="90000"/>
              </a:lnSpc>
            </a:pPr>
            <a:endParaRPr lang="en-US" sz="2900" smtClean="0"/>
          </a:p>
          <a:p>
            <a:pPr marL="304800" indent="-304800" eaLnBrk="1" hangingPunct="1">
              <a:lnSpc>
                <a:spcPct val="90000"/>
              </a:lnSpc>
            </a:pPr>
            <a:r>
              <a:rPr lang="en-US" sz="2900" smtClean="0"/>
              <a:t>To the right are </a:t>
            </a:r>
            <a:r>
              <a:rPr lang="en-US" sz="2900" smtClean="0">
                <a:latin typeface="Calibri Bold Italic" charset="0"/>
                <a:cs typeface="Calibri Bold Italic" charset="0"/>
                <a:sym typeface="Calibri Bold Italic" charset="0"/>
              </a:rPr>
              <a:t>non-metals</a:t>
            </a:r>
            <a:r>
              <a:rPr lang="en-US" sz="2900" smtClean="0"/>
              <a:t>: these elements are either solid, liquid or gas.  They are dull, brittle and do not conduct electricity. </a:t>
            </a:r>
          </a:p>
          <a:p>
            <a:pPr marL="304800" indent="-304800" eaLnBrk="1" hangingPunct="1">
              <a:lnSpc>
                <a:spcPct val="90000"/>
              </a:lnSpc>
            </a:pPr>
            <a:endParaRPr lang="en-US" sz="2900" smtClean="0"/>
          </a:p>
          <a:p>
            <a:pPr marL="304800" indent="-304800" eaLnBrk="1" hangingPunct="1">
              <a:lnSpc>
                <a:spcPct val="90000"/>
              </a:lnSpc>
            </a:pPr>
            <a:r>
              <a:rPr lang="en-US" sz="2900" smtClean="0"/>
              <a:t> Surrounding this line are the </a:t>
            </a:r>
            <a:r>
              <a:rPr lang="en-US" sz="2900" smtClean="0">
                <a:latin typeface="Calibri Bold Italic" charset="0"/>
                <a:cs typeface="Calibri Bold Italic" charset="0"/>
                <a:sym typeface="Calibri Bold Italic" charset="0"/>
              </a:rPr>
              <a:t>metalloids</a:t>
            </a:r>
            <a:r>
              <a:rPr lang="en-US" sz="2900" smtClean="0"/>
              <a:t>: these elements display both metal and non-metal properties.</a:t>
            </a:r>
          </a:p>
        </p:txBody>
      </p:sp>
    </p:spTree>
    <p:extLst>
      <p:ext uri="{BB962C8B-B14F-4D97-AF65-F5344CB8AC3E}">
        <p14:creationId xmlns:p14="http://schemas.microsoft.com/office/powerpoint/2010/main" val="167616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42875"/>
            <a:ext cx="8763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24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00063" y="357188"/>
            <a:ext cx="8229600" cy="6143625"/>
          </a:xfrm>
        </p:spPr>
        <p:txBody>
          <a:bodyPr/>
          <a:lstStyle/>
          <a:p>
            <a:pPr marL="304800" indent="-3048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u="sng" smtClean="0">
                <a:latin typeface="Calibri Bold" charset="0"/>
                <a:cs typeface="Calibri Bold" charset="0"/>
                <a:sym typeface="Calibri Bold" charset="0"/>
              </a:rPr>
              <a:t>Periods (rows)</a:t>
            </a:r>
            <a:endParaRPr lang="en-US" sz="2800" u="sng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smtClean="0"/>
              <a:t>The period number tells you how many energy levels you have.</a:t>
            </a:r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endParaRPr lang="en-US" sz="2800" smtClean="0"/>
          </a:p>
          <a:p>
            <a:pPr marL="304800" indent="-304800" eaLnBrk="1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smtClean="0"/>
              <a:t>Properties change in 2 ways as you move from left to right across a period:</a:t>
            </a:r>
          </a:p>
          <a:p>
            <a:pPr marL="704850" lvl="1" eaLnBrk="1" hangingPunct="1">
              <a:lnSpc>
                <a:spcPct val="90000"/>
              </a:lnSpc>
            </a:pPr>
            <a:r>
              <a:rPr lang="en-US" smtClean="0"/>
              <a:t>The elements change from metal to non-metal</a:t>
            </a:r>
          </a:p>
          <a:p>
            <a:pPr marL="704850" lvl="1" eaLnBrk="1" hangingPunct="1">
              <a:lnSpc>
                <a:spcPct val="90000"/>
              </a:lnSpc>
            </a:pPr>
            <a:r>
              <a:rPr lang="en-US" smtClean="0"/>
              <a:t>The elements become </a:t>
            </a:r>
            <a:r>
              <a:rPr lang="en-US" smtClean="0">
                <a:latin typeface="Calibri Italic" charset="0"/>
                <a:cs typeface="Calibri Italic" charset="0"/>
                <a:sym typeface="Calibri Italic" charset="0"/>
              </a:rPr>
              <a:t>less</a:t>
            </a:r>
            <a:r>
              <a:rPr lang="en-US" smtClean="0"/>
              <a:t> reactive.</a:t>
            </a:r>
          </a:p>
        </p:txBody>
      </p:sp>
      <p:pic>
        <p:nvPicPr>
          <p:cNvPr id="7373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357313"/>
            <a:ext cx="41529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32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428625" y="428625"/>
            <a:ext cx="8229600" cy="4525963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u="sng" smtClean="0">
                <a:latin typeface="Calibri Bold" charset="0"/>
                <a:cs typeface="Calibri Bold" charset="0"/>
                <a:sym typeface="Calibri Bold" charset="0"/>
              </a:rPr>
              <a:t>Groups</a:t>
            </a:r>
            <a:endParaRPr lang="en-US" u="sng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/>
            <a:r>
              <a:rPr lang="en-US" smtClean="0"/>
              <a:t>Elements in the same group have very similar properties.</a:t>
            </a:r>
          </a:p>
        </p:txBody>
      </p:sp>
      <p:pic>
        <p:nvPicPr>
          <p:cNvPr id="74755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3" y="2428875"/>
            <a:ext cx="502602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70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00063" y="141288"/>
            <a:ext cx="8229600" cy="6502400"/>
          </a:xfrm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smtClean="0"/>
              <a:t>Group number tells us how many electrons are in the </a:t>
            </a: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valence shell</a:t>
            </a:r>
            <a:r>
              <a:rPr lang="en-US" sz="2400" smtClean="0"/>
              <a:t>.</a:t>
            </a: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smtClean="0"/>
              <a:t>for groups 13 – 18, we use the last number to designate the number of valence electrons </a:t>
            </a: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smtClean="0"/>
              <a:t>(eg. elements in group 16 have </a:t>
            </a:r>
            <a:r>
              <a:rPr lang="en-US" sz="2400" u="sng" smtClean="0">
                <a:latin typeface="Calibri Bold" charset="0"/>
                <a:cs typeface="Calibri Bold" charset="0"/>
                <a:sym typeface="Calibri Bold" charset="0"/>
              </a:rPr>
              <a:t>6</a:t>
            </a:r>
            <a:r>
              <a:rPr lang="en-US" sz="2400" smtClean="0"/>
              <a:t> valence electrons)</a:t>
            </a: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smtClean="0"/>
              <a:t>electrons fill the first orbital before they can occupy the second, and fill the second before they can occupy the third</a:t>
            </a: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endParaRPr lang="en-US" sz="24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smtClean="0"/>
              <a:t>when the valence level is full, it is referred to as a </a:t>
            </a:r>
            <a:r>
              <a:rPr lang="en-US" sz="2400" smtClean="0">
                <a:latin typeface="Calibri Bold Italic" charset="0"/>
                <a:cs typeface="Calibri Bold Italic" charset="0"/>
                <a:sym typeface="Calibri Bold Italic" charset="0"/>
              </a:rPr>
              <a:t>stable octet </a:t>
            </a:r>
            <a:r>
              <a:rPr lang="en-US" sz="2400" smtClean="0"/>
              <a:t>since there are 8 electrons occupying the orbital (unless it is the first level)</a:t>
            </a:r>
          </a:p>
        </p:txBody>
      </p:sp>
      <p:pic>
        <p:nvPicPr>
          <p:cNvPr id="7577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85813"/>
            <a:ext cx="22669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43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500063" y="428625"/>
            <a:ext cx="8229600" cy="4525963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</a:pPr>
            <a:r>
              <a:rPr lang="en-US" smtClean="0">
                <a:latin typeface="Calibri Bold" charset="0"/>
                <a:cs typeface="Calibri Bold" charset="0"/>
                <a:sym typeface="Calibri Bold" charset="0"/>
              </a:rPr>
              <a:t>Group 1 – </a:t>
            </a:r>
            <a:r>
              <a:rPr lang="en-US" smtClean="0"/>
              <a:t>hydrogen and the </a:t>
            </a:r>
            <a:r>
              <a:rPr lang="en-US" smtClean="0">
                <a:latin typeface="Calibri Bold Italic" charset="0"/>
                <a:cs typeface="Calibri Bold Italic" charset="0"/>
                <a:sym typeface="Calibri Bold Italic" charset="0"/>
              </a:rPr>
              <a:t>alkali metals</a:t>
            </a:r>
            <a:r>
              <a:rPr lang="en-US" smtClean="0"/>
              <a:t>. </a:t>
            </a:r>
          </a:p>
          <a:p>
            <a:pPr marL="304800" indent="-304800" eaLnBrk="1" hangingPunct="1"/>
            <a:r>
              <a:rPr lang="en-US" smtClean="0"/>
              <a:t>The most reactive metals and react violently in air or water.  Reactivity increases as you move down the group</a:t>
            </a:r>
          </a:p>
        </p:txBody>
      </p:sp>
      <p:pic>
        <p:nvPicPr>
          <p:cNvPr id="76803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478790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Rectangle 3"/>
          <p:cNvSpPr>
            <a:spLocks/>
          </p:cNvSpPr>
          <p:nvPr/>
        </p:nvSpPr>
        <p:spPr bwMode="auto">
          <a:xfrm>
            <a:off x="285750" y="5929313"/>
            <a:ext cx="38417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>
              <a:spcBef>
                <a:spcPts val="1075"/>
              </a:spcBef>
            </a:pPr>
            <a:endParaRPr lang="en-US" sz="1800" u="sng">
              <a:solidFill>
                <a:srgbClr val="0000FF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914400" y="6324600"/>
            <a:ext cx="1352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francium in water</a:t>
            </a:r>
            <a:endParaRPr lang="en-U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533400" y="5334000"/>
            <a:ext cx="1744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alkali metals and water</a:t>
            </a:r>
            <a:endParaRPr lang="en-US"/>
          </a:p>
        </p:txBody>
      </p:sp>
      <p:sp>
        <p:nvSpPr>
          <p:cNvPr id="76807" name="Rectangle 6"/>
          <p:cNvSpPr>
            <a:spLocks noChangeArrowheads="1"/>
          </p:cNvSpPr>
          <p:nvPr/>
        </p:nvSpPr>
        <p:spPr bwMode="auto">
          <a:xfrm>
            <a:off x="228600" y="5867400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hlinkClick r:id="rId5"/>
              </a:rPr>
              <a:t>Brainiacs show alkali reactions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721</Words>
  <Application>Microsoft Office PowerPoint</Application>
  <PresentationFormat>On-screen Show (4:3)</PresentationFormat>
  <Paragraphs>101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1.3- Electrons and the Formation of Compounds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 Level Diagrams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1.3- Electrons and the Formation of Compounds</dc:title>
  <dc:creator>Windows User</dc:creator>
  <cp:lastModifiedBy>Windows User</cp:lastModifiedBy>
  <cp:revision>10</cp:revision>
  <dcterms:created xsi:type="dcterms:W3CDTF">2013-10-16T16:49:54Z</dcterms:created>
  <dcterms:modified xsi:type="dcterms:W3CDTF">2015-10-15T17:49:14Z</dcterms:modified>
</cp:coreProperties>
</file>