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DE5B9-EE8A-4EAD-AD5F-0AB1CD977188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C8AA4-B946-472C-9EE2-CFC6375BC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2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fld id="{B71BDFEA-AB2B-4DE2-94CA-25AB91C57885}" type="slidenum">
              <a:rPr lang="en-CA" smtClean="0"/>
              <a:pPr eaLnBrk="1" hangingPunct="1"/>
              <a:t>32</a:t>
            </a:fld>
            <a:endParaRPr lang="en-CA" smtClean="0"/>
          </a:p>
        </p:txBody>
      </p:sp>
      <p:sp>
        <p:nvSpPr>
          <p:cNvPr id="419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r>
              <a:rPr lang="en-CA" smtClean="0"/>
              <a:t>Unit C: Cell Division, Genetics and Molecular Biology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6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7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2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9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5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3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ABEC-9180-4360-B8AD-E77C4AA226D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AF16A-131D-4628-89D1-DFECD2D3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6146800" cy="12715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Section 20.2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Gene Expression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60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3 types of RNA that are needed to convert genes into proteins: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Messenger RNA (mRNA)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Transfer RNA (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Ribosomal RNA (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rRNA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Types of RNA</a:t>
            </a:r>
          </a:p>
        </p:txBody>
      </p:sp>
    </p:spTree>
    <p:extLst>
      <p:ext uri="{BB962C8B-B14F-4D97-AF65-F5344CB8AC3E}">
        <p14:creationId xmlns:p14="http://schemas.microsoft.com/office/powerpoint/2010/main" val="27205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two main stages of gene expression: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Transcription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the process of converting DNA into messenger RNA.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Translation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the process of converting the messenger RNA into a polypeptide and eventually a protein.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Stages of Gene Expression</a:t>
            </a:r>
          </a:p>
        </p:txBody>
      </p:sp>
    </p:spTree>
    <p:extLst>
      <p:ext uri="{BB962C8B-B14F-4D97-AF65-F5344CB8AC3E}">
        <p14:creationId xmlns:p14="http://schemas.microsoft.com/office/powerpoint/2010/main" val="322483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076700"/>
          </a:xfrm>
        </p:spPr>
        <p:txBody>
          <a:bodyPr rtlCol="0">
            <a:normAutofit fontScale="775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During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transcription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the DNA sequence of a gene is copied (transcribed) into the sequence of a single stranded </a:t>
            </a:r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</a:t>
            </a:r>
            <a:endParaRPr lang="en-US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Transcription can be divided into 3 processes: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Initiation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Elongation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Termination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Transcription</a:t>
            </a:r>
          </a:p>
        </p:txBody>
      </p:sp>
    </p:spTree>
    <p:extLst>
      <p:ext uri="{BB962C8B-B14F-4D97-AF65-F5344CB8AC3E}">
        <p14:creationId xmlns:p14="http://schemas.microsoft.com/office/powerpoint/2010/main" val="32931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Transcription starts when an enzyme called </a:t>
            </a:r>
            <a:r>
              <a:rPr lang="en-US" b="1" u="sng" dirty="0" smtClean="0"/>
              <a:t>						</a:t>
            </a:r>
            <a:r>
              <a:rPr lang="en-US" dirty="0" smtClean="0"/>
              <a:t>binds </a:t>
            </a:r>
            <a:r>
              <a:rPr lang="en-US" dirty="0" smtClean="0"/>
              <a:t>to the DNA in front of the gene that is about to be copied or transcribed.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region of initial binding is called the </a:t>
            </a:r>
            <a:r>
              <a:rPr lang="en-US" b="1" u="sng" dirty="0" smtClean="0"/>
              <a:t>				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Transcription - Initiation</a:t>
            </a:r>
          </a:p>
        </p:txBody>
      </p:sp>
    </p:spTree>
    <p:extLst>
      <p:ext uri="{BB962C8B-B14F-4D97-AF65-F5344CB8AC3E}">
        <p14:creationId xmlns:p14="http://schemas.microsoft.com/office/powerpoint/2010/main" val="21416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381500"/>
          </a:xfrm>
        </p:spPr>
        <p:txBody>
          <a:bodyPr rtlCol="0">
            <a:normAutofit fontScale="775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Once the RNA polymerase binds to the promoter it opens up the double helix.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Once the helix is open, it builds the single stranded mRNA one nucleotide at a time by copying the nucleotides from the DNA.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copies in the same direction that DNA is replicated, 5’ to 3’.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DNA strand that is being copied is called the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Transcription - Elongation</a:t>
            </a:r>
          </a:p>
        </p:txBody>
      </p:sp>
    </p:spTree>
    <p:extLst>
      <p:ext uri="{BB962C8B-B14F-4D97-AF65-F5344CB8AC3E}">
        <p14:creationId xmlns:p14="http://schemas.microsoft.com/office/powerpoint/2010/main" val="353017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126413" cy="5029200"/>
          </a:xfrm>
        </p:spPr>
        <p:txBody>
          <a:bodyPr rtlCol="0">
            <a:normAutofit fontScale="85000" lnSpcReduction="1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Synthesis of the mRNA continues until RNA polymerase reaches the end of a gene.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RNA polymerase recognizes the end of a gene when it comes to a stop signal called a termination sequence.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a specific sequence of nitrogenous bases that indicates the end of a gene.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Once the termination sequence is reached the mRNA is released from the template strand of DNA.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Transcription - Termination</a:t>
            </a:r>
          </a:p>
        </p:txBody>
      </p:sp>
    </p:spTree>
    <p:extLst>
      <p:ext uri="{BB962C8B-B14F-4D97-AF65-F5344CB8AC3E}">
        <p14:creationId xmlns:p14="http://schemas.microsoft.com/office/powerpoint/2010/main" val="313011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71438"/>
            <a:ext cx="8058150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17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41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Once the sequence of nucleotides is copied to the mRNA, </a:t>
            </a:r>
            <a:r>
              <a:rPr lang="en-US" b="1" u="sng" dirty="0" smtClean="0"/>
              <a:t>				</a:t>
            </a:r>
            <a:r>
              <a:rPr lang="en-US" dirty="0" smtClean="0"/>
              <a:t> </a:t>
            </a:r>
            <a:r>
              <a:rPr lang="en-US" dirty="0" smtClean="0"/>
              <a:t>converts the sequence of bases from the mRNA into a chain of amino acids, making a polypeptide and eventually a protein.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Translation is essentially protein synthesis.</a:t>
            </a:r>
          </a:p>
        </p:txBody>
      </p:sp>
      <p:sp>
        <p:nvSpPr>
          <p:cNvPr id="2560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627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648200"/>
          </a:xfrm>
        </p:spPr>
        <p:txBody>
          <a:bodyPr rtlCol="0">
            <a:normAutofit fontScale="775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only 20 different amino acids found in human proteins.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Because of the few number of amino acids compared to the many combinations of sequences of nitrogenous bases that can be formed, a few different nitrogenous base sequences code for the same amino acid.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DNA code is read is groups of 3 nucleotides, called a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Each codon or group of 3 nucleotides calls for a specific amino acid.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6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Amino Acids</a:t>
            </a:r>
          </a:p>
        </p:txBody>
      </p:sp>
    </p:spTree>
    <p:extLst>
      <p:ext uri="{BB962C8B-B14F-4D97-AF65-F5344CB8AC3E}">
        <p14:creationId xmlns:p14="http://schemas.microsoft.com/office/powerpoint/2010/main" val="45451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305300"/>
          </a:xfrm>
        </p:spPr>
        <p:txBody>
          <a:bodyPr rtlCol="0">
            <a:normAutofit fontScale="850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Specific segments of DNA on a chromosome are called genes.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Genes determine the outward, physical traits of an organism.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way the information in the DNA sequence for a specific gene gets expressed is through the production of a polypeptide.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process is known as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 Expression</a:t>
            </a:r>
          </a:p>
        </p:txBody>
      </p:sp>
    </p:spTree>
    <p:extLst>
      <p:ext uri="{BB962C8B-B14F-4D97-AF65-F5344CB8AC3E}">
        <p14:creationId xmlns:p14="http://schemas.microsoft.com/office/powerpoint/2010/main" val="6559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1447800"/>
            <a:ext cx="6273801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609600"/>
            <a:ext cx="259238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9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Out of the many DNA codons there are two very special ones: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Start codon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a specific codon that signals the start of translation. The specific codon is AUG.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Stop codons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specific codons that signal the end of translation. The specific codons are UAA, UAG and UGA.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Codons</a:t>
            </a:r>
          </a:p>
        </p:txBody>
      </p:sp>
    </p:spTree>
    <p:extLst>
      <p:ext uri="{BB962C8B-B14F-4D97-AF65-F5344CB8AC3E}">
        <p14:creationId xmlns:p14="http://schemas.microsoft.com/office/powerpoint/2010/main" val="35672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Translation can also be divided into the same 3 processes as transcription: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Initiation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Elongation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Termination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 Cont’d</a:t>
            </a:r>
          </a:p>
        </p:txBody>
      </p:sp>
    </p:spTree>
    <p:extLst>
      <p:ext uri="{BB962C8B-B14F-4D97-AF65-F5344CB8AC3E}">
        <p14:creationId xmlns:p14="http://schemas.microsoft.com/office/powerpoint/2010/main" val="355902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229100"/>
          </a:xfrm>
        </p:spPr>
        <p:txBody>
          <a:bodyPr rtlCol="0">
            <a:normAutofit fontScale="775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Initiation of translation occurs when a ribosome recognizes a start codon on the mRNA and binds to that site.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ribosomes in eukaryotes, consist of two subunits, a large and small subunit.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two subunits of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rRNA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bind to the mRNA, clamping it between them.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ribosome then moves along the mRNA in the 5’ to 3’ direction, adding a new amino acid to the polypeptide chain each time it reads a codon.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 - Initiation</a:t>
            </a:r>
          </a:p>
        </p:txBody>
      </p:sp>
    </p:spTree>
    <p:extLst>
      <p:ext uri="{BB962C8B-B14F-4D97-AF65-F5344CB8AC3E}">
        <p14:creationId xmlns:p14="http://schemas.microsoft.com/office/powerpoint/2010/main" val="402023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6741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27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The correct amino acids for each codon or sequence are brought to the ribosome by a third type of RNA called </a:t>
            </a:r>
            <a:r>
              <a:rPr lang="en-US" dirty="0" err="1" smtClean="0"/>
              <a:t>tRNA</a:t>
            </a:r>
            <a:r>
              <a:rPr lang="en-US" dirty="0" smtClean="0"/>
              <a:t> or </a:t>
            </a:r>
            <a:r>
              <a:rPr lang="en-US" b="1" u="sng" dirty="0" smtClean="0"/>
              <a:t>transfer RNA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At one end of the </a:t>
            </a:r>
            <a:r>
              <a:rPr lang="en-US" dirty="0" err="1" smtClean="0"/>
              <a:t>tRNA</a:t>
            </a:r>
            <a:r>
              <a:rPr lang="en-US" dirty="0" smtClean="0"/>
              <a:t> molecule is a sequence of three bases that compliments the codons on the mRNA, called an </a:t>
            </a:r>
            <a:r>
              <a:rPr lang="en-US" b="1" u="sng" dirty="0" smtClean="0"/>
              <a:t>anticodon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Ex. mRNA codon = UAU</a:t>
            </a:r>
          </a:p>
          <a:p>
            <a:pPr lvl="1" eaLnBrk="1" hangingPunct="1"/>
            <a:r>
              <a:rPr lang="en-US" dirty="0" smtClean="0"/>
              <a:t>        </a:t>
            </a:r>
            <a:r>
              <a:rPr lang="en-US" dirty="0" err="1" smtClean="0"/>
              <a:t>tRNA</a:t>
            </a:r>
            <a:r>
              <a:rPr lang="en-US" dirty="0" smtClean="0"/>
              <a:t> codon =  AUA</a:t>
            </a:r>
          </a:p>
        </p:txBody>
      </p:sp>
      <p:sp>
        <p:nvSpPr>
          <p:cNvPr id="327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Translation – Initiation Cont’d</a:t>
            </a:r>
          </a:p>
        </p:txBody>
      </p:sp>
    </p:spTree>
    <p:extLst>
      <p:ext uri="{BB962C8B-B14F-4D97-AF65-F5344CB8AC3E}">
        <p14:creationId xmlns:p14="http://schemas.microsoft.com/office/powerpoint/2010/main" val="260212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 the other end of the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molecule carries the corresponding amino acid for the mRNA codon.</a:t>
            </a:r>
          </a:p>
          <a:p>
            <a:pPr marL="777240" lvl="1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Ex. mRNA codon = UAU</a:t>
            </a:r>
          </a:p>
          <a:p>
            <a:pPr marL="41148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codon =  AUA</a:t>
            </a:r>
          </a:p>
          <a:p>
            <a:pPr marL="41148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Then amino acid on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is tyrosine because 		      UAU codes for tyrosine.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7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Translation – Initiation Cont’d</a:t>
            </a:r>
          </a:p>
        </p:txBody>
      </p:sp>
    </p:spTree>
    <p:extLst>
      <p:ext uri="{BB962C8B-B14F-4D97-AF65-F5344CB8AC3E}">
        <p14:creationId xmlns:p14="http://schemas.microsoft.com/office/powerpoint/2010/main" val="372785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The first codon that is recognized is always AUG, the start codon.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AUG corresponds to the methionine amino acid, so every protein in our bodies starts with methionine.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ribosome has two sites for </a:t>
            </a:r>
            <a:r>
              <a:rPr lang="en-US" dirty="0" err="1" smtClean="0"/>
              <a:t>tRNA</a:t>
            </a:r>
            <a:r>
              <a:rPr lang="en-US" dirty="0" smtClean="0"/>
              <a:t> to attach: the </a:t>
            </a:r>
            <a:r>
              <a:rPr lang="en-US" b="1" u="sng" dirty="0" smtClean="0"/>
              <a:t>A (</a:t>
            </a:r>
            <a:r>
              <a:rPr lang="en-US" b="1" u="sng" dirty="0" err="1" smtClean="0"/>
              <a:t>aminoacyl</a:t>
            </a:r>
            <a:r>
              <a:rPr lang="en-US" b="1" u="sng" dirty="0" smtClean="0"/>
              <a:t>) site</a:t>
            </a:r>
            <a:r>
              <a:rPr lang="en-US" dirty="0" smtClean="0"/>
              <a:t> and the </a:t>
            </a:r>
            <a:r>
              <a:rPr lang="en-US" b="1" u="sng" dirty="0" smtClean="0"/>
              <a:t>P (</a:t>
            </a:r>
            <a:r>
              <a:rPr lang="en-US" b="1" u="sng" dirty="0" err="1" smtClean="0"/>
              <a:t>peptidyl</a:t>
            </a:r>
            <a:r>
              <a:rPr lang="en-US" b="1" u="sng" dirty="0" smtClean="0"/>
              <a:t>) site</a:t>
            </a:r>
            <a:r>
              <a:rPr lang="en-US" dirty="0" smtClean="0"/>
              <a:t>.</a:t>
            </a:r>
          </a:p>
        </p:txBody>
      </p:sp>
      <p:sp>
        <p:nvSpPr>
          <p:cNvPr id="348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 - Elongation</a:t>
            </a:r>
          </a:p>
        </p:txBody>
      </p:sp>
    </p:spTree>
    <p:extLst>
      <p:ext uri="{BB962C8B-B14F-4D97-AF65-F5344CB8AC3E}">
        <p14:creationId xmlns:p14="http://schemas.microsoft.com/office/powerpoint/2010/main" val="63582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tRNA</a:t>
            </a:r>
            <a:r>
              <a:rPr lang="en-US" dirty="0" smtClean="0"/>
              <a:t> with the anticodon complimentary to the start codon enters the P site.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next </a:t>
            </a:r>
            <a:r>
              <a:rPr lang="en-US" dirty="0" err="1" smtClean="0"/>
              <a:t>tRNA</a:t>
            </a:r>
            <a:r>
              <a:rPr lang="en-US" dirty="0" smtClean="0"/>
              <a:t> molecule with the anticodon complimentary to the next codon enters the A site.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both are present in the different sites a peptide bond forms between the two amino acids at the ends of the </a:t>
            </a:r>
            <a:r>
              <a:rPr lang="en-US" dirty="0" err="1" smtClean="0"/>
              <a:t>tRNA</a:t>
            </a:r>
            <a:r>
              <a:rPr lang="en-US" dirty="0" smtClean="0"/>
              <a:t> molecules.</a:t>
            </a:r>
          </a:p>
        </p:txBody>
      </p:sp>
      <p:sp>
        <p:nvSpPr>
          <p:cNvPr id="358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 - Elongation</a:t>
            </a:r>
          </a:p>
        </p:txBody>
      </p:sp>
    </p:spTree>
    <p:extLst>
      <p:ext uri="{BB962C8B-B14F-4D97-AF65-F5344CB8AC3E}">
        <p14:creationId xmlns:p14="http://schemas.microsoft.com/office/powerpoint/2010/main" val="7997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229100"/>
          </a:xfrm>
        </p:spPr>
        <p:txBody>
          <a:bodyPr rtlCol="0">
            <a:normAutofit fontScale="775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Once the bond has formed, the ribosome boots out the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from the P site, moves the second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into the P site, leaving the A site open for the next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molecule.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action continues adding on each new amino acid depending on each codon of the mRNA.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tRNAs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that have been released are recycled back by having new amino acids attached to them.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process continues until the entire code from the mRNA has been translated into a polypeptide chain.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8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 - Elongation</a:t>
            </a:r>
          </a:p>
        </p:txBody>
      </p:sp>
    </p:spTree>
    <p:extLst>
      <p:ext uri="{BB962C8B-B14F-4D97-AF65-F5344CB8AC3E}">
        <p14:creationId xmlns:p14="http://schemas.microsoft.com/office/powerpoint/2010/main" val="9627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754563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 smtClean="0"/>
              <a:t>Polypeptides</a:t>
            </a:r>
            <a:r>
              <a:rPr lang="en-US" dirty="0" smtClean="0"/>
              <a:t> are </a:t>
            </a:r>
            <a:r>
              <a:rPr lang="en-US" u="sng" dirty="0" smtClean="0"/>
              <a:t>					</a:t>
            </a:r>
            <a:endParaRPr lang="en-US" u="sng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More than one polypeptide makes up a </a:t>
            </a:r>
            <a:r>
              <a:rPr lang="en-US" b="1" u="sng" dirty="0" smtClean="0"/>
              <a:t>		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proteins produced from the DNA sequences are used to form most structures in an organism, such as skin, muscle and organs, therefore expressing the phenotype of the gene.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 Expression Cont’d</a:t>
            </a:r>
          </a:p>
        </p:txBody>
      </p:sp>
    </p:spTree>
    <p:extLst>
      <p:ext uri="{BB962C8B-B14F-4D97-AF65-F5344CB8AC3E}">
        <p14:creationId xmlns:p14="http://schemas.microsoft.com/office/powerpoint/2010/main" val="27595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305300"/>
          </a:xfrm>
        </p:spPr>
        <p:txBody>
          <a:bodyPr rtlCol="0">
            <a:normAutofit fontScale="700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Eventually, the ribosome reaches one of the three stop codons: UGA, UAG or UAA.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stops the translation of the mRNA into amino acids.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 this point a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release factor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recognizes that the ribosome has stalled and helps release the polypeptide chain from the ribosome.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 have now made a protein from a sequence of DNA. These proteins make up our body structures, expressing our genes physically.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8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Translation - Termination</a:t>
            </a:r>
          </a:p>
        </p:txBody>
      </p:sp>
    </p:spTree>
    <p:extLst>
      <p:ext uri="{BB962C8B-B14F-4D97-AF65-F5344CB8AC3E}">
        <p14:creationId xmlns:p14="http://schemas.microsoft.com/office/powerpoint/2010/main" val="173901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89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867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2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762000"/>
            <a:ext cx="91408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3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45413" cy="3878263"/>
          </a:xfrm>
        </p:spPr>
        <p:txBody>
          <a:bodyPr rtlCol="0">
            <a:normAutofit fontScale="92500" lnSpcReduction="1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Ribonucleic acid or RNA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a nucleic acid involved in </a:t>
            </a:r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							</a:t>
            </a:r>
            <a:endParaRPr lang="en-US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RNA is different from DNA in 3 ways: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sugar in RNA has an extra hydroxyl (OH) group and is called a </a:t>
            </a:r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</a:t>
            </a:r>
            <a:endParaRPr lang="en-US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RNA</a:t>
            </a:r>
          </a:p>
        </p:txBody>
      </p:sp>
    </p:spTree>
    <p:extLst>
      <p:ext uri="{BB962C8B-B14F-4D97-AF65-F5344CB8AC3E}">
        <p14:creationId xmlns:p14="http://schemas.microsoft.com/office/powerpoint/2010/main" val="418647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Extra Hydroxyl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09813"/>
            <a:ext cx="82296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04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Instead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the nitrogenous base thymine, RNA contains the base </a:t>
            </a:r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Uracil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forms a complementary base pair with adenine, like thymine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RNA Cont’d</a:t>
            </a:r>
          </a:p>
        </p:txBody>
      </p:sp>
    </p:spTree>
    <p:extLst>
      <p:ext uri="{BB962C8B-B14F-4D97-AF65-F5344CB8AC3E}">
        <p14:creationId xmlns:p14="http://schemas.microsoft.com/office/powerpoint/2010/main" val="11734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2. Uracil instead of Thymine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5300663" cy="45529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981200" y="2100263"/>
            <a:ext cx="2362200" cy="2286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5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RNA is a </a:t>
            </a:r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Single Strand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4595813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05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887</Words>
  <Application>Microsoft Office PowerPoint</Application>
  <PresentationFormat>On-screen Show (4:3)</PresentationFormat>
  <Paragraphs>146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Chapter 20</vt:lpstr>
      <vt:lpstr>Gene Expression</vt:lpstr>
      <vt:lpstr>Gene Expression Cont’d</vt:lpstr>
      <vt:lpstr>Role of RNA</vt:lpstr>
      <vt:lpstr>1. Extra Hydroxyl</vt:lpstr>
      <vt:lpstr>Role of RNA Cont’d</vt:lpstr>
      <vt:lpstr>2. Uracil instead of Thymine</vt:lpstr>
      <vt:lpstr>PowerPoint Presentation</vt:lpstr>
      <vt:lpstr>3. Single Strand</vt:lpstr>
      <vt:lpstr>3 Types of RNA</vt:lpstr>
      <vt:lpstr>Stages of Gene Expression</vt:lpstr>
      <vt:lpstr>Transcription</vt:lpstr>
      <vt:lpstr>Transcription - Initiation</vt:lpstr>
      <vt:lpstr>Transcription - Elongation</vt:lpstr>
      <vt:lpstr>Transcription - Termination</vt:lpstr>
      <vt:lpstr>PowerPoint Presentation</vt:lpstr>
      <vt:lpstr>BREAK</vt:lpstr>
      <vt:lpstr>Translation</vt:lpstr>
      <vt:lpstr>Amino Acids</vt:lpstr>
      <vt:lpstr>PowerPoint Presentation</vt:lpstr>
      <vt:lpstr>Special Codons</vt:lpstr>
      <vt:lpstr>Translation Cont’d</vt:lpstr>
      <vt:lpstr>Translation - Initiation</vt:lpstr>
      <vt:lpstr>PowerPoint Presentation</vt:lpstr>
      <vt:lpstr>Translation – Initiation Cont’d</vt:lpstr>
      <vt:lpstr>Translation – Initiation Cont’d</vt:lpstr>
      <vt:lpstr>Translation - Elongation</vt:lpstr>
      <vt:lpstr>Translation - Elongation</vt:lpstr>
      <vt:lpstr>Translation - Elongation</vt:lpstr>
      <vt:lpstr>Translation - Termination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creator>Windows User</dc:creator>
  <cp:lastModifiedBy>Windows User</cp:lastModifiedBy>
  <cp:revision>4</cp:revision>
  <dcterms:created xsi:type="dcterms:W3CDTF">2014-05-07T17:17:22Z</dcterms:created>
  <dcterms:modified xsi:type="dcterms:W3CDTF">2014-05-07T18:33:16Z</dcterms:modified>
</cp:coreProperties>
</file>