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9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5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8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0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9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2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5D8D-53DE-46AF-BBA6-828A208F913B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6315-E618-4577-80CE-EBE2D6019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GB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 always have             as the state and always have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6302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A.  Naming Acids and Bases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6302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6.1  Theories of Acids and Bases</a:t>
            </a:r>
            <a:r>
              <a:rPr lang="en-US" sz="28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14400" y="381000"/>
            <a:ext cx="6302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6600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</a:rPr>
              <a:t>Section 6: Acids &amp; Bases</a:t>
            </a:r>
            <a:r>
              <a:rPr lang="en-US" sz="28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38200" y="2771775"/>
            <a:ext cx="8305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C57AC"/>
              </a:buClr>
              <a:buSzPct val="95000"/>
              <a:buFont typeface="Wingdings" pitchFamily="2" charset="2"/>
              <a:buNone/>
            </a:pPr>
            <a:r>
              <a:rPr lang="en-GB" b="1" u="sng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Rules</a:t>
            </a:r>
            <a:endParaRPr lang="en-GB" u="sng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3C57AC"/>
              </a:buClr>
              <a:buSzPct val="95000"/>
              <a:buFont typeface="Wingdings" pitchFamily="2" charset="2"/>
              <a:buNone/>
            </a:pPr>
            <a:r>
              <a:rPr lang="en-GB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1.  hydrogen                           becomes                              acid</a:t>
            </a:r>
            <a:endParaRPr lang="en-US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3C57AC"/>
              </a:buClr>
              <a:buSzPct val="95000"/>
              <a:buFont typeface="Wingdings" pitchFamily="2" charset="2"/>
              <a:buNone/>
            </a:pPr>
            <a:r>
              <a:rPr lang="en-GB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2.  hydrogen                           becomes                           acid</a:t>
            </a:r>
            <a:endParaRPr lang="en-US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3C57AC"/>
              </a:buClr>
              <a:buSzPct val="95000"/>
              <a:buFont typeface="Wingdings" pitchFamily="2" charset="2"/>
              <a:buNone/>
            </a:pPr>
            <a:r>
              <a:rPr lang="en-GB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3.  hydrogen                           becomes                             acid</a:t>
            </a:r>
            <a:endParaRPr lang="en-US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rgbClr val="3C57AC"/>
              </a:buClr>
              <a:buSzPct val="95000"/>
              <a:buFont typeface="Wingdings" pitchFamily="2" charset="2"/>
              <a:buNone/>
            </a:pPr>
            <a:endParaRPr lang="en-US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90800" y="3124200"/>
            <a:ext cx="2133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latin typeface="Georgia" pitchFamily="18" charset="0"/>
                <a:cs typeface="Times New Roman" pitchFamily="18" charset="0"/>
              </a:rPr>
              <a:t>____</a:t>
            </a:r>
            <a:r>
              <a:rPr lang="en-GB" sz="2600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ide</a:t>
            </a:r>
            <a:endParaRPr lang="en-US" sz="2600">
              <a:solidFill>
                <a:srgbClr val="3C57A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867400" y="3200400"/>
            <a:ext cx="2819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hydr</a:t>
            </a:r>
            <a:r>
              <a:rPr lang="en-GB" sz="2600">
                <a:latin typeface="Georgia" pitchFamily="18" charset="0"/>
                <a:cs typeface="Times New Roman" pitchFamily="18" charset="0"/>
              </a:rPr>
              <a:t>____</a:t>
            </a:r>
            <a:r>
              <a:rPr lang="en-GB" sz="2600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ic</a:t>
            </a:r>
            <a:endParaRPr lang="en-US" sz="2600">
              <a:solidFill>
                <a:srgbClr val="3C57AC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743200" y="3581400"/>
            <a:ext cx="2286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latin typeface="Georgia" pitchFamily="18" charset="0"/>
                <a:cs typeface="Times New Roman" pitchFamily="18" charset="0"/>
              </a:rPr>
              <a:t>_____</a:t>
            </a:r>
            <a:r>
              <a:rPr lang="en-GB" sz="2600">
                <a:solidFill>
                  <a:srgbClr val="FF0066"/>
                </a:solidFill>
                <a:latin typeface="Georgia" pitchFamily="18" charset="0"/>
                <a:cs typeface="Times New Roman" pitchFamily="18" charset="0"/>
              </a:rPr>
              <a:t>ate</a:t>
            </a:r>
            <a:endParaRPr lang="en-US" sz="2600">
              <a:solidFill>
                <a:srgbClr val="FF0066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19800" y="3581400"/>
            <a:ext cx="3048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latin typeface="Georgia" pitchFamily="18" charset="0"/>
                <a:cs typeface="Times New Roman" pitchFamily="18" charset="0"/>
              </a:rPr>
              <a:t>_____</a:t>
            </a:r>
            <a:r>
              <a:rPr lang="en-GB" sz="2600">
                <a:solidFill>
                  <a:srgbClr val="FF0066"/>
                </a:solidFill>
                <a:latin typeface="Georgia" pitchFamily="18" charset="0"/>
                <a:cs typeface="Times New Roman" pitchFamily="18" charset="0"/>
              </a:rPr>
              <a:t>ic</a:t>
            </a:r>
            <a:endParaRPr lang="en-US" sz="2600">
              <a:solidFill>
                <a:srgbClr val="FF0066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743200" y="4038600"/>
            <a:ext cx="2514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latin typeface="Georgia" pitchFamily="18" charset="0"/>
                <a:cs typeface="Times New Roman" pitchFamily="18" charset="0"/>
              </a:rPr>
              <a:t>____</a:t>
            </a:r>
            <a:r>
              <a:rPr lang="en-GB" sz="2600">
                <a:solidFill>
                  <a:srgbClr val="800080"/>
                </a:solidFill>
                <a:latin typeface="Georgia" pitchFamily="18" charset="0"/>
                <a:cs typeface="Times New Roman" pitchFamily="18" charset="0"/>
              </a:rPr>
              <a:t>ite</a:t>
            </a:r>
            <a:endParaRPr lang="en-US" sz="2600">
              <a:solidFill>
                <a:srgbClr val="80008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943600" y="4038600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latin typeface="Georgia" pitchFamily="18" charset="0"/>
                <a:cs typeface="Times New Roman" pitchFamily="18" charset="0"/>
              </a:rPr>
              <a:t>____</a:t>
            </a:r>
            <a:r>
              <a:rPr lang="en-GB" sz="2600">
                <a:solidFill>
                  <a:srgbClr val="800080"/>
                </a:solidFill>
                <a:latin typeface="Georgia" pitchFamily="18" charset="0"/>
                <a:cs typeface="Times New Roman" pitchFamily="18" charset="0"/>
              </a:rPr>
              <a:t>ous</a:t>
            </a:r>
            <a:endParaRPr lang="en-US" sz="2600">
              <a:solidFill>
                <a:srgbClr val="80008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962400" y="1676400"/>
            <a:ext cx="8620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US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309688" y="1981200"/>
            <a:ext cx="17383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hydrogen</a:t>
            </a:r>
            <a:endParaRPr lang="en-US" sz="2500" b="1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87" name="TextBox 1"/>
          <p:cNvSpPr txBox="1">
            <a:spLocks noChangeArrowheads="1"/>
          </p:cNvSpPr>
          <p:nvPr/>
        </p:nvSpPr>
        <p:spPr bwMode="auto">
          <a:xfrm>
            <a:off x="838200" y="5157788"/>
            <a:ext cx="76215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Rule 1 applies to H+ with elemental anions</a:t>
            </a:r>
          </a:p>
          <a:p>
            <a:pPr eaLnBrk="1" hangingPunct="1"/>
            <a:r>
              <a:rPr lang="en-US"/>
              <a:t>Rules #2 and 3 apply to H+ with polyatomic ions</a:t>
            </a:r>
          </a:p>
        </p:txBody>
      </p:sp>
    </p:spTree>
    <p:extLst>
      <p:ext uri="{BB962C8B-B14F-4D97-AF65-F5344CB8AC3E}">
        <p14:creationId xmlns:p14="http://schemas.microsoft.com/office/powerpoint/2010/main" val="57816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 autoUpdateAnimBg="0"/>
      <p:bldP spid="3080" grpId="0" build="p" autoUpdateAnimBg="0"/>
      <p:bldP spid="3081" grpId="0" build="p" autoUpdateAnimBg="0"/>
      <p:bldP spid="3082" grpId="0" build="p" autoUpdateAnimBg="0"/>
      <p:bldP spid="3083" grpId="0" build="p" autoUpdateAnimBg="0"/>
      <p:bldP spid="3084" grpId="0" build="p" autoUpdateAnimBg="0"/>
      <p:bldP spid="3085" grpId="0" build="p" autoUpdateAnimBg="0"/>
      <p:bldP spid="3086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8153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Arrhenius                                       is a substance that                   						                                         in aqueous solution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76600" y="381000"/>
            <a:ext cx="3124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 (modified)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258888" y="765175"/>
            <a:ext cx="31099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reacts with water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0" y="2057400"/>
            <a:ext cx="1676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US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990600" y="18288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7391400" y="2057400"/>
            <a:ext cx="15319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3C57A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10400" y="20574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75275" y="2057400"/>
            <a:ext cx="1711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NH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800600" y="19812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581400" y="2057400"/>
            <a:ext cx="12620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124200" y="20574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4332288" y="762000"/>
            <a:ext cx="16875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to produce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072188" y="822325"/>
            <a:ext cx="23098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3C57AC"/>
                </a:solidFill>
                <a:latin typeface="Georgia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ions</a:t>
            </a: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179388" y="2565400"/>
            <a:ext cx="79216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500">
                <a:latin typeface="Georgia" pitchFamily="18" charset="0"/>
              </a:rPr>
              <a:t>eg)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96888" y="3141663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Na</a:t>
            </a:r>
            <a:r>
              <a:rPr lang="en-CA" baseline="-25000">
                <a:latin typeface="Georgia" pitchFamily="18" charset="0"/>
              </a:rPr>
              <a:t>2</a:t>
            </a:r>
            <a:r>
              <a:rPr lang="en-CA">
                <a:latin typeface="Georgia" pitchFamily="18" charset="0"/>
              </a:rPr>
              <a:t>CO</a:t>
            </a:r>
            <a:r>
              <a:rPr lang="en-CA" baseline="-25000">
                <a:latin typeface="Georgia" pitchFamily="18" charset="0"/>
              </a:rPr>
              <a:t>3</a:t>
            </a:r>
            <a:r>
              <a:rPr lang="en-CA">
                <a:latin typeface="Georgia" pitchFamily="18" charset="0"/>
              </a:rPr>
              <a:t>(aq)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979613" y="3141663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+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2339975" y="3141663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2H</a:t>
            </a:r>
            <a:r>
              <a:rPr lang="en-CA" baseline="-25000">
                <a:latin typeface="Georgia" pitchFamily="18" charset="0"/>
              </a:rPr>
              <a:t>2</a:t>
            </a:r>
            <a:r>
              <a:rPr lang="en-CA">
                <a:latin typeface="Georgia" pitchFamily="18" charset="0"/>
              </a:rPr>
              <a:t>O (l)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635375" y="31416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  <a:sym typeface="Wingdings" pitchFamily="2" charset="2"/>
              </a:rPr>
              <a:t></a:t>
            </a:r>
            <a:endParaRPr lang="en-CA">
              <a:latin typeface="Georgia" pitchFamily="18" charset="0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284663" y="3141663"/>
            <a:ext cx="935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2Na</a:t>
            </a:r>
            <a:r>
              <a:rPr lang="en-CA" baseline="30000">
                <a:latin typeface="Georgia" pitchFamily="18" charset="0"/>
              </a:rPr>
              <a:t>+</a:t>
            </a:r>
            <a:r>
              <a:rPr lang="en-CA">
                <a:latin typeface="Georgia" pitchFamily="18" charset="0"/>
              </a:rPr>
              <a:t>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076825" y="31416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+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435600" y="3141663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b="1">
                <a:solidFill>
                  <a:srgbClr val="0033CC"/>
                </a:solidFill>
                <a:latin typeface="Georgia" pitchFamily="18" charset="0"/>
              </a:rPr>
              <a:t>2OH</a:t>
            </a:r>
            <a:r>
              <a:rPr lang="en-CA" b="1" baseline="30000">
                <a:solidFill>
                  <a:srgbClr val="0033CC"/>
                </a:solidFill>
                <a:latin typeface="Georgia" pitchFamily="18" charset="0"/>
              </a:rPr>
              <a:t>-</a:t>
            </a:r>
            <a:r>
              <a:rPr lang="en-CA">
                <a:latin typeface="Georgia" pitchFamily="18" charset="0"/>
              </a:rPr>
              <a:t>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983413" y="3141663"/>
            <a:ext cx="216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H</a:t>
            </a:r>
            <a:r>
              <a:rPr lang="en-CA" baseline="-25000">
                <a:latin typeface="Georgia" pitchFamily="18" charset="0"/>
              </a:rPr>
              <a:t>2</a:t>
            </a:r>
            <a:r>
              <a:rPr lang="en-CA">
                <a:latin typeface="Georgia" pitchFamily="18" charset="0"/>
              </a:rPr>
              <a:t>CO</a:t>
            </a:r>
            <a:r>
              <a:rPr lang="en-CA" baseline="-25000">
                <a:latin typeface="Georgia" pitchFamily="18" charset="0"/>
              </a:rPr>
              <a:t>3</a:t>
            </a:r>
            <a:r>
              <a:rPr lang="en-CA">
                <a:latin typeface="Georgia" pitchFamily="18" charset="0"/>
              </a:rPr>
              <a:t> (aq)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659563" y="3141663"/>
            <a:ext cx="28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>
                <a:latin typeface="Georgia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2846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12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build="p" autoUpdateAnimBg="0"/>
      <p:bldP spid="12295" grpId="0" build="p" autoUpdateAnimBg="0"/>
      <p:bldP spid="12296" grpId="0" build="p" autoUpdateAnimBg="0"/>
      <p:bldP spid="12297" grpId="0" build="p" autoUpdateAnimBg="0"/>
      <p:bldP spid="12298" grpId="0" build="p" autoUpdateAnimBg="0"/>
      <p:bldP spid="12299" grpId="0" build="p" autoUpdateAnimBg="0"/>
      <p:bldP spid="12300" grpId="0" build="p" autoUpdateAnimBg="0"/>
      <p:bldP spid="1230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90600" y="1752600"/>
            <a:ext cx="8153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it has been found using analytical technology like       X-ray crystallography that                                                           		                   in an aqueous solution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when acids ionize, they produce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943600" y="381000"/>
            <a:ext cx="13049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71600" y="838200"/>
            <a:ext cx="6705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eg)  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HCl(g)  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 +  Cl</a:t>
            </a:r>
            <a:r>
              <a:rPr lang="en-US" sz="2500" b="1" baseline="30000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95400" y="2149475"/>
            <a:ext cx="7620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ions do not exist in isolation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7924800" cy="199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hydrogen ion is extremely positive in charge and water molecules themselves are very polar so… 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it is 	                           that                                    would exist in water without being attracted to the                          	                          of other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371600" y="3886200"/>
            <a:ext cx="26035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highly unlikely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724400" y="3886200"/>
            <a:ext cx="2516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hydrogen ions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4648200"/>
            <a:ext cx="25003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negative poles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5226050" y="4648200"/>
            <a:ext cx="2851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water molecules</a:t>
            </a:r>
          </a:p>
        </p:txBody>
      </p:sp>
    </p:spTree>
    <p:extLst>
      <p:ext uri="{BB962C8B-B14F-4D97-AF65-F5344CB8AC3E}">
        <p14:creationId xmlns:p14="http://schemas.microsoft.com/office/powerpoint/2010/main" val="144268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  <p:bldP spid="13317" grpId="0" build="p" autoUpdateAnimBg="0"/>
      <p:bldP spid="13318" grpId="0" build="p" autoUpdateAnimBg="0"/>
      <p:bldP spid="13320" grpId="0" build="p" autoUpdateAnimBg="0"/>
      <p:bldP spid="13321" grpId="0" build="p" autoUpdateAnimBg="0"/>
      <p:bldP spid="13322" grpId="0" build="p" autoUpdateAnimBg="0"/>
      <p:bldP spid="133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733800" y="4479925"/>
            <a:ext cx="274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aseline="-300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aseline="300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aseline="-3000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US" sz="25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772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this results in the formation of the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172200" y="1143000"/>
            <a:ext cx="274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FF0000"/>
                </a:solidFill>
                <a:latin typeface="Georgia" pitchFamily="18" charset="0"/>
              </a:rPr>
              <a:t>hydronium ion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3619500" y="3240088"/>
            <a:ext cx="1409700" cy="706437"/>
            <a:chOff x="6840" y="13860"/>
            <a:chExt cx="900" cy="540"/>
          </a:xfrm>
        </p:grpSpPr>
        <p:sp>
          <p:nvSpPr>
            <p:cNvPr id="14346" name="Oval 6"/>
            <p:cNvSpPr>
              <a:spLocks noChangeArrowheads="1"/>
            </p:cNvSpPr>
            <p:nvPr/>
          </p:nvSpPr>
          <p:spPr bwMode="auto">
            <a:xfrm>
              <a:off x="7200" y="1386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347" name="Oval 7"/>
            <p:cNvSpPr>
              <a:spLocks noChangeArrowheads="1"/>
            </p:cNvSpPr>
            <p:nvPr/>
          </p:nvSpPr>
          <p:spPr bwMode="auto">
            <a:xfrm>
              <a:off x="6840" y="142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" name="Oval 8"/>
            <p:cNvSpPr>
              <a:spLocks noChangeArrowheads="1"/>
            </p:cNvSpPr>
            <p:nvPr/>
          </p:nvSpPr>
          <p:spPr bwMode="auto">
            <a:xfrm>
              <a:off x="7560" y="1422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" name="Line 9"/>
            <p:cNvSpPr>
              <a:spLocks noChangeShapeType="1"/>
            </p:cNvSpPr>
            <p:nvPr/>
          </p:nvSpPr>
          <p:spPr bwMode="auto">
            <a:xfrm>
              <a:off x="7200" y="1404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10"/>
            <p:cNvSpPr>
              <a:spLocks noChangeShapeType="1"/>
            </p:cNvSpPr>
            <p:nvPr/>
          </p:nvSpPr>
          <p:spPr bwMode="auto">
            <a:xfrm flipH="1">
              <a:off x="7020" y="1404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7380" y="1404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183063" y="2803525"/>
            <a:ext cx="282575" cy="234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343400" y="30321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3429000" y="2574925"/>
            <a:ext cx="1828800" cy="1676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5334000" y="2498725"/>
            <a:ext cx="838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8742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40" grpId="0" build="p" autoUpdateAnimBg="0"/>
      <p:bldP spid="14348" grpId="0" animBg="1"/>
      <p:bldP spid="14349" grpId="0" animBg="1"/>
      <p:bldP spid="14350" grpId="0" animBg="1"/>
      <p:bldP spid="143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81534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Arrhenius                                     is a substance that             							                 in aqueous solution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276600" y="457200"/>
            <a:ext cx="3200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 (modified)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5400" y="838200"/>
            <a:ext cx="31099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 i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reacts with water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0" y="1905000"/>
            <a:ext cx="1676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HCl(aq)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914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162800" y="190500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781800" y="19050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375275" y="1905000"/>
            <a:ext cx="13176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Cl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800600" y="18288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581400" y="1905000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3124200" y="19050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90600" y="2743200"/>
            <a:ext cx="1905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162800" y="2743200"/>
            <a:ext cx="17811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781800" y="2743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4953000" y="2743200"/>
            <a:ext cx="195421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HSO</a:t>
            </a:r>
            <a:r>
              <a:rPr lang="en-US" sz="25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495800" y="2667000"/>
            <a:ext cx="4968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3276600" y="2743200"/>
            <a:ext cx="1241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O(</a:t>
            </a:r>
            <a:r>
              <a:rPr lang="en-US" sz="2500" b="1">
                <a:solidFill>
                  <a:srgbClr val="090807"/>
                </a:solidFill>
                <a:cs typeface="Times New Roman" pitchFamily="18" charset="0"/>
                <a:sym typeface="MT Extra" pitchFamily="18" charset="2"/>
              </a:rPr>
              <a:t>l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819400" y="2743200"/>
            <a:ext cx="4079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408488" y="838200"/>
            <a:ext cx="16875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to produce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6172200" y="838200"/>
            <a:ext cx="24780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-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O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ions</a:t>
            </a:r>
          </a:p>
        </p:txBody>
      </p:sp>
    </p:spTree>
    <p:extLst>
      <p:ext uri="{BB962C8B-B14F-4D97-AF65-F5344CB8AC3E}">
        <p14:creationId xmlns:p14="http://schemas.microsoft.com/office/powerpoint/2010/main" val="346611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  <p:bldP spid="15364" grpId="0" build="p" autoUpdateAnimBg="0"/>
      <p:bldP spid="15365" grpId="0" build="p" autoUpdateAnimBg="0"/>
      <p:bldP spid="15367" grpId="0" build="p" autoUpdateAnimBg="0"/>
      <p:bldP spid="15368" grpId="0" build="p" autoUpdateAnimBg="0"/>
      <p:bldP spid="15369" grpId="0" build="p" autoUpdateAnimBg="0"/>
      <p:bldP spid="15370" grpId="0" build="p" autoUpdateAnimBg="0"/>
      <p:bldP spid="15371" grpId="0" build="p" autoUpdateAnimBg="0"/>
      <p:bldP spid="15372" grpId="0" build="p" autoUpdateAnimBg="0"/>
      <p:bldP spid="15373" grpId="0" build="p" autoUpdateAnimBg="0"/>
      <p:bldP spid="15374" grpId="0" build="p" autoUpdateAnimBg="0"/>
      <p:bldP spid="15375" grpId="0" build="p" autoUpdateAnimBg="0"/>
      <p:bldP spid="15376" grpId="0" build="p" autoUpdateAnimBg="0"/>
      <p:bldP spid="15377" grpId="0" build="p" autoUpdateAnimBg="0"/>
      <p:bldP spid="15378" grpId="0" build="p" autoUpdateAnimBg="0"/>
      <p:bldP spid="15379" grpId="0" build="p" autoUpdateAnimBg="0"/>
      <p:bldP spid="1538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workbook questions</a:t>
            </a:r>
          </a:p>
          <a:p>
            <a:r>
              <a:rPr lang="en-US" dirty="0" smtClean="0"/>
              <a:t>Textbook: </a:t>
            </a:r>
            <a:r>
              <a:rPr lang="en-US" dirty="0" err="1" smtClean="0"/>
              <a:t>pg</a:t>
            </a:r>
            <a:r>
              <a:rPr lang="en-US" dirty="0" smtClean="0"/>
              <a:t> 253 #4 &amp;5</a:t>
            </a:r>
          </a:p>
          <a:p>
            <a:endParaRPr lang="en-US" dirty="0"/>
          </a:p>
          <a:p>
            <a:r>
              <a:rPr lang="en-US" dirty="0" smtClean="0"/>
              <a:t>Study for Solutions test</a:t>
            </a:r>
          </a:p>
          <a:p>
            <a:r>
              <a:rPr lang="en-US" b="1" dirty="0"/>
              <a:t>Textbook pg. 231-233 #1-15, 23-26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7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320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Examples:</a:t>
            </a:r>
            <a:endParaRPr lang="en-US" sz="2600">
              <a:solidFill>
                <a:srgbClr val="070605"/>
              </a:solidFill>
              <a:latin typeface="Georgia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114800" y="2286000"/>
            <a:ext cx="3810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hydroiodic acid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48200" y="2940050"/>
            <a:ext cx="419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phosphoric acid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114800" y="3473450"/>
            <a:ext cx="480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nitrous acid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43400" y="4083050"/>
            <a:ext cx="2743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sulphurous acid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143000" y="1066800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Change each of the following to the appropriate acid name and give the formula: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05600" y="2270125"/>
            <a:ext cx="137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HI(aq)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086600" y="2895600"/>
            <a:ext cx="2057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GB" sz="2500" b="1" baseline="-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PO</a:t>
            </a:r>
            <a:r>
              <a:rPr lang="en-GB" sz="2500" b="1" baseline="-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0" y="3489325"/>
            <a:ext cx="1905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HNO</a:t>
            </a:r>
            <a:r>
              <a:rPr lang="en-GB" sz="2500" b="1" baseline="-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858000" y="4098925"/>
            <a:ext cx="2133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GB" sz="2500" b="1" baseline="-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GB" sz="2500" b="1" baseline="-30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GB" sz="2500" b="1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14400" y="2286000"/>
            <a:ext cx="32337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1.  hydrogen iodide =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838200" y="2971800"/>
            <a:ext cx="3890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2.  hydrogen phosphate =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38200" y="3505200"/>
            <a:ext cx="32781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3.  hydrogen nitrite =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838200" y="4114800"/>
            <a:ext cx="35512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4.  hydrogen sulphite =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0" grpId="0" build="p" autoUpdateAnimBg="0"/>
      <p:bldP spid="4101" grpId="0" build="p" autoUpdateAnimBg="0"/>
      <p:bldP spid="4102" grpId="0" build="p" autoUpdateAnimBg="0"/>
      <p:bldP spid="4104" grpId="0" build="p" autoUpdateAnimBg="0"/>
      <p:bldP spid="4105" grpId="0" build="p" autoUpdateAnimBg="0"/>
      <p:bldP spid="4106" grpId="0" build="p" autoUpdateAnimBg="0"/>
      <p:bldP spid="41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most bases are ionic compounds that are named accordingly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66800" y="1568450"/>
            <a:ext cx="320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Examples:</a:t>
            </a:r>
            <a:endParaRPr lang="en-US" sz="2600">
              <a:solidFill>
                <a:srgbClr val="070605"/>
              </a:solidFill>
              <a:latin typeface="Georgia" pitchFamily="18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86200" y="2743200"/>
            <a:ext cx="3810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sodium hydroxide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14800" y="3397250"/>
            <a:ext cx="4267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sodium hydrogen carbonate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267200" y="3962400"/>
            <a:ext cx="3581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magnesium hydroxide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81400" y="4572000"/>
            <a:ext cx="2743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ammonia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43000" y="2101850"/>
            <a:ext cx="7696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Name each of the following bases: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479550" y="2743200"/>
            <a:ext cx="2400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1. 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NaOH(aq) = 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1403350" y="3429000"/>
            <a:ext cx="27749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2. 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NaHCO</a:t>
            </a:r>
            <a:r>
              <a:rPr lang="en-US" sz="2600" baseline="-300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(aq) =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1403350" y="3962400"/>
            <a:ext cx="28638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3. 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Mg(OH)</a:t>
            </a:r>
            <a:r>
              <a:rPr lang="en-US" sz="2600" baseline="-300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(aq) = 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403350" y="4572000"/>
            <a:ext cx="21526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4. 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NH</a:t>
            </a:r>
            <a:r>
              <a:rPr lang="en-US" sz="2600" baseline="-300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(aq) = </a:t>
            </a:r>
          </a:p>
        </p:txBody>
      </p:sp>
    </p:spTree>
    <p:extLst>
      <p:ext uri="{BB962C8B-B14F-4D97-AF65-F5344CB8AC3E}">
        <p14:creationId xmlns:p14="http://schemas.microsoft.com/office/powerpoint/2010/main" val="19415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  <p:bldP spid="5125" grpId="0" build="p" autoUpdateAnimBg="0"/>
      <p:bldP spid="5126" grpId="0" build="p" autoUpdateAnimBg="0"/>
      <p:bldP spid="51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GB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IUPAC names for acids and bases are simply the word “aqueous” followed by the ionic name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1568450"/>
            <a:ext cx="320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Examples:</a:t>
            </a:r>
            <a:endParaRPr lang="en-US" sz="2600">
              <a:solidFill>
                <a:srgbClr val="070605"/>
              </a:solidFill>
              <a:latin typeface="Georgia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19600" y="2971800"/>
            <a:ext cx="4495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aqueous hydrogen iodide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86200" y="3962400"/>
            <a:ext cx="5029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aqueous magnesium hydroxide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4648200"/>
            <a:ext cx="4191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aqueous hydrogen sulphite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505200" y="5746750"/>
            <a:ext cx="556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6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aqueous sodium hydrogen carbonate</a:t>
            </a:r>
            <a:r>
              <a:rPr lang="en-US" sz="2600">
                <a:solidFill>
                  <a:schemeClr val="tx2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143000" y="2101850"/>
            <a:ext cx="7696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Write the IUPAC name for each of the following acids and bases:</a:t>
            </a: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479550" y="2971800"/>
            <a:ext cx="31115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1. hydroiodic acid = 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403350" y="3581400"/>
            <a:ext cx="42370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2.  magnesium hydroxide = 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403350" y="4648200"/>
            <a:ext cx="32337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3. sulphurous acid = 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403350" y="5257800"/>
            <a:ext cx="49863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600">
                <a:solidFill>
                  <a:srgbClr val="070605"/>
                </a:solidFill>
                <a:latin typeface="Georgia" pitchFamily="18" charset="0"/>
                <a:cs typeface="Times New Roman" pitchFamily="18" charset="0"/>
              </a:rPr>
              <a:t>4. sodium hydrogen carbonate = </a:t>
            </a:r>
            <a:endParaRPr lang="en-US" sz="2600">
              <a:solidFill>
                <a:srgbClr val="070605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99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  <p:bldP spid="6149" grpId="0" build="p" autoUpdateAnimBg="0"/>
      <p:bldP spid="6150" grpId="0" build="p" autoUpdateAnimBg="0"/>
      <p:bldP spid="61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B.  Properties of Acids and Bases</a:t>
            </a:r>
            <a:r>
              <a:rPr lang="en-US" sz="2800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94297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are                                              of a substance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95400" y="914400"/>
            <a:ext cx="35496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empirical properties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34000" y="914400"/>
            <a:ext cx="3759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observable properties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90600" y="20415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acids, bases and neutral substances have some properties that distinguish them and some that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317625" y="2819400"/>
            <a:ext cx="19589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are the same</a:t>
            </a:r>
          </a:p>
        </p:txBody>
      </p:sp>
    </p:spTree>
    <p:extLst>
      <p:ext uri="{BB962C8B-B14F-4D97-AF65-F5344CB8AC3E}">
        <p14:creationId xmlns:p14="http://schemas.microsoft.com/office/powerpoint/2010/main" val="138652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1295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CC3300"/>
                </a:solidFill>
                <a:latin typeface="Georgia" pitchFamily="18" charset="0"/>
              </a:rPr>
              <a:t>Acids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62400" y="228600"/>
            <a:ext cx="1295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C57AC"/>
                </a:solidFill>
                <a:latin typeface="Georgia" pitchFamily="18" charset="0"/>
              </a:rPr>
              <a:t>Bases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53200" y="180975"/>
            <a:ext cx="22860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6600"/>
                </a:solidFill>
                <a:latin typeface="Georgia" pitchFamily="18" charset="0"/>
              </a:rPr>
              <a:t>Neutral Substances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" y="132715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2400" y="21336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2400" y="26670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52400" y="4602163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52400" y="551815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429000" y="86995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429000" y="13716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429000" y="21336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429000" y="259080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505200" y="5454650"/>
            <a:ext cx="2667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629400" y="5454650"/>
            <a:ext cx="91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400800" y="1341438"/>
            <a:ext cx="175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629400" y="2590800"/>
            <a:ext cx="175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  <a:buFont typeface="Symbol" pitchFamily="18" charset="2"/>
              <a:buChar char="¨"/>
            </a:pPr>
            <a:r>
              <a:rPr lang="en-US" sz="2600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57200" y="868363"/>
            <a:ext cx="2362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sour</a:t>
            </a:r>
            <a:endParaRPr lang="en-US" sz="22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733800" y="900113"/>
            <a:ext cx="2362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bitter</a:t>
            </a:r>
            <a:endParaRPr lang="en-US" sz="22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57200" y="1357313"/>
            <a:ext cx="2362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electrolytes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3733800" y="1357313"/>
            <a:ext cx="2362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electrolytes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705600" y="1371600"/>
            <a:ext cx="24384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electrolytes,       non-electrolytes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828800" y="2195513"/>
            <a:ext cx="1143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bases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105400" y="2165350"/>
            <a:ext cx="1066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acids</a:t>
            </a:r>
            <a:endParaRPr lang="en-US" sz="22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752600" y="2698750"/>
            <a:ext cx="1905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indicators 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029200" y="262255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3C57AC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indicators 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934200" y="262255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do not</a:t>
            </a:r>
            <a:endParaRPr lang="en-US" sz="2200">
              <a:solidFill>
                <a:srgbClr val="00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133600" y="4983163"/>
            <a:ext cx="1219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2(g)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228600" y="5943600"/>
            <a:ext cx="819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85800" y="5943600"/>
            <a:ext cx="2819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HCl(aq), H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SO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4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6553200" y="5943600"/>
            <a:ext cx="685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7010400" y="5989638"/>
            <a:ext cx="2133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NaCl(aq), Pb(NO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)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3657600" y="5973763"/>
            <a:ext cx="685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>
                <a:solidFill>
                  <a:srgbClr val="090807"/>
                </a:solidFill>
                <a:latin typeface="Georgia" pitchFamily="18" charset="0"/>
              </a:rPr>
              <a:t>eg)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191000" y="5973763"/>
            <a:ext cx="236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66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Ba(OH)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NH</a:t>
            </a:r>
            <a:r>
              <a:rPr lang="en-US" sz="2200" b="1" baseline="-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 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457200" y="5549900"/>
            <a:ext cx="274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less than 7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3810000" y="5486400"/>
            <a:ext cx="2971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greater than  7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7010400" y="5499100"/>
            <a:ext cx="1676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CC3300"/>
              </a:buClr>
            </a:pPr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of 7</a:t>
            </a:r>
            <a:r>
              <a:rPr lang="en-US" sz="22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04800" y="31559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litmus -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3657600" y="31559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litmus - 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304800" y="346075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bromothymol blue - 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3657600" y="346075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bromothymol blue - 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371600" y="31559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CC3300"/>
                </a:solidFill>
                <a:latin typeface="Georgia" pitchFamily="18" charset="0"/>
              </a:rPr>
              <a:t>red 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4724400" y="31559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3C57AC"/>
                </a:solidFill>
                <a:latin typeface="Georgia" pitchFamily="18" charset="0"/>
              </a:rPr>
              <a:t>blue 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6019800" y="34607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3C57AC"/>
                </a:solidFill>
                <a:latin typeface="Georgia" pitchFamily="18" charset="0"/>
              </a:rPr>
              <a:t>blue 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2667000" y="34607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Georgia" pitchFamily="18" charset="0"/>
              </a:rPr>
              <a:t>yellow </a:t>
            </a: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1219200" y="86995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taste</a:t>
            </a: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4724400" y="900113"/>
            <a:ext cx="7747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taste</a:t>
            </a:r>
          </a:p>
        </p:txBody>
      </p:sp>
      <p:sp>
        <p:nvSpPr>
          <p:cNvPr id="8241" name="Rectangle 49"/>
          <p:cNvSpPr>
            <a:spLocks noChangeArrowheads="1"/>
          </p:cNvSpPr>
          <p:nvPr/>
        </p:nvSpPr>
        <p:spPr bwMode="auto">
          <a:xfrm>
            <a:off x="381000" y="2195513"/>
            <a:ext cx="14176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neutralize</a:t>
            </a: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3733800" y="2165350"/>
            <a:ext cx="14176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neutralize</a:t>
            </a:r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381000" y="2698750"/>
            <a:ext cx="14128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 with</a:t>
            </a:r>
          </a:p>
        </p:txBody>
      </p:sp>
      <p:sp>
        <p:nvSpPr>
          <p:cNvPr id="8244" name="Rectangle 52"/>
          <p:cNvSpPr>
            <a:spLocks noChangeArrowheads="1"/>
          </p:cNvSpPr>
          <p:nvPr/>
        </p:nvSpPr>
        <p:spPr bwMode="auto">
          <a:xfrm>
            <a:off x="3733800" y="2622550"/>
            <a:ext cx="14128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 with</a:t>
            </a: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533400" y="4632325"/>
            <a:ext cx="2895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react with                   to produce</a:t>
            </a:r>
          </a:p>
        </p:txBody>
      </p:sp>
      <p:sp>
        <p:nvSpPr>
          <p:cNvPr id="8246" name="Rectangle 54"/>
          <p:cNvSpPr>
            <a:spLocks noChangeArrowheads="1"/>
          </p:cNvSpPr>
          <p:nvPr/>
        </p:nvSpPr>
        <p:spPr bwMode="auto">
          <a:xfrm>
            <a:off x="1905000" y="4648200"/>
            <a:ext cx="11461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metals</a:t>
            </a:r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304800" y="385603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phenolphthalein - 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3657600" y="385603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90807"/>
                </a:solidFill>
                <a:latin typeface="Georgia" pitchFamily="18" charset="0"/>
              </a:rPr>
              <a:t>phenolphthalein - </a:t>
            </a: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2362200" y="408463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000000"/>
                </a:solidFill>
                <a:latin typeface="Georgia" pitchFamily="18" charset="0"/>
              </a:rPr>
              <a:t>colourless</a:t>
            </a:r>
          </a:p>
        </p:txBody>
      </p:sp>
      <p:sp>
        <p:nvSpPr>
          <p:cNvPr id="8250" name="Text Box 58"/>
          <p:cNvSpPr txBox="1">
            <a:spLocks noChangeArrowheads="1"/>
          </p:cNvSpPr>
          <p:nvPr/>
        </p:nvSpPr>
        <p:spPr bwMode="auto">
          <a:xfrm>
            <a:off x="5943600" y="385603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solidFill>
                  <a:srgbClr val="FF33CC"/>
                </a:solidFill>
                <a:latin typeface="Georgia" pitchFamily="18" charset="0"/>
              </a:rPr>
              <a:t>pink</a:t>
            </a:r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6934200" y="2971800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affect indicators the same way</a:t>
            </a:r>
          </a:p>
        </p:txBody>
      </p:sp>
      <p:sp>
        <p:nvSpPr>
          <p:cNvPr id="8252" name="Rectangle 60"/>
          <p:cNvSpPr>
            <a:spLocks noChangeArrowheads="1"/>
          </p:cNvSpPr>
          <p:nvPr/>
        </p:nvSpPr>
        <p:spPr bwMode="auto">
          <a:xfrm>
            <a:off x="457200" y="5548313"/>
            <a:ext cx="571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</a:t>
            </a: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3733800" y="5454650"/>
            <a:ext cx="571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</a:t>
            </a: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6934200" y="5497513"/>
            <a:ext cx="5715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pH</a:t>
            </a:r>
          </a:p>
        </p:txBody>
      </p:sp>
    </p:spTree>
    <p:extLst>
      <p:ext uri="{BB962C8B-B14F-4D97-AF65-F5344CB8AC3E}">
        <p14:creationId xmlns:p14="http://schemas.microsoft.com/office/powerpoint/2010/main" val="14518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" fill="hold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8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8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8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" fill="hold"/>
                                        <p:tgtEl>
                                          <p:spTgt spid="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" fill="hold"/>
                                        <p:tgtEl>
                                          <p:spTgt spid="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300" fill="hold"/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" fill="hold"/>
                                        <p:tgtEl>
                                          <p:spTgt spid="8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 build="p" autoUpdateAnimBg="0"/>
      <p:bldP spid="8212" grpId="0" build="p" autoUpdateAnimBg="0"/>
      <p:bldP spid="8213" grpId="0" build="p" autoUpdateAnimBg="0"/>
      <p:bldP spid="8214" grpId="0" build="p" autoUpdateAnimBg="0"/>
      <p:bldP spid="8215" grpId="0" build="p" autoUpdateAnimBg="0"/>
      <p:bldP spid="8216" grpId="0" build="p" autoUpdateAnimBg="0"/>
      <p:bldP spid="8217" grpId="0" build="p" autoUpdateAnimBg="0"/>
      <p:bldP spid="8218" grpId="0" build="p" autoUpdateAnimBg="0"/>
      <p:bldP spid="8219" grpId="0" build="p" autoUpdateAnimBg="0"/>
      <p:bldP spid="8220" grpId="0" build="p" autoUpdateAnimBg="0"/>
      <p:bldP spid="8221" grpId="0" build="p" autoUpdateAnimBg="0"/>
      <p:bldP spid="8223" grpId="0" build="p" autoUpdateAnimBg="0"/>
      <p:bldP spid="8225" grpId="0" build="p" autoUpdateAnimBg="0"/>
      <p:bldP spid="8227" grpId="0" build="p" autoUpdateAnimBg="0"/>
      <p:bldP spid="8228" grpId="0" build="p" autoUpdateAnimBg="0"/>
      <p:bldP spid="8229" grpId="0" build="p" autoUpdateAnimBg="0"/>
      <p:bldP spid="8230" grpId="0" build="p" autoUpdateAnimBg="0"/>
      <p:bldP spid="8235" grpId="0" build="p" autoUpdateAnimBg="0"/>
      <p:bldP spid="8236" grpId="0" build="p" autoUpdateAnimBg="0"/>
      <p:bldP spid="8237" grpId="0" build="p" autoUpdateAnimBg="0"/>
      <p:bldP spid="8238" grpId="0" build="p" autoUpdateAnimBg="0"/>
      <p:bldP spid="8246" grpId="0" build="p" autoUpdateAnimBg="0"/>
      <p:bldP spid="8249" grpId="0" build="p" autoUpdateAnimBg="0"/>
      <p:bldP spid="825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90600" y="95885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first proposed theory on acids and bases 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his theory was that some compounds form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90600" y="27432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his explanation of the properties of acids and bases is called the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19200" y="2209800"/>
            <a:ext cx="51816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electrically charged particles</a:t>
            </a:r>
            <a:endParaRPr lang="en-US" sz="2500" b="1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371600" y="974725"/>
            <a:ext cx="30432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Svante Arrhenius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19400" y="3140075"/>
            <a:ext cx="60261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Arrhenius theory of acids and bases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066800" y="3810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C.  Arrhenius Definition</a:t>
            </a:r>
            <a:endParaRPr lang="en-US" sz="2500" b="1">
              <a:solidFill>
                <a:srgbClr val="090807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019800" y="2209800"/>
            <a:ext cx="13001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when in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7239000" y="2209800"/>
            <a:ext cx="1693863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 solution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9227" name="Picture 11" descr="image?id=13364&amp;rendTypeId=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198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24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  <p:bldP spid="9222" grpId="0" build="p" autoUpdateAnimBg="0"/>
      <p:bldP spid="9223" grpId="0" build="p" autoUpdateAnimBg="0"/>
      <p:bldP spid="922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37941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Arrhenius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is a substance that                          to form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 water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90600" y="4860925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             will                                                         in an aqueous solution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0200" y="4876800"/>
            <a:ext cx="9223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76600" y="4876800"/>
            <a:ext cx="38417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increase the [</a:t>
            </a:r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OH</a:t>
            </a:r>
            <a:r>
              <a:rPr lang="en-US" sz="2500" b="1" baseline="30000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-</a:t>
            </a:r>
            <a:r>
              <a:rPr lang="en-US" sz="2500" b="1">
                <a:solidFill>
                  <a:srgbClr val="3C57AC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68663" y="3794125"/>
            <a:ext cx="9223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base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010400" y="3794125"/>
            <a:ext cx="197643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dissociates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14600" y="4175125"/>
            <a:ext cx="42640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hydroxide ions, OH</a:t>
            </a:r>
            <a:r>
              <a:rPr lang="en-US" sz="2500" b="1" baseline="300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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(aq),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90600" y="6858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Arrhenius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</a:t>
            </a: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is a substance that                   (because it is molecular) to form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90600" y="20574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an             will                                                  in an aqueous solution 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828800" y="2073275"/>
            <a:ext cx="8651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276600" y="2073275"/>
            <a:ext cx="36512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increase the [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H</a:t>
            </a:r>
            <a:r>
              <a:rPr lang="en-US" sz="2500" b="1" baseline="30000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CC3300"/>
                </a:solidFill>
                <a:latin typeface="Georgia" pitchFamily="18" charset="0"/>
                <a:cs typeface="Times New Roman" pitchFamily="18" charset="0"/>
              </a:rPr>
              <a:t>(aq)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325813" y="685800"/>
            <a:ext cx="86518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acid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040563" y="685800"/>
            <a:ext cx="1341437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ionizes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1371600" y="1066800"/>
            <a:ext cx="7772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                                                        hydrogen ions, H</a:t>
            </a:r>
            <a:r>
              <a:rPr lang="en-US" sz="2500" b="1" baseline="300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+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(aq), in water</a:t>
            </a:r>
          </a:p>
        </p:txBody>
      </p:sp>
    </p:spTree>
    <p:extLst>
      <p:ext uri="{BB962C8B-B14F-4D97-AF65-F5344CB8AC3E}">
        <p14:creationId xmlns:p14="http://schemas.microsoft.com/office/powerpoint/2010/main" val="143267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5" grpId="0" build="p" autoUpdateAnimBg="0"/>
      <p:bldP spid="10246" grpId="0" build="p" autoUpdateAnimBg="0"/>
      <p:bldP spid="10247" grpId="0" build="p" autoUpdateAnimBg="0"/>
      <p:bldP spid="10248" grpId="0" build="p" autoUpdateAnimBg="0"/>
      <p:bldP spid="10251" grpId="0" build="p" autoUpdateAnimBg="0"/>
      <p:bldP spid="10252" grpId="0" build="p" autoUpdateAnimBg="0"/>
      <p:bldP spid="10253" grpId="0" build="p" autoUpdateAnimBg="0"/>
      <p:bldP spid="10254" grpId="0" build="p" autoUpdateAnimBg="0"/>
      <p:bldP spid="102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800" b="1" u="sng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rPr>
              <a:t>D.  Modified Arrhenius Definition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90600" y="85090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the original definition of acids and bases proposed by Arrhenius is good but it has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90600" y="1797050"/>
            <a:ext cx="8153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some substances that might be predicted to be            		         are actually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7175" y="1203325"/>
            <a:ext cx="19780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limitations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279525" y="2178050"/>
            <a:ext cx="138747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neutral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303838" y="2178050"/>
            <a:ext cx="10223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basic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3505200"/>
            <a:ext cx="81534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6863" indent="-296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¬"/>
            </a:pPr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it has been found that not all bases contain the</a:t>
            </a: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447800" y="2727325"/>
            <a:ext cx="10668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>
                <a:solidFill>
                  <a:srgbClr val="090807"/>
                </a:solidFill>
                <a:latin typeface="Georgia" pitchFamily="18" charset="0"/>
              </a:rPr>
              <a:t>eg)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057400" y="2727325"/>
            <a:ext cx="3810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</a:pP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Na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2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CO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(aq), NH</a:t>
            </a:r>
            <a:r>
              <a:rPr lang="en-US" sz="2500" b="1" baseline="-30000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3</a:t>
            </a:r>
            <a:r>
              <a:rPr lang="en-US" sz="2500" b="1">
                <a:solidFill>
                  <a:srgbClr val="090807"/>
                </a:solidFill>
                <a:latin typeface="Georgia" pitchFamily="18" charset="0"/>
                <a:cs typeface="Times New Roman" pitchFamily="18" charset="0"/>
              </a:rPr>
              <a:t>(aq)</a:t>
            </a:r>
            <a:endParaRPr lang="en-US" sz="2500">
              <a:solidFill>
                <a:srgbClr val="090807"/>
              </a:solidFill>
              <a:latin typeface="Georgia" pitchFamily="18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295400" y="3946525"/>
            <a:ext cx="2667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tx2"/>
              </a:buClr>
            </a:pPr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hydroxide ion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810000" y="3946525"/>
            <a:ext cx="2236788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as part of their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084888" y="3946525"/>
            <a:ext cx="3059112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500" b="1">
                <a:solidFill>
                  <a:srgbClr val="000000"/>
                </a:solidFill>
                <a:latin typeface="Georgia" pitchFamily="18" charset="0"/>
                <a:cs typeface="Times New Roman" pitchFamily="18" charset="0"/>
              </a:rPr>
              <a:t>chemical formula</a:t>
            </a:r>
          </a:p>
        </p:txBody>
      </p:sp>
    </p:spTree>
    <p:extLst>
      <p:ext uri="{BB962C8B-B14F-4D97-AF65-F5344CB8AC3E}">
        <p14:creationId xmlns:p14="http://schemas.microsoft.com/office/powerpoint/2010/main" val="97538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autoUpdateAnimBg="0"/>
      <p:bldP spid="11270" grpId="0" build="p" autoUpdateAnimBg="0"/>
      <p:bldP spid="11271" grpId="0" build="p" autoUpdateAnimBg="0"/>
      <p:bldP spid="11274" grpId="0" build="p" autoUpdateAnimBg="0"/>
      <p:bldP spid="11275" grpId="0" build="p" autoUpdateAnimBg="0"/>
      <p:bldP spid="1127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782</Words>
  <Application>Microsoft Office PowerPoint</Application>
  <PresentationFormat>On-screen Show (4:3)</PresentationFormat>
  <Paragraphs>218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2013-11-19T02:55:46Z</dcterms:created>
  <dcterms:modified xsi:type="dcterms:W3CDTF">2013-11-19T03:00:27Z</dcterms:modified>
</cp:coreProperties>
</file>