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8" r:id="rId7"/>
    <p:sldId id="269" r:id="rId8"/>
    <p:sldId id="262" r:id="rId9"/>
    <p:sldId id="263" r:id="rId10"/>
    <p:sldId id="270" r:id="rId11"/>
    <p:sldId id="271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7B4-E5F0-44BF-A942-1D6E39C157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7AF0-7837-4323-8414-0A6A37167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6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7B4-E5F0-44BF-A942-1D6E39C157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7AF0-7837-4323-8414-0A6A37167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7B4-E5F0-44BF-A942-1D6E39C157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7AF0-7837-4323-8414-0A6A37167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7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7B4-E5F0-44BF-A942-1D6E39C157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7AF0-7837-4323-8414-0A6A37167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7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7B4-E5F0-44BF-A942-1D6E39C157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7AF0-7837-4323-8414-0A6A37167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8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7B4-E5F0-44BF-A942-1D6E39C157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7AF0-7837-4323-8414-0A6A37167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4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7B4-E5F0-44BF-A942-1D6E39C157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7AF0-7837-4323-8414-0A6A37167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6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7B4-E5F0-44BF-A942-1D6E39C157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7AF0-7837-4323-8414-0A6A37167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8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7B4-E5F0-44BF-A942-1D6E39C157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7AF0-7837-4323-8414-0A6A37167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2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7B4-E5F0-44BF-A942-1D6E39C157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7AF0-7837-4323-8414-0A6A37167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5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7B4-E5F0-44BF-A942-1D6E39C157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7AF0-7837-4323-8414-0A6A37167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5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F67B4-E5F0-44BF-A942-1D6E39C157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67AF0-7837-4323-8414-0A6A37167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990600" y="776288"/>
            <a:ext cx="807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A.  Ion Concentration in Water</a:t>
            </a:r>
            <a:r>
              <a:rPr lang="en-CA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sz="2800" b="1" u="sng">
              <a:solidFill>
                <a:schemeClr val="tx2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90600" y="1295400"/>
            <a:ext cx="7848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the “self-ionization” of water is very 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553200" y="1295400"/>
            <a:ext cx="1447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</a:rPr>
              <a:t>small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219200" y="1692275"/>
            <a:ext cx="3505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(only 2 in 1 billion)</a:t>
            </a:r>
            <a:r>
              <a:rPr lang="en-CA" sz="25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343400" y="2362200"/>
            <a:ext cx="1066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876800" y="2362200"/>
            <a:ext cx="1828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5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 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7010400" y="2362200"/>
            <a:ext cx="1752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OH</a:t>
            </a:r>
            <a:r>
              <a:rPr lang="en-US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-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590800" y="2378075"/>
            <a:ext cx="457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endParaRPr lang="en-US" sz="2500" b="1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477000" y="2362200"/>
            <a:ext cx="4079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048000" y="2378075"/>
            <a:ext cx="1241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CA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O(</a:t>
            </a:r>
            <a:r>
              <a:rPr lang="en-CA" sz="2500" b="1">
                <a:solidFill>
                  <a:srgbClr val="090807"/>
                </a:solidFill>
                <a:cs typeface="Times New Roman" pitchFamily="18" charset="0"/>
                <a:sym typeface="MT Extra" pitchFamily="18" charset="2"/>
              </a:rPr>
              <a:t>l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1371600" y="2378075"/>
            <a:ext cx="1241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CA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O(</a:t>
            </a:r>
            <a:r>
              <a:rPr lang="en-CA" sz="2500" b="1">
                <a:solidFill>
                  <a:srgbClr val="090807"/>
                </a:solidFill>
                <a:cs typeface="Times New Roman" pitchFamily="18" charset="0"/>
                <a:sym typeface="MT Extra" pitchFamily="18" charset="2"/>
              </a:rPr>
              <a:t>l</a:t>
            </a:r>
            <a:r>
              <a:rPr lang="en-CA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267200" y="3276600"/>
            <a:ext cx="3429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</a:rPr>
              <a:t>hydronium ions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1295400" y="3657600"/>
            <a:ext cx="2667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</a:rPr>
              <a:t>hydroxide ions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295400" y="3673475"/>
            <a:ext cx="7848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                        equal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and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constant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in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pure water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2819400" y="4603750"/>
            <a:ext cx="335280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[H</a:t>
            </a:r>
            <a:r>
              <a:rPr lang="en-US" sz="2500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2500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(aq)]=  </a:t>
            </a:r>
            <a:endParaRPr lang="en-US" sz="2500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[OH</a:t>
            </a:r>
            <a:r>
              <a:rPr lang="en-US" sz="2500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-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  = 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4648200" y="4603750"/>
            <a:ext cx="3200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1.0 x 10</a:t>
            </a:r>
            <a:r>
              <a:rPr lang="en-US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-7</a:t>
            </a:r>
            <a:r>
              <a:rPr lang="en-US" sz="25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mol/L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4648200" y="5181600"/>
            <a:ext cx="3200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1.0 x 10</a:t>
            </a:r>
            <a:r>
              <a:rPr lang="en-US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-7</a:t>
            </a:r>
            <a:r>
              <a:rPr lang="en-US" sz="25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mol/L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990600" y="3292475"/>
            <a:ext cx="7772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the concentration of                                       and                                     	                            are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990600" y="319088"/>
            <a:ext cx="7543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6600"/>
              </a:buClr>
            </a:pPr>
            <a:r>
              <a:rPr lang="en-US" sz="2800" b="1" u="sng" dirty="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6.2 </a:t>
            </a:r>
            <a:r>
              <a:rPr lang="en-US" sz="2800" b="1" u="sng" dirty="0" smtClean="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pH </a:t>
            </a:r>
            <a:r>
              <a:rPr lang="en-US" sz="2800" b="1" u="sng" dirty="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and </a:t>
            </a:r>
            <a:r>
              <a:rPr lang="en-US" sz="2800" b="1" u="sng" dirty="0" err="1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pOH</a:t>
            </a:r>
            <a:r>
              <a:rPr lang="en-US" sz="2800" b="1" u="sng" dirty="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 calculations</a:t>
            </a:r>
            <a:endParaRPr lang="en-US" sz="2800" dirty="0">
              <a:solidFill>
                <a:schemeClr val="tx2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28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9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9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 autoUpdateAnimBg="0"/>
      <p:bldP spid="29702" grpId="0" build="p" autoUpdateAnimBg="0"/>
      <p:bldP spid="29703" grpId="0" build="p" autoUpdateAnimBg="0"/>
      <p:bldP spid="29704" grpId="0" build="p" autoUpdateAnimBg="0"/>
      <p:bldP spid="29705" grpId="0" build="p" autoUpdateAnimBg="0"/>
      <p:bldP spid="29706" grpId="0" build="p" autoUpdateAnimBg="0"/>
      <p:bldP spid="29707" grpId="0" build="p" autoUpdateAnimBg="0"/>
      <p:bldP spid="29708" grpId="0" build="p" autoUpdateAnimBg="0"/>
      <p:bldP spid="29709" grpId="0" build="p" autoUpdateAnimBg="0"/>
      <p:bldP spid="29710" grpId="0" build="p" autoUpdateAnimBg="0"/>
      <p:bldP spid="29711" grpId="0" build="p" autoUpdateAnimBg="0"/>
      <p:bldP spid="29713" grpId="0" build="p" autoUpdateAnimBg="0"/>
      <p:bldP spid="29714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57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/>
          <a:lstStyle/>
          <a:p>
            <a:r>
              <a:rPr lang="en-US" dirty="0" smtClean="0"/>
              <a:t>6.2 notes part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33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295400" y="1600200"/>
            <a:ext cx="3276600" cy="1066800"/>
          </a:xfrm>
          <a:prstGeom prst="rect">
            <a:avLst/>
          </a:prstGeom>
          <a:noFill/>
          <a:ln w="28575">
            <a:solidFill>
              <a:srgbClr val="09080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3810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CA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[H</a:t>
            </a:r>
            <a:r>
              <a:rPr lang="en-CA" sz="25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CA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CA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CA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= 10</a:t>
            </a:r>
            <a:r>
              <a:rPr lang="en-US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-pH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990600" y="457200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you could also be given the pH or pOH and asked to calculate the 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276600" y="838200"/>
            <a:ext cx="41052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[H</a:t>
            </a:r>
            <a:r>
              <a:rPr lang="en-CA" sz="25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CA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CA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CA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or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 [OH</a:t>
            </a:r>
            <a:r>
              <a:rPr lang="en-US" sz="2500" b="1" baseline="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-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(aq)]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5257800" y="1600200"/>
            <a:ext cx="3276600" cy="1066800"/>
          </a:xfrm>
          <a:prstGeom prst="rect">
            <a:avLst/>
          </a:prstGeom>
          <a:noFill/>
          <a:ln w="28575">
            <a:solidFill>
              <a:srgbClr val="09080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5334000" y="1905000"/>
            <a:ext cx="30940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CA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[OH</a:t>
            </a:r>
            <a:r>
              <a:rPr lang="en-CA" sz="2500" b="1" baseline="30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CA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(aq)]= 10</a:t>
            </a:r>
            <a:r>
              <a:rPr lang="en-CA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-pOH</a:t>
            </a:r>
          </a:p>
        </p:txBody>
      </p:sp>
    </p:spTree>
    <p:extLst>
      <p:ext uri="{BB962C8B-B14F-4D97-AF65-F5344CB8AC3E}">
        <p14:creationId xmlns:p14="http://schemas.microsoft.com/office/powerpoint/2010/main" val="33397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  <p:bldP spid="36869" grpId="0" build="p" autoUpdateAnimBg="0"/>
      <p:bldP spid="3687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143000" y="609600"/>
            <a:ext cx="7696200" cy="561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500" b="1" u="sng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Try These: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1.</a:t>
            </a:r>
            <a:r>
              <a:rPr lang="en-CA" sz="2500">
                <a:solidFill>
                  <a:srgbClr val="000000"/>
                </a:solidFill>
                <a:cs typeface="Times New Roman" pitchFamily="18" charset="0"/>
              </a:rPr>
              <a:t>    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pH 4.0	 	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[H</a:t>
            </a:r>
            <a:r>
              <a:rPr lang="en-CA" sz="2500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CA" sz="2500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= </a:t>
            </a:r>
          </a:p>
          <a:p>
            <a:pPr eaLnBrk="1" hangingPunct="1">
              <a:spcBef>
                <a:spcPct val="50000"/>
              </a:spcBef>
            </a:pP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2.</a:t>
            </a:r>
            <a:r>
              <a:rPr lang="en-CA" sz="2500">
                <a:solidFill>
                  <a:srgbClr val="000000"/>
                </a:solidFill>
                <a:cs typeface="Times New Roman" pitchFamily="18" charset="0"/>
              </a:rPr>
              <a:t>    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pH 6.21	 	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[H</a:t>
            </a:r>
            <a:r>
              <a:rPr lang="en-CA" sz="2500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CA" sz="2500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=</a:t>
            </a:r>
            <a:endParaRPr lang="en-CA" sz="2500">
              <a:solidFill>
                <a:srgbClr val="006600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3.</a:t>
            </a:r>
            <a:r>
              <a:rPr lang="en-CA" sz="2500">
                <a:solidFill>
                  <a:srgbClr val="000000"/>
                </a:solidFill>
                <a:cs typeface="Times New Roman" pitchFamily="18" charset="0"/>
              </a:rPr>
              <a:t>    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pH 13.400	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[H</a:t>
            </a:r>
            <a:r>
              <a:rPr lang="en-CA" sz="2500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CA" sz="2500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=</a:t>
            </a:r>
            <a:endParaRPr lang="en-CA" sz="2500">
              <a:solidFill>
                <a:srgbClr val="006600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4.</a:t>
            </a:r>
            <a:r>
              <a:rPr lang="en-CA" sz="2500">
                <a:solidFill>
                  <a:srgbClr val="000000"/>
                </a:solidFill>
                <a:cs typeface="Times New Roman" pitchFamily="18" charset="0"/>
              </a:rPr>
              <a:t>    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pH 7	 	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[H</a:t>
            </a:r>
            <a:r>
              <a:rPr lang="en-CA" sz="2500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CA" sz="2500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= </a:t>
            </a:r>
            <a:endParaRPr lang="en-CA" sz="2500">
              <a:solidFill>
                <a:srgbClr val="006600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5.</a:t>
            </a:r>
            <a:r>
              <a:rPr lang="en-CA" sz="2500">
                <a:solidFill>
                  <a:srgbClr val="000000"/>
                </a:solidFill>
                <a:cs typeface="Times New Roman" pitchFamily="18" charset="0"/>
              </a:rPr>
              <a:t>     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pOH 1.0		[OH</a:t>
            </a:r>
            <a:r>
              <a:rPr lang="en-CA" sz="2500" baseline="30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 =</a:t>
            </a:r>
            <a:endParaRPr lang="en-CA" sz="2500">
              <a:solidFill>
                <a:srgbClr val="006600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6.</a:t>
            </a:r>
            <a:r>
              <a:rPr lang="en-CA" sz="2500">
                <a:solidFill>
                  <a:srgbClr val="000000"/>
                </a:solidFill>
                <a:cs typeface="Times New Roman" pitchFamily="18" charset="0"/>
              </a:rPr>
              <a:t>     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pOH 13.2	[OH</a:t>
            </a:r>
            <a:r>
              <a:rPr lang="en-CA" sz="2500" baseline="30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 =</a:t>
            </a:r>
            <a:endParaRPr lang="en-CA" sz="2500">
              <a:solidFill>
                <a:srgbClr val="006600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7.</a:t>
            </a:r>
            <a:r>
              <a:rPr lang="en-CA" sz="2500">
                <a:solidFill>
                  <a:srgbClr val="000000"/>
                </a:solidFill>
                <a:cs typeface="Times New Roman" pitchFamily="18" charset="0"/>
              </a:rPr>
              <a:t>     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pOH 6.90	[OH</a:t>
            </a:r>
            <a:r>
              <a:rPr lang="en-CA" sz="2500" baseline="30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 =</a:t>
            </a:r>
            <a:endParaRPr lang="en-CA" sz="2500">
              <a:solidFill>
                <a:srgbClr val="006600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8.</a:t>
            </a:r>
            <a:r>
              <a:rPr lang="en-CA" sz="2500">
                <a:solidFill>
                  <a:srgbClr val="000000"/>
                </a:solidFill>
                <a:cs typeface="Times New Roman" pitchFamily="18" charset="0"/>
              </a:rPr>
              <a:t>     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pOH 0.786	[OH</a:t>
            </a:r>
            <a:r>
              <a:rPr lang="en-CA" sz="2500" baseline="30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 =</a:t>
            </a:r>
            <a:endParaRPr lang="en-CA" sz="2500">
              <a:solidFill>
                <a:srgbClr val="006600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CA" sz="2500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5715000" y="3429000"/>
            <a:ext cx="17224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CA" sz="2500" b="1">
                <a:solidFill>
                  <a:srgbClr val="006600"/>
                </a:solidFill>
                <a:latin typeface="Georgia" pitchFamily="18" charset="0"/>
                <a:cs typeface="Times New Roman" pitchFamily="18" charset="0"/>
              </a:rPr>
              <a:t>0.1</a:t>
            </a:r>
            <a:r>
              <a:rPr lang="en-CA" sz="2500" b="1" baseline="-30000">
                <a:solidFill>
                  <a:srgbClr val="0066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CA" sz="2500" b="1">
                <a:solidFill>
                  <a:srgbClr val="006600"/>
                </a:solidFill>
                <a:latin typeface="Georgia" pitchFamily="18" charset="0"/>
                <a:cs typeface="Times New Roman" pitchFamily="18" charset="0"/>
              </a:rPr>
              <a:t>mol/L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715000" y="4038600"/>
            <a:ext cx="257016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CA" sz="2500" b="1">
                <a:solidFill>
                  <a:srgbClr val="006600"/>
                </a:solidFill>
                <a:latin typeface="Georgia" pitchFamily="18" charset="0"/>
                <a:cs typeface="Times New Roman" pitchFamily="18" charset="0"/>
              </a:rPr>
              <a:t>6 </a:t>
            </a:r>
            <a:r>
              <a:rPr lang="en-CA" sz="2500" b="1">
                <a:solidFill>
                  <a:srgbClr val="006600"/>
                </a:solidFill>
                <a:cs typeface="Times New Roman" pitchFamily="18" charset="0"/>
                <a:sym typeface="Symbol" pitchFamily="18" charset="2"/>
              </a:rPr>
              <a:t></a:t>
            </a:r>
            <a:r>
              <a:rPr lang="en-CA" sz="2500" b="1">
                <a:solidFill>
                  <a:srgbClr val="006600"/>
                </a:solidFill>
                <a:latin typeface="Georgia" pitchFamily="18" charset="0"/>
                <a:cs typeface="Times New Roman" pitchFamily="18" charset="0"/>
              </a:rPr>
              <a:t> 10</a:t>
            </a:r>
            <a:r>
              <a:rPr lang="en-CA" sz="2500" b="1" baseline="30000">
                <a:solidFill>
                  <a:srgbClr val="006600"/>
                </a:solidFill>
                <a:latin typeface="Georgia" pitchFamily="18" charset="0"/>
                <a:cs typeface="Times New Roman" pitchFamily="18" charset="0"/>
              </a:rPr>
              <a:t>-14</a:t>
            </a:r>
            <a:r>
              <a:rPr lang="en-CA" sz="2500" b="1" baseline="-30000">
                <a:solidFill>
                  <a:srgbClr val="0066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CA" sz="2500" b="1">
                <a:solidFill>
                  <a:srgbClr val="006600"/>
                </a:solidFill>
                <a:latin typeface="Georgia" pitchFamily="18" charset="0"/>
                <a:cs typeface="Times New Roman" pitchFamily="18" charset="0"/>
              </a:rPr>
              <a:t> mol/L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5791200" y="4572000"/>
            <a:ext cx="26955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CA" sz="2500" b="1">
                <a:solidFill>
                  <a:srgbClr val="006600"/>
                </a:solidFill>
                <a:latin typeface="Georgia" pitchFamily="18" charset="0"/>
                <a:cs typeface="Times New Roman" pitchFamily="18" charset="0"/>
              </a:rPr>
              <a:t>1.3 </a:t>
            </a:r>
            <a:r>
              <a:rPr lang="en-CA" sz="2500" b="1">
                <a:solidFill>
                  <a:srgbClr val="006600"/>
                </a:solidFill>
                <a:cs typeface="Times New Roman" pitchFamily="18" charset="0"/>
                <a:sym typeface="Symbol" pitchFamily="18" charset="2"/>
              </a:rPr>
              <a:t></a:t>
            </a:r>
            <a:r>
              <a:rPr lang="en-CA" sz="2500" b="1">
                <a:solidFill>
                  <a:srgbClr val="006600"/>
                </a:solidFill>
                <a:latin typeface="Georgia" pitchFamily="18" charset="0"/>
                <a:cs typeface="Times New Roman" pitchFamily="18" charset="0"/>
              </a:rPr>
              <a:t> 10</a:t>
            </a:r>
            <a:r>
              <a:rPr lang="en-CA" sz="2500" b="1" baseline="30000">
                <a:solidFill>
                  <a:srgbClr val="006600"/>
                </a:solidFill>
                <a:latin typeface="Georgia" pitchFamily="18" charset="0"/>
                <a:cs typeface="Times New Roman" pitchFamily="18" charset="0"/>
              </a:rPr>
              <a:t>-7</a:t>
            </a:r>
            <a:r>
              <a:rPr lang="en-CA" sz="2500" b="1" baseline="-30000">
                <a:solidFill>
                  <a:srgbClr val="0066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CA" sz="2500" b="1">
                <a:solidFill>
                  <a:srgbClr val="006600"/>
                </a:solidFill>
                <a:latin typeface="Georgia" pitchFamily="18" charset="0"/>
                <a:cs typeface="Times New Roman" pitchFamily="18" charset="0"/>
              </a:rPr>
              <a:t> mol/L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5791200" y="5181600"/>
            <a:ext cx="22161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CA" sz="2500" b="1">
                <a:solidFill>
                  <a:srgbClr val="006600"/>
                </a:solidFill>
                <a:latin typeface="Georgia" pitchFamily="18" charset="0"/>
                <a:cs typeface="Times New Roman" pitchFamily="18" charset="0"/>
              </a:rPr>
              <a:t>0.164 </a:t>
            </a:r>
            <a:r>
              <a:rPr lang="en-CA" sz="2500" b="1" baseline="-30000">
                <a:solidFill>
                  <a:srgbClr val="0066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CA" sz="2500" b="1">
                <a:solidFill>
                  <a:srgbClr val="006600"/>
                </a:solidFill>
                <a:latin typeface="Georgia" pitchFamily="18" charset="0"/>
                <a:cs typeface="Times New Roman" pitchFamily="18" charset="0"/>
              </a:rPr>
              <a:t>mol/L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6096000" y="1196975"/>
            <a:ext cx="2743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1 x 10</a:t>
            </a:r>
            <a:r>
              <a:rPr lang="en-US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-4</a:t>
            </a:r>
            <a:r>
              <a:rPr lang="en-US" sz="25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mol/L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6019800" y="1774825"/>
            <a:ext cx="2819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6.2 x 10</a:t>
            </a:r>
            <a:r>
              <a:rPr lang="en-US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-7</a:t>
            </a:r>
            <a:r>
              <a:rPr lang="en-US" sz="25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mol/L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6096000" y="2933700"/>
            <a:ext cx="2895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10</a:t>
            </a:r>
            <a:r>
              <a:rPr lang="en-US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-7</a:t>
            </a:r>
            <a:r>
              <a:rPr lang="en-US" sz="25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mol/L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019800" y="2376488"/>
            <a:ext cx="3124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3.98 x 10</a:t>
            </a:r>
            <a:r>
              <a:rPr lang="en-US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-14</a:t>
            </a:r>
            <a:r>
              <a:rPr lang="en-US" sz="25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mol/L </a:t>
            </a:r>
          </a:p>
        </p:txBody>
      </p:sp>
    </p:spTree>
    <p:extLst>
      <p:ext uri="{BB962C8B-B14F-4D97-AF65-F5344CB8AC3E}">
        <p14:creationId xmlns:p14="http://schemas.microsoft.com/office/powerpoint/2010/main" val="151232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  <p:bldP spid="37892" grpId="0" build="p" autoUpdateAnimBg="0"/>
      <p:bldP spid="37893" grpId="0" build="p" autoUpdateAnimBg="0"/>
      <p:bldP spid="37894" grpId="0" build="p" autoUpdateAnimBg="0"/>
      <p:bldP spid="37895" grpId="0" build="p" autoUpdateAnimBg="0"/>
      <p:bldP spid="37896" grpId="0" build="p" autoUpdateAnimBg="0"/>
      <p:bldP spid="37897" grpId="0" build="p" autoUpdateAnimBg="0"/>
      <p:bldP spid="3789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219200" y="646113"/>
            <a:ext cx="6705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-228600">
              <a:tabLst>
                <a:tab pos="685800" algn="l"/>
              </a:tabLst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9.  Complete the following table:</a:t>
            </a:r>
            <a:endParaRPr lang="en-US" sz="2500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  <a:p>
            <a:pPr indent="-228600" eaLnBrk="0" hangingPunct="0">
              <a:tabLst>
                <a:tab pos="685800" algn="l"/>
              </a:tabLst>
            </a:pPr>
            <a:endParaRPr lang="en-US" sz="2500">
              <a:solidFill>
                <a:srgbClr val="090807"/>
              </a:solidFill>
              <a:latin typeface="Georgia" pitchFamily="18" charset="0"/>
            </a:endParaRPr>
          </a:p>
        </p:txBody>
      </p:sp>
      <p:grpSp>
        <p:nvGrpSpPr>
          <p:cNvPr id="38915" name="Group 3"/>
          <p:cNvGrpSpPr>
            <a:grpSpLocks/>
          </p:cNvGrpSpPr>
          <p:nvPr/>
        </p:nvGrpSpPr>
        <p:grpSpPr bwMode="auto">
          <a:xfrm>
            <a:off x="1066800" y="1295400"/>
            <a:ext cx="7696200" cy="4276725"/>
            <a:chOff x="-3" y="429"/>
            <a:chExt cx="4079" cy="2674"/>
          </a:xfrm>
        </p:grpSpPr>
        <p:grpSp>
          <p:nvGrpSpPr>
            <p:cNvPr id="38946" name="Group 4"/>
            <p:cNvGrpSpPr>
              <a:grpSpLocks/>
            </p:cNvGrpSpPr>
            <p:nvPr/>
          </p:nvGrpSpPr>
          <p:grpSpPr bwMode="auto">
            <a:xfrm>
              <a:off x="0" y="432"/>
              <a:ext cx="4073" cy="2668"/>
              <a:chOff x="0" y="432"/>
              <a:chExt cx="4073" cy="2668"/>
            </a:xfrm>
          </p:grpSpPr>
          <p:grpSp>
            <p:nvGrpSpPr>
              <p:cNvPr id="38948" name="Group 5"/>
              <p:cNvGrpSpPr>
                <a:grpSpLocks/>
              </p:cNvGrpSpPr>
              <p:nvPr/>
            </p:nvGrpSpPr>
            <p:grpSpPr bwMode="auto">
              <a:xfrm>
                <a:off x="0" y="432"/>
                <a:ext cx="1016" cy="403"/>
                <a:chOff x="0" y="432"/>
                <a:chExt cx="1016" cy="403"/>
              </a:xfrm>
            </p:grpSpPr>
            <p:sp>
              <p:nvSpPr>
                <p:cNvPr id="2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432"/>
                  <a:ext cx="93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>
                    <a:tabLst>
                      <a:tab pos="228600" algn="l"/>
                    </a:tabLst>
                  </a:pPr>
                  <a:r>
                    <a:rPr lang="en-US" sz="2000" b="1">
                      <a:solidFill>
                        <a:srgbClr val="090807"/>
                      </a:solidFill>
                      <a:cs typeface="Times New Roman" pitchFamily="18" charset="0"/>
                    </a:rPr>
                    <a:t>[H</a:t>
                  </a:r>
                  <a:r>
                    <a:rPr lang="en-US" sz="2000" b="1" baseline="-30000">
                      <a:solidFill>
                        <a:srgbClr val="090807"/>
                      </a:solidFill>
                      <a:cs typeface="Times New Roman" pitchFamily="18" charset="0"/>
                    </a:rPr>
                    <a:t>3</a:t>
                  </a:r>
                  <a:r>
                    <a:rPr lang="en-US" sz="2000" b="1">
                      <a:solidFill>
                        <a:srgbClr val="090807"/>
                      </a:solidFill>
                      <a:cs typeface="Times New Roman" pitchFamily="18" charset="0"/>
                    </a:rPr>
                    <a:t>O</a:t>
                  </a:r>
                  <a:r>
                    <a:rPr lang="en-US" sz="2000" b="1" baseline="30000">
                      <a:solidFill>
                        <a:srgbClr val="090807"/>
                      </a:solidFill>
                      <a:cs typeface="Times New Roman" pitchFamily="18" charset="0"/>
                    </a:rPr>
                    <a:t>+</a:t>
                  </a:r>
                  <a:r>
                    <a:rPr lang="en-US" sz="2000" b="1">
                      <a:solidFill>
                        <a:srgbClr val="090807"/>
                      </a:solidFill>
                      <a:cs typeface="Times New Roman" pitchFamily="18" charset="0"/>
                    </a:rPr>
                    <a:t>(aq)] </a:t>
                  </a:r>
                  <a:endParaRPr lang="en-US" sz="2000">
                    <a:solidFill>
                      <a:srgbClr val="090807"/>
                    </a:solidFill>
                    <a:cs typeface="Times New Roman" pitchFamily="18" charset="0"/>
                  </a:endParaRPr>
                </a:p>
                <a:p>
                  <a:pPr algn="ctr" eaLnBrk="0" hangingPunct="0">
                    <a:tabLst>
                      <a:tab pos="228600" algn="l"/>
                    </a:tabLst>
                  </a:pPr>
                  <a:endParaRPr lang="en-US" sz="2000">
                    <a:solidFill>
                      <a:srgbClr val="090807"/>
                    </a:solidFill>
                  </a:endParaRPr>
                </a:p>
              </p:txBody>
            </p:sp>
            <p:sp>
              <p:nvSpPr>
                <p:cNvPr id="3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432"/>
                  <a:ext cx="101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49" name="Group 8"/>
              <p:cNvGrpSpPr>
                <a:grpSpLocks/>
              </p:cNvGrpSpPr>
              <p:nvPr/>
            </p:nvGrpSpPr>
            <p:grpSpPr bwMode="auto">
              <a:xfrm>
                <a:off x="1016" y="432"/>
                <a:ext cx="956" cy="403"/>
                <a:chOff x="1016" y="432"/>
                <a:chExt cx="956" cy="403"/>
              </a:xfrm>
            </p:grpSpPr>
            <p:sp>
              <p:nvSpPr>
                <p:cNvPr id="4" name="Rectangle 9"/>
                <p:cNvSpPr>
                  <a:spLocks noChangeArrowheads="1"/>
                </p:cNvSpPr>
                <p:nvPr/>
              </p:nvSpPr>
              <p:spPr bwMode="auto">
                <a:xfrm>
                  <a:off x="1059" y="432"/>
                  <a:ext cx="8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>
                    <a:tabLst>
                      <a:tab pos="228600" algn="l"/>
                    </a:tabLst>
                  </a:pPr>
                  <a:r>
                    <a:rPr lang="en-US" sz="2000" b="1">
                      <a:solidFill>
                        <a:srgbClr val="090807"/>
                      </a:solidFill>
                      <a:cs typeface="Times New Roman" pitchFamily="18" charset="0"/>
                    </a:rPr>
                    <a:t>[OH</a:t>
                  </a:r>
                  <a:r>
                    <a:rPr lang="en-US" sz="2000" b="1" baseline="30000">
                      <a:solidFill>
                        <a:srgbClr val="090807"/>
                      </a:solidFill>
                      <a:cs typeface="Times New Roman" pitchFamily="18" charset="0"/>
                      <a:sym typeface="Symbol" pitchFamily="18" charset="2"/>
                    </a:rPr>
                    <a:t></a:t>
                  </a:r>
                  <a:r>
                    <a:rPr lang="en-US" sz="2000" b="1">
                      <a:solidFill>
                        <a:srgbClr val="090807"/>
                      </a:solidFill>
                      <a:latin typeface="Georgia" pitchFamily="18" charset="0"/>
                      <a:cs typeface="Times New Roman" pitchFamily="18" charset="0"/>
                    </a:rPr>
                    <a:t>(aq)]</a:t>
                  </a:r>
                  <a:endParaRPr lang="en-US" sz="2000" baseline="30000">
                    <a:solidFill>
                      <a:srgbClr val="090807"/>
                    </a:solidFill>
                    <a:cs typeface="Times New Roman" pitchFamily="18" charset="0"/>
                    <a:sym typeface="Symbol" pitchFamily="18" charset="2"/>
                  </a:endParaRPr>
                </a:p>
                <a:p>
                  <a:pPr algn="ctr" eaLnBrk="0" hangingPunct="0">
                    <a:tabLst>
                      <a:tab pos="228600" algn="l"/>
                    </a:tabLst>
                  </a:pPr>
                  <a:endParaRPr lang="en-US" sz="2000" b="1" baseline="30000">
                    <a:solidFill>
                      <a:srgbClr val="090807"/>
                    </a:solidFill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5" name="Rectangle 10"/>
                <p:cNvSpPr>
                  <a:spLocks noChangeArrowheads="1"/>
                </p:cNvSpPr>
                <p:nvPr/>
              </p:nvSpPr>
              <p:spPr bwMode="auto">
                <a:xfrm>
                  <a:off x="1016" y="432"/>
                  <a:ext cx="9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50" name="Group 11"/>
              <p:cNvGrpSpPr>
                <a:grpSpLocks/>
              </p:cNvGrpSpPr>
              <p:nvPr/>
            </p:nvGrpSpPr>
            <p:grpSpPr bwMode="auto">
              <a:xfrm>
                <a:off x="1972" y="432"/>
                <a:ext cx="590" cy="403"/>
                <a:chOff x="1972" y="432"/>
                <a:chExt cx="590" cy="403"/>
              </a:xfrm>
            </p:grpSpPr>
            <p:sp>
              <p:nvSpPr>
                <p:cNvPr id="6" name="Rectangle 12"/>
                <p:cNvSpPr>
                  <a:spLocks noChangeArrowheads="1"/>
                </p:cNvSpPr>
                <p:nvPr/>
              </p:nvSpPr>
              <p:spPr bwMode="auto">
                <a:xfrm>
                  <a:off x="2015" y="432"/>
                  <a:ext cx="50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>
                    <a:tabLst>
                      <a:tab pos="228600" algn="l"/>
                    </a:tabLst>
                  </a:pPr>
                  <a:r>
                    <a:rPr lang="en-US" sz="2000" b="1">
                      <a:solidFill>
                        <a:srgbClr val="090807"/>
                      </a:solidFill>
                      <a:cs typeface="Times New Roman" pitchFamily="18" charset="0"/>
                    </a:rPr>
                    <a:t>pH</a:t>
                  </a:r>
                  <a:endParaRPr lang="en-US" sz="2000">
                    <a:solidFill>
                      <a:srgbClr val="090807"/>
                    </a:solidFill>
                    <a:cs typeface="Times New Roman" pitchFamily="18" charset="0"/>
                  </a:endParaRPr>
                </a:p>
                <a:p>
                  <a:pPr algn="ctr" eaLnBrk="0" hangingPunct="0">
                    <a:tabLst>
                      <a:tab pos="228600" algn="l"/>
                    </a:tabLst>
                  </a:pPr>
                  <a:endParaRPr lang="en-US" sz="2000">
                    <a:solidFill>
                      <a:srgbClr val="090807"/>
                    </a:solidFill>
                  </a:endParaRPr>
                </a:p>
              </p:txBody>
            </p:sp>
            <p:sp>
              <p:nvSpPr>
                <p:cNvPr id="7" name="Rectangle 13"/>
                <p:cNvSpPr>
                  <a:spLocks noChangeArrowheads="1"/>
                </p:cNvSpPr>
                <p:nvPr/>
              </p:nvSpPr>
              <p:spPr bwMode="auto">
                <a:xfrm>
                  <a:off x="1972" y="432"/>
                  <a:ext cx="59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51" name="Group 14"/>
              <p:cNvGrpSpPr>
                <a:grpSpLocks/>
              </p:cNvGrpSpPr>
              <p:nvPr/>
            </p:nvGrpSpPr>
            <p:grpSpPr bwMode="auto">
              <a:xfrm>
                <a:off x="2562" y="432"/>
                <a:ext cx="590" cy="403"/>
                <a:chOff x="2562" y="432"/>
                <a:chExt cx="590" cy="403"/>
              </a:xfrm>
            </p:grpSpPr>
            <p:sp>
              <p:nvSpPr>
                <p:cNvPr id="8" name="Rectangle 15"/>
                <p:cNvSpPr>
                  <a:spLocks noChangeArrowheads="1"/>
                </p:cNvSpPr>
                <p:nvPr/>
              </p:nvSpPr>
              <p:spPr bwMode="auto">
                <a:xfrm>
                  <a:off x="2605" y="432"/>
                  <a:ext cx="50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>
                    <a:tabLst>
                      <a:tab pos="228600" algn="l"/>
                    </a:tabLst>
                  </a:pPr>
                  <a:r>
                    <a:rPr lang="en-US" sz="2000" b="1">
                      <a:solidFill>
                        <a:srgbClr val="090807"/>
                      </a:solidFill>
                      <a:cs typeface="Times New Roman" pitchFamily="18" charset="0"/>
                    </a:rPr>
                    <a:t>pOH</a:t>
                  </a:r>
                  <a:endParaRPr lang="en-US" sz="2000">
                    <a:solidFill>
                      <a:srgbClr val="090807"/>
                    </a:solidFill>
                    <a:cs typeface="Times New Roman" pitchFamily="18" charset="0"/>
                  </a:endParaRPr>
                </a:p>
                <a:p>
                  <a:pPr algn="ctr" eaLnBrk="0" hangingPunct="0">
                    <a:tabLst>
                      <a:tab pos="228600" algn="l"/>
                    </a:tabLst>
                  </a:pPr>
                  <a:endParaRPr lang="en-US" sz="2000">
                    <a:solidFill>
                      <a:srgbClr val="090807"/>
                    </a:solidFill>
                  </a:endParaRPr>
                </a:p>
              </p:txBody>
            </p:sp>
            <p:sp>
              <p:nvSpPr>
                <p:cNvPr id="9" name="Rectangle 16"/>
                <p:cNvSpPr>
                  <a:spLocks noChangeArrowheads="1"/>
                </p:cNvSpPr>
                <p:nvPr/>
              </p:nvSpPr>
              <p:spPr bwMode="auto">
                <a:xfrm>
                  <a:off x="2562" y="432"/>
                  <a:ext cx="59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52" name="Group 17"/>
              <p:cNvGrpSpPr>
                <a:grpSpLocks/>
              </p:cNvGrpSpPr>
              <p:nvPr/>
            </p:nvGrpSpPr>
            <p:grpSpPr bwMode="auto">
              <a:xfrm>
                <a:off x="3152" y="432"/>
                <a:ext cx="921" cy="403"/>
                <a:chOff x="3152" y="432"/>
                <a:chExt cx="921" cy="403"/>
              </a:xfrm>
            </p:grpSpPr>
            <p:sp>
              <p:nvSpPr>
                <p:cNvPr id="10" name="Rectangle 18"/>
                <p:cNvSpPr>
                  <a:spLocks noChangeArrowheads="1"/>
                </p:cNvSpPr>
                <p:nvPr/>
              </p:nvSpPr>
              <p:spPr bwMode="auto">
                <a:xfrm>
                  <a:off x="3195" y="432"/>
                  <a:ext cx="835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>
                    <a:tabLst>
                      <a:tab pos="228600" algn="l"/>
                    </a:tabLst>
                  </a:pPr>
                  <a:r>
                    <a:rPr lang="en-US" sz="2000" b="1">
                      <a:solidFill>
                        <a:srgbClr val="090807"/>
                      </a:solidFill>
                      <a:cs typeface="Times New Roman" pitchFamily="18" charset="0"/>
                    </a:rPr>
                    <a:t>Acid/Base/</a:t>
                  </a:r>
                </a:p>
                <a:p>
                  <a:pPr algn="ctr">
                    <a:tabLst>
                      <a:tab pos="228600" algn="l"/>
                    </a:tabLst>
                  </a:pPr>
                  <a:r>
                    <a:rPr lang="en-US" sz="2000" b="1">
                      <a:solidFill>
                        <a:srgbClr val="090807"/>
                      </a:solidFill>
                      <a:cs typeface="Times New Roman" pitchFamily="18" charset="0"/>
                    </a:rPr>
                    <a:t>Neutral</a:t>
                  </a:r>
                  <a:endParaRPr lang="en-US" sz="2000">
                    <a:solidFill>
                      <a:srgbClr val="090807"/>
                    </a:solidFill>
                    <a:cs typeface="Times New Roman" pitchFamily="18" charset="0"/>
                  </a:endParaRPr>
                </a:p>
                <a:p>
                  <a:pPr algn="ctr" eaLnBrk="0" hangingPunct="0">
                    <a:tabLst>
                      <a:tab pos="228600" algn="l"/>
                    </a:tabLst>
                  </a:pPr>
                  <a:endParaRPr lang="en-US" sz="2000">
                    <a:solidFill>
                      <a:srgbClr val="090807"/>
                    </a:solidFill>
                  </a:endParaRPr>
                </a:p>
              </p:txBody>
            </p:sp>
            <p:sp>
              <p:nvSpPr>
                <p:cNvPr id="11" name="Rectangle 19"/>
                <p:cNvSpPr>
                  <a:spLocks noChangeArrowheads="1"/>
                </p:cNvSpPr>
                <p:nvPr/>
              </p:nvSpPr>
              <p:spPr bwMode="auto">
                <a:xfrm>
                  <a:off x="3152" y="432"/>
                  <a:ext cx="9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53" name="Group 20"/>
              <p:cNvGrpSpPr>
                <a:grpSpLocks/>
              </p:cNvGrpSpPr>
              <p:nvPr/>
            </p:nvGrpSpPr>
            <p:grpSpPr bwMode="auto">
              <a:xfrm>
                <a:off x="0" y="835"/>
                <a:ext cx="1016" cy="403"/>
                <a:chOff x="0" y="835"/>
                <a:chExt cx="1016" cy="403"/>
              </a:xfrm>
            </p:grpSpPr>
            <p:sp>
              <p:nvSpPr>
                <p:cNvPr id="12" name="Rectangle 21"/>
                <p:cNvSpPr>
                  <a:spLocks noChangeArrowheads="1"/>
                </p:cNvSpPr>
                <p:nvPr/>
              </p:nvSpPr>
              <p:spPr bwMode="auto">
                <a:xfrm>
                  <a:off x="43" y="835"/>
                  <a:ext cx="93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tabLst>
                      <a:tab pos="228600" algn="l"/>
                    </a:tabLst>
                  </a:pPr>
                  <a:endParaRPr lang="en-US" sz="2000">
                    <a:solidFill>
                      <a:srgbClr val="090807"/>
                    </a:solidFill>
                    <a:cs typeface="Times New Roman" pitchFamily="18" charset="0"/>
                  </a:endParaRPr>
                </a:p>
                <a:p>
                  <a:pPr algn="ctr" eaLnBrk="0" hangingPunct="0">
                    <a:tabLst>
                      <a:tab pos="228600" algn="l"/>
                    </a:tabLst>
                  </a:pPr>
                  <a:endParaRPr lang="en-US" sz="2000">
                    <a:solidFill>
                      <a:srgbClr val="090807"/>
                    </a:solidFill>
                  </a:endParaRPr>
                </a:p>
              </p:txBody>
            </p:sp>
            <p:sp>
              <p:nvSpPr>
                <p:cNvPr id="13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835"/>
                  <a:ext cx="101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54" name="Group 23"/>
              <p:cNvGrpSpPr>
                <a:grpSpLocks/>
              </p:cNvGrpSpPr>
              <p:nvPr/>
            </p:nvGrpSpPr>
            <p:grpSpPr bwMode="auto">
              <a:xfrm>
                <a:off x="1016" y="835"/>
                <a:ext cx="956" cy="403"/>
                <a:chOff x="1016" y="835"/>
                <a:chExt cx="956" cy="403"/>
              </a:xfrm>
            </p:grpSpPr>
            <p:sp>
              <p:nvSpPr>
                <p:cNvPr id="14" name="Rectangle 24"/>
                <p:cNvSpPr>
                  <a:spLocks noChangeArrowheads="1" noTextEdit="1"/>
                </p:cNvSpPr>
                <p:nvPr/>
              </p:nvSpPr>
              <p:spPr bwMode="auto">
                <a:xfrm>
                  <a:off x="1059" y="835"/>
                  <a:ext cx="8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Rectangle 25"/>
                <p:cNvSpPr>
                  <a:spLocks noChangeArrowheads="1"/>
                </p:cNvSpPr>
                <p:nvPr/>
              </p:nvSpPr>
              <p:spPr bwMode="auto">
                <a:xfrm>
                  <a:off x="1016" y="835"/>
                  <a:ext cx="9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55" name="Group 26"/>
              <p:cNvGrpSpPr>
                <a:grpSpLocks/>
              </p:cNvGrpSpPr>
              <p:nvPr/>
            </p:nvGrpSpPr>
            <p:grpSpPr bwMode="auto">
              <a:xfrm>
                <a:off x="1972" y="835"/>
                <a:ext cx="590" cy="403"/>
                <a:chOff x="1972" y="835"/>
                <a:chExt cx="590" cy="403"/>
              </a:xfrm>
            </p:grpSpPr>
            <p:sp>
              <p:nvSpPr>
                <p:cNvPr id="16" name="Rectangle 27"/>
                <p:cNvSpPr>
                  <a:spLocks noChangeArrowheads="1" noTextEdit="1"/>
                </p:cNvSpPr>
                <p:nvPr/>
              </p:nvSpPr>
              <p:spPr bwMode="auto">
                <a:xfrm>
                  <a:off x="2015" y="835"/>
                  <a:ext cx="50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Rectangle 28"/>
                <p:cNvSpPr>
                  <a:spLocks noChangeArrowheads="1"/>
                </p:cNvSpPr>
                <p:nvPr/>
              </p:nvSpPr>
              <p:spPr bwMode="auto">
                <a:xfrm>
                  <a:off x="1972" y="835"/>
                  <a:ext cx="59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56" name="Group 29"/>
              <p:cNvGrpSpPr>
                <a:grpSpLocks/>
              </p:cNvGrpSpPr>
              <p:nvPr/>
            </p:nvGrpSpPr>
            <p:grpSpPr bwMode="auto">
              <a:xfrm>
                <a:off x="2562" y="835"/>
                <a:ext cx="590" cy="403"/>
                <a:chOff x="2562" y="835"/>
                <a:chExt cx="590" cy="403"/>
              </a:xfrm>
            </p:grpSpPr>
            <p:sp>
              <p:nvSpPr>
                <p:cNvPr id="18" name="Rectangle 30"/>
                <p:cNvSpPr>
                  <a:spLocks noChangeArrowheads="1" noTextEdit="1"/>
                </p:cNvSpPr>
                <p:nvPr/>
              </p:nvSpPr>
              <p:spPr bwMode="auto">
                <a:xfrm>
                  <a:off x="2605" y="835"/>
                  <a:ext cx="50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Rectangle 31"/>
                <p:cNvSpPr>
                  <a:spLocks noChangeArrowheads="1"/>
                </p:cNvSpPr>
                <p:nvPr/>
              </p:nvSpPr>
              <p:spPr bwMode="auto">
                <a:xfrm>
                  <a:off x="2562" y="835"/>
                  <a:ext cx="59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57" name="Group 32"/>
              <p:cNvGrpSpPr>
                <a:grpSpLocks/>
              </p:cNvGrpSpPr>
              <p:nvPr/>
            </p:nvGrpSpPr>
            <p:grpSpPr bwMode="auto">
              <a:xfrm>
                <a:off x="3152" y="835"/>
                <a:ext cx="921" cy="403"/>
                <a:chOff x="3152" y="835"/>
                <a:chExt cx="921" cy="403"/>
              </a:xfrm>
            </p:grpSpPr>
            <p:sp>
              <p:nvSpPr>
                <p:cNvPr id="20" name="Rectangle 33"/>
                <p:cNvSpPr>
                  <a:spLocks noChangeArrowheads="1" noTextEdit="1"/>
                </p:cNvSpPr>
                <p:nvPr/>
              </p:nvSpPr>
              <p:spPr bwMode="auto">
                <a:xfrm>
                  <a:off x="3195" y="835"/>
                  <a:ext cx="835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34"/>
                <p:cNvSpPr>
                  <a:spLocks noChangeArrowheads="1"/>
                </p:cNvSpPr>
                <p:nvPr/>
              </p:nvSpPr>
              <p:spPr bwMode="auto">
                <a:xfrm>
                  <a:off x="3152" y="835"/>
                  <a:ext cx="9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58" name="Group 35"/>
              <p:cNvGrpSpPr>
                <a:grpSpLocks/>
              </p:cNvGrpSpPr>
              <p:nvPr/>
            </p:nvGrpSpPr>
            <p:grpSpPr bwMode="auto">
              <a:xfrm>
                <a:off x="0" y="1238"/>
                <a:ext cx="1016" cy="403"/>
                <a:chOff x="0" y="1238"/>
                <a:chExt cx="1016" cy="403"/>
              </a:xfrm>
            </p:grpSpPr>
            <p:sp>
              <p:nvSpPr>
                <p:cNvPr id="22" name="Rectangle 36"/>
                <p:cNvSpPr>
                  <a:spLocks noChangeArrowheads="1" noTextEdit="1"/>
                </p:cNvSpPr>
                <p:nvPr/>
              </p:nvSpPr>
              <p:spPr bwMode="auto">
                <a:xfrm>
                  <a:off x="43" y="1238"/>
                  <a:ext cx="93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1238"/>
                  <a:ext cx="101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59" name="Group 38"/>
              <p:cNvGrpSpPr>
                <a:grpSpLocks/>
              </p:cNvGrpSpPr>
              <p:nvPr/>
            </p:nvGrpSpPr>
            <p:grpSpPr bwMode="auto">
              <a:xfrm>
                <a:off x="1016" y="1238"/>
                <a:ext cx="956" cy="403"/>
                <a:chOff x="1016" y="1238"/>
                <a:chExt cx="956" cy="403"/>
              </a:xfrm>
            </p:grpSpPr>
            <p:sp>
              <p:nvSpPr>
                <p:cNvPr id="24" name="Rectangle 39"/>
                <p:cNvSpPr>
                  <a:spLocks noChangeArrowheads="1" noTextEdit="1"/>
                </p:cNvSpPr>
                <p:nvPr/>
              </p:nvSpPr>
              <p:spPr bwMode="auto">
                <a:xfrm>
                  <a:off x="1059" y="1238"/>
                  <a:ext cx="8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Rectangle 40"/>
                <p:cNvSpPr>
                  <a:spLocks noChangeArrowheads="1"/>
                </p:cNvSpPr>
                <p:nvPr/>
              </p:nvSpPr>
              <p:spPr bwMode="auto">
                <a:xfrm>
                  <a:off x="1016" y="1238"/>
                  <a:ext cx="9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60" name="Group 41"/>
              <p:cNvGrpSpPr>
                <a:grpSpLocks/>
              </p:cNvGrpSpPr>
              <p:nvPr/>
            </p:nvGrpSpPr>
            <p:grpSpPr bwMode="auto">
              <a:xfrm>
                <a:off x="1972" y="1238"/>
                <a:ext cx="590" cy="403"/>
                <a:chOff x="1972" y="1238"/>
                <a:chExt cx="590" cy="403"/>
              </a:xfrm>
            </p:grpSpPr>
            <p:sp>
              <p:nvSpPr>
                <p:cNvPr id="39027" name="Rectangle 42"/>
                <p:cNvSpPr>
                  <a:spLocks noChangeArrowheads="1"/>
                </p:cNvSpPr>
                <p:nvPr/>
              </p:nvSpPr>
              <p:spPr bwMode="auto">
                <a:xfrm>
                  <a:off x="2015" y="1238"/>
                  <a:ext cx="50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eaLnBrk="0" hangingPunct="0">
                    <a:tabLst>
                      <a:tab pos="228600" algn="l"/>
                    </a:tabLst>
                  </a:pPr>
                  <a:endParaRPr lang="en-CA" sz="2000">
                    <a:solidFill>
                      <a:srgbClr val="090807"/>
                    </a:solidFill>
                  </a:endParaRPr>
                </a:p>
              </p:txBody>
            </p:sp>
            <p:sp>
              <p:nvSpPr>
                <p:cNvPr id="39028" name="Rectangle 43"/>
                <p:cNvSpPr>
                  <a:spLocks noChangeArrowheads="1"/>
                </p:cNvSpPr>
                <p:nvPr/>
              </p:nvSpPr>
              <p:spPr bwMode="auto">
                <a:xfrm>
                  <a:off x="1972" y="1238"/>
                  <a:ext cx="59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61" name="Group 44"/>
              <p:cNvGrpSpPr>
                <a:grpSpLocks/>
              </p:cNvGrpSpPr>
              <p:nvPr/>
            </p:nvGrpSpPr>
            <p:grpSpPr bwMode="auto">
              <a:xfrm>
                <a:off x="2562" y="1238"/>
                <a:ext cx="590" cy="403"/>
                <a:chOff x="2562" y="1238"/>
                <a:chExt cx="590" cy="403"/>
              </a:xfrm>
            </p:grpSpPr>
            <p:sp>
              <p:nvSpPr>
                <p:cNvPr id="39025" name="Rectangle 45"/>
                <p:cNvSpPr>
                  <a:spLocks noChangeArrowheads="1" noTextEdit="1"/>
                </p:cNvSpPr>
                <p:nvPr/>
              </p:nvSpPr>
              <p:spPr bwMode="auto">
                <a:xfrm>
                  <a:off x="2605" y="1238"/>
                  <a:ext cx="50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9026" name="Rectangle 46"/>
                <p:cNvSpPr>
                  <a:spLocks noChangeArrowheads="1"/>
                </p:cNvSpPr>
                <p:nvPr/>
              </p:nvSpPr>
              <p:spPr bwMode="auto">
                <a:xfrm>
                  <a:off x="2562" y="1238"/>
                  <a:ext cx="59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62" name="Group 47"/>
              <p:cNvGrpSpPr>
                <a:grpSpLocks/>
              </p:cNvGrpSpPr>
              <p:nvPr/>
            </p:nvGrpSpPr>
            <p:grpSpPr bwMode="auto">
              <a:xfrm>
                <a:off x="3152" y="1238"/>
                <a:ext cx="921" cy="403"/>
                <a:chOff x="3152" y="1238"/>
                <a:chExt cx="921" cy="403"/>
              </a:xfrm>
            </p:grpSpPr>
            <p:sp>
              <p:nvSpPr>
                <p:cNvPr id="39023" name="Rectangle 48"/>
                <p:cNvSpPr>
                  <a:spLocks noChangeArrowheads="1" noTextEdit="1"/>
                </p:cNvSpPr>
                <p:nvPr/>
              </p:nvSpPr>
              <p:spPr bwMode="auto">
                <a:xfrm>
                  <a:off x="3195" y="1238"/>
                  <a:ext cx="835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9024" name="Rectangle 49"/>
                <p:cNvSpPr>
                  <a:spLocks noChangeArrowheads="1"/>
                </p:cNvSpPr>
                <p:nvPr/>
              </p:nvSpPr>
              <p:spPr bwMode="auto">
                <a:xfrm>
                  <a:off x="3152" y="1238"/>
                  <a:ext cx="9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63" name="Group 50"/>
              <p:cNvGrpSpPr>
                <a:grpSpLocks/>
              </p:cNvGrpSpPr>
              <p:nvPr/>
            </p:nvGrpSpPr>
            <p:grpSpPr bwMode="auto">
              <a:xfrm>
                <a:off x="0" y="1641"/>
                <a:ext cx="1016" cy="250"/>
                <a:chOff x="0" y="1641"/>
                <a:chExt cx="1016" cy="250"/>
              </a:xfrm>
            </p:grpSpPr>
            <p:sp>
              <p:nvSpPr>
                <p:cNvPr id="39021" name="Rectangle 51"/>
                <p:cNvSpPr>
                  <a:spLocks noChangeArrowheads="1" noTextEdit="1"/>
                </p:cNvSpPr>
                <p:nvPr/>
              </p:nvSpPr>
              <p:spPr bwMode="auto">
                <a:xfrm>
                  <a:off x="43" y="1641"/>
                  <a:ext cx="93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9022" name="Rectangle 52"/>
                <p:cNvSpPr>
                  <a:spLocks noChangeArrowheads="1"/>
                </p:cNvSpPr>
                <p:nvPr/>
              </p:nvSpPr>
              <p:spPr bwMode="auto">
                <a:xfrm>
                  <a:off x="0" y="1641"/>
                  <a:ext cx="1016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64" name="Group 53"/>
              <p:cNvGrpSpPr>
                <a:grpSpLocks/>
              </p:cNvGrpSpPr>
              <p:nvPr/>
            </p:nvGrpSpPr>
            <p:grpSpPr bwMode="auto">
              <a:xfrm>
                <a:off x="1016" y="1641"/>
                <a:ext cx="956" cy="250"/>
                <a:chOff x="1016" y="1641"/>
                <a:chExt cx="956" cy="250"/>
              </a:xfrm>
            </p:grpSpPr>
            <p:sp>
              <p:nvSpPr>
                <p:cNvPr id="39019" name="Rectangle 54"/>
                <p:cNvSpPr>
                  <a:spLocks noChangeArrowheads="1"/>
                </p:cNvSpPr>
                <p:nvPr/>
              </p:nvSpPr>
              <p:spPr bwMode="auto">
                <a:xfrm>
                  <a:off x="1059" y="1641"/>
                  <a:ext cx="87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eaLnBrk="0" hangingPunct="0">
                    <a:tabLst>
                      <a:tab pos="228600" algn="l"/>
                    </a:tabLst>
                  </a:pPr>
                  <a:endParaRPr lang="en-CA" sz="2000" baseline="30000">
                    <a:solidFill>
                      <a:srgbClr val="090807"/>
                    </a:solidFill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9020" name="Rectangle 55"/>
                <p:cNvSpPr>
                  <a:spLocks noChangeArrowheads="1"/>
                </p:cNvSpPr>
                <p:nvPr/>
              </p:nvSpPr>
              <p:spPr bwMode="auto">
                <a:xfrm>
                  <a:off x="1016" y="1641"/>
                  <a:ext cx="956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65" name="Group 56"/>
              <p:cNvGrpSpPr>
                <a:grpSpLocks/>
              </p:cNvGrpSpPr>
              <p:nvPr/>
            </p:nvGrpSpPr>
            <p:grpSpPr bwMode="auto">
              <a:xfrm>
                <a:off x="1972" y="1641"/>
                <a:ext cx="590" cy="250"/>
                <a:chOff x="1972" y="1641"/>
                <a:chExt cx="590" cy="250"/>
              </a:xfrm>
            </p:grpSpPr>
            <p:sp>
              <p:nvSpPr>
                <p:cNvPr id="39017" name="Rectangle 57"/>
                <p:cNvSpPr>
                  <a:spLocks noChangeArrowheads="1" noTextEdit="1"/>
                </p:cNvSpPr>
                <p:nvPr/>
              </p:nvSpPr>
              <p:spPr bwMode="auto">
                <a:xfrm>
                  <a:off x="2015" y="1641"/>
                  <a:ext cx="50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9018" name="Rectangle 58"/>
                <p:cNvSpPr>
                  <a:spLocks noChangeArrowheads="1"/>
                </p:cNvSpPr>
                <p:nvPr/>
              </p:nvSpPr>
              <p:spPr bwMode="auto">
                <a:xfrm>
                  <a:off x="1972" y="1641"/>
                  <a:ext cx="5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66" name="Group 59"/>
              <p:cNvGrpSpPr>
                <a:grpSpLocks/>
              </p:cNvGrpSpPr>
              <p:nvPr/>
            </p:nvGrpSpPr>
            <p:grpSpPr bwMode="auto">
              <a:xfrm>
                <a:off x="2562" y="1641"/>
                <a:ext cx="590" cy="250"/>
                <a:chOff x="2562" y="1641"/>
                <a:chExt cx="590" cy="250"/>
              </a:xfrm>
            </p:grpSpPr>
            <p:sp>
              <p:nvSpPr>
                <p:cNvPr id="39015" name="Rectangle 60"/>
                <p:cNvSpPr>
                  <a:spLocks noChangeArrowheads="1" noTextEdit="1"/>
                </p:cNvSpPr>
                <p:nvPr/>
              </p:nvSpPr>
              <p:spPr bwMode="auto">
                <a:xfrm>
                  <a:off x="2605" y="1641"/>
                  <a:ext cx="50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9016" name="Rectangle 61"/>
                <p:cNvSpPr>
                  <a:spLocks noChangeArrowheads="1"/>
                </p:cNvSpPr>
                <p:nvPr/>
              </p:nvSpPr>
              <p:spPr bwMode="auto">
                <a:xfrm>
                  <a:off x="2562" y="1641"/>
                  <a:ext cx="5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67" name="Group 62"/>
              <p:cNvGrpSpPr>
                <a:grpSpLocks/>
              </p:cNvGrpSpPr>
              <p:nvPr/>
            </p:nvGrpSpPr>
            <p:grpSpPr bwMode="auto">
              <a:xfrm>
                <a:off x="3152" y="1641"/>
                <a:ext cx="921" cy="250"/>
                <a:chOff x="3152" y="1641"/>
                <a:chExt cx="921" cy="250"/>
              </a:xfrm>
            </p:grpSpPr>
            <p:sp>
              <p:nvSpPr>
                <p:cNvPr id="39013" name="Rectangle 63"/>
                <p:cNvSpPr>
                  <a:spLocks noChangeArrowheads="1" noTextEdit="1"/>
                </p:cNvSpPr>
                <p:nvPr/>
              </p:nvSpPr>
              <p:spPr bwMode="auto">
                <a:xfrm>
                  <a:off x="3195" y="1641"/>
                  <a:ext cx="83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9014" name="Rectangle 64"/>
                <p:cNvSpPr>
                  <a:spLocks noChangeArrowheads="1"/>
                </p:cNvSpPr>
                <p:nvPr/>
              </p:nvSpPr>
              <p:spPr bwMode="auto">
                <a:xfrm>
                  <a:off x="3152" y="1641"/>
                  <a:ext cx="921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68" name="Group 65"/>
              <p:cNvGrpSpPr>
                <a:grpSpLocks/>
              </p:cNvGrpSpPr>
              <p:nvPr/>
            </p:nvGrpSpPr>
            <p:grpSpPr bwMode="auto">
              <a:xfrm>
                <a:off x="0" y="1891"/>
                <a:ext cx="1016" cy="403"/>
                <a:chOff x="0" y="1891"/>
                <a:chExt cx="1016" cy="403"/>
              </a:xfrm>
            </p:grpSpPr>
            <p:sp>
              <p:nvSpPr>
                <p:cNvPr id="39011" name="Rectangle 66"/>
                <p:cNvSpPr>
                  <a:spLocks noChangeArrowheads="1"/>
                </p:cNvSpPr>
                <p:nvPr/>
              </p:nvSpPr>
              <p:spPr bwMode="auto">
                <a:xfrm>
                  <a:off x="43" y="1891"/>
                  <a:ext cx="93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tabLst>
                      <a:tab pos="228600" algn="l"/>
                    </a:tabLst>
                  </a:pPr>
                  <a:endParaRPr lang="en-US" sz="2000">
                    <a:solidFill>
                      <a:srgbClr val="090807"/>
                    </a:solidFill>
                    <a:cs typeface="Times New Roman" pitchFamily="18" charset="0"/>
                  </a:endParaRPr>
                </a:p>
                <a:p>
                  <a:pPr algn="ctr" eaLnBrk="0" hangingPunct="0">
                    <a:tabLst>
                      <a:tab pos="228600" algn="l"/>
                    </a:tabLst>
                  </a:pPr>
                  <a:endParaRPr lang="en-US" sz="2000">
                    <a:solidFill>
                      <a:srgbClr val="090807"/>
                    </a:solidFill>
                  </a:endParaRPr>
                </a:p>
              </p:txBody>
            </p:sp>
            <p:sp>
              <p:nvSpPr>
                <p:cNvPr id="39012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891"/>
                  <a:ext cx="101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69" name="Group 68"/>
              <p:cNvGrpSpPr>
                <a:grpSpLocks/>
              </p:cNvGrpSpPr>
              <p:nvPr/>
            </p:nvGrpSpPr>
            <p:grpSpPr bwMode="auto">
              <a:xfrm>
                <a:off x="1016" y="1891"/>
                <a:ext cx="956" cy="403"/>
                <a:chOff x="1016" y="1891"/>
                <a:chExt cx="956" cy="403"/>
              </a:xfrm>
            </p:grpSpPr>
            <p:sp>
              <p:nvSpPr>
                <p:cNvPr id="39009" name="Rectangle 69"/>
                <p:cNvSpPr>
                  <a:spLocks noChangeArrowheads="1" noTextEdit="1"/>
                </p:cNvSpPr>
                <p:nvPr/>
              </p:nvSpPr>
              <p:spPr bwMode="auto">
                <a:xfrm>
                  <a:off x="1059" y="1891"/>
                  <a:ext cx="8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9010" name="Rectangle 70"/>
                <p:cNvSpPr>
                  <a:spLocks noChangeArrowheads="1"/>
                </p:cNvSpPr>
                <p:nvPr/>
              </p:nvSpPr>
              <p:spPr bwMode="auto">
                <a:xfrm>
                  <a:off x="1016" y="1891"/>
                  <a:ext cx="9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70" name="Group 71"/>
              <p:cNvGrpSpPr>
                <a:grpSpLocks/>
              </p:cNvGrpSpPr>
              <p:nvPr/>
            </p:nvGrpSpPr>
            <p:grpSpPr bwMode="auto">
              <a:xfrm>
                <a:off x="1972" y="1891"/>
                <a:ext cx="590" cy="403"/>
                <a:chOff x="1972" y="1891"/>
                <a:chExt cx="590" cy="403"/>
              </a:xfrm>
            </p:grpSpPr>
            <p:sp>
              <p:nvSpPr>
                <p:cNvPr id="39007" name="Rectangle 72"/>
                <p:cNvSpPr>
                  <a:spLocks noChangeArrowheads="1" noTextEdit="1"/>
                </p:cNvSpPr>
                <p:nvPr/>
              </p:nvSpPr>
              <p:spPr bwMode="auto">
                <a:xfrm>
                  <a:off x="2015" y="1891"/>
                  <a:ext cx="50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9008" name="Rectangle 73"/>
                <p:cNvSpPr>
                  <a:spLocks noChangeArrowheads="1"/>
                </p:cNvSpPr>
                <p:nvPr/>
              </p:nvSpPr>
              <p:spPr bwMode="auto">
                <a:xfrm>
                  <a:off x="1972" y="1891"/>
                  <a:ext cx="59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71" name="Group 74"/>
              <p:cNvGrpSpPr>
                <a:grpSpLocks/>
              </p:cNvGrpSpPr>
              <p:nvPr/>
            </p:nvGrpSpPr>
            <p:grpSpPr bwMode="auto">
              <a:xfrm>
                <a:off x="2562" y="1891"/>
                <a:ext cx="590" cy="403"/>
                <a:chOff x="2562" y="1891"/>
                <a:chExt cx="590" cy="403"/>
              </a:xfrm>
            </p:grpSpPr>
            <p:sp>
              <p:nvSpPr>
                <p:cNvPr id="39005" name="Rectangle 75"/>
                <p:cNvSpPr>
                  <a:spLocks noChangeArrowheads="1" noTextEdit="1"/>
                </p:cNvSpPr>
                <p:nvPr/>
              </p:nvSpPr>
              <p:spPr bwMode="auto">
                <a:xfrm>
                  <a:off x="2605" y="1891"/>
                  <a:ext cx="50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9006" name="Rectangle 76"/>
                <p:cNvSpPr>
                  <a:spLocks noChangeArrowheads="1"/>
                </p:cNvSpPr>
                <p:nvPr/>
              </p:nvSpPr>
              <p:spPr bwMode="auto">
                <a:xfrm>
                  <a:off x="2562" y="1891"/>
                  <a:ext cx="59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72" name="Group 77"/>
              <p:cNvGrpSpPr>
                <a:grpSpLocks/>
              </p:cNvGrpSpPr>
              <p:nvPr/>
            </p:nvGrpSpPr>
            <p:grpSpPr bwMode="auto">
              <a:xfrm>
                <a:off x="3152" y="1891"/>
                <a:ext cx="921" cy="403"/>
                <a:chOff x="3152" y="1891"/>
                <a:chExt cx="921" cy="403"/>
              </a:xfrm>
            </p:grpSpPr>
            <p:sp>
              <p:nvSpPr>
                <p:cNvPr id="39003" name="Rectangle 78"/>
                <p:cNvSpPr>
                  <a:spLocks noChangeArrowheads="1" noTextEdit="1"/>
                </p:cNvSpPr>
                <p:nvPr/>
              </p:nvSpPr>
              <p:spPr bwMode="auto">
                <a:xfrm>
                  <a:off x="3195" y="1891"/>
                  <a:ext cx="835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9004" name="Rectangle 79"/>
                <p:cNvSpPr>
                  <a:spLocks noChangeArrowheads="1"/>
                </p:cNvSpPr>
                <p:nvPr/>
              </p:nvSpPr>
              <p:spPr bwMode="auto">
                <a:xfrm>
                  <a:off x="3152" y="1891"/>
                  <a:ext cx="9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73" name="Group 80"/>
              <p:cNvGrpSpPr>
                <a:grpSpLocks/>
              </p:cNvGrpSpPr>
              <p:nvPr/>
            </p:nvGrpSpPr>
            <p:grpSpPr bwMode="auto">
              <a:xfrm>
                <a:off x="0" y="2294"/>
                <a:ext cx="1016" cy="403"/>
                <a:chOff x="0" y="2294"/>
                <a:chExt cx="1016" cy="403"/>
              </a:xfrm>
            </p:grpSpPr>
            <p:sp>
              <p:nvSpPr>
                <p:cNvPr id="39001" name="Rectangle 81"/>
                <p:cNvSpPr>
                  <a:spLocks noChangeArrowheads="1" noTextEdit="1"/>
                </p:cNvSpPr>
                <p:nvPr/>
              </p:nvSpPr>
              <p:spPr bwMode="auto">
                <a:xfrm>
                  <a:off x="43" y="2294"/>
                  <a:ext cx="93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9002" name="Rectangle 82"/>
                <p:cNvSpPr>
                  <a:spLocks noChangeArrowheads="1"/>
                </p:cNvSpPr>
                <p:nvPr/>
              </p:nvSpPr>
              <p:spPr bwMode="auto">
                <a:xfrm>
                  <a:off x="0" y="2294"/>
                  <a:ext cx="101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74" name="Group 83"/>
              <p:cNvGrpSpPr>
                <a:grpSpLocks/>
              </p:cNvGrpSpPr>
              <p:nvPr/>
            </p:nvGrpSpPr>
            <p:grpSpPr bwMode="auto">
              <a:xfrm>
                <a:off x="1016" y="2294"/>
                <a:ext cx="956" cy="403"/>
                <a:chOff x="1016" y="2294"/>
                <a:chExt cx="956" cy="403"/>
              </a:xfrm>
            </p:grpSpPr>
            <p:sp>
              <p:nvSpPr>
                <p:cNvPr id="38999" name="Rectangle 84"/>
                <p:cNvSpPr>
                  <a:spLocks noChangeArrowheads="1" noTextEdit="1"/>
                </p:cNvSpPr>
                <p:nvPr/>
              </p:nvSpPr>
              <p:spPr bwMode="auto">
                <a:xfrm>
                  <a:off x="1059" y="2294"/>
                  <a:ext cx="8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9000" name="Rectangle 85"/>
                <p:cNvSpPr>
                  <a:spLocks noChangeArrowheads="1"/>
                </p:cNvSpPr>
                <p:nvPr/>
              </p:nvSpPr>
              <p:spPr bwMode="auto">
                <a:xfrm>
                  <a:off x="1016" y="2294"/>
                  <a:ext cx="9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75" name="Group 86"/>
              <p:cNvGrpSpPr>
                <a:grpSpLocks/>
              </p:cNvGrpSpPr>
              <p:nvPr/>
            </p:nvGrpSpPr>
            <p:grpSpPr bwMode="auto">
              <a:xfrm>
                <a:off x="1972" y="2294"/>
                <a:ext cx="590" cy="403"/>
                <a:chOff x="1972" y="2294"/>
                <a:chExt cx="590" cy="403"/>
              </a:xfrm>
            </p:grpSpPr>
            <p:sp>
              <p:nvSpPr>
                <p:cNvPr id="38997" name="Rectangle 87"/>
                <p:cNvSpPr>
                  <a:spLocks noChangeArrowheads="1"/>
                </p:cNvSpPr>
                <p:nvPr/>
              </p:nvSpPr>
              <p:spPr bwMode="auto">
                <a:xfrm>
                  <a:off x="2015" y="2294"/>
                  <a:ext cx="50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tabLst>
                      <a:tab pos="228600" algn="l"/>
                    </a:tabLst>
                  </a:pPr>
                  <a:endParaRPr lang="en-US" sz="2000">
                    <a:solidFill>
                      <a:srgbClr val="090807"/>
                    </a:solidFill>
                    <a:cs typeface="Times New Roman" pitchFamily="18" charset="0"/>
                  </a:endParaRPr>
                </a:p>
                <a:p>
                  <a:pPr algn="ctr" eaLnBrk="0" hangingPunct="0">
                    <a:tabLst>
                      <a:tab pos="228600" algn="l"/>
                    </a:tabLst>
                  </a:pPr>
                  <a:endParaRPr lang="en-US" sz="2000">
                    <a:solidFill>
                      <a:srgbClr val="090807"/>
                    </a:solidFill>
                  </a:endParaRPr>
                </a:p>
              </p:txBody>
            </p:sp>
            <p:sp>
              <p:nvSpPr>
                <p:cNvPr id="38998" name="Rectangle 88"/>
                <p:cNvSpPr>
                  <a:spLocks noChangeArrowheads="1"/>
                </p:cNvSpPr>
                <p:nvPr/>
              </p:nvSpPr>
              <p:spPr bwMode="auto">
                <a:xfrm>
                  <a:off x="1972" y="2294"/>
                  <a:ext cx="59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76" name="Group 89"/>
              <p:cNvGrpSpPr>
                <a:grpSpLocks/>
              </p:cNvGrpSpPr>
              <p:nvPr/>
            </p:nvGrpSpPr>
            <p:grpSpPr bwMode="auto">
              <a:xfrm>
                <a:off x="2562" y="2294"/>
                <a:ext cx="590" cy="403"/>
                <a:chOff x="2562" y="2294"/>
                <a:chExt cx="590" cy="403"/>
              </a:xfrm>
            </p:grpSpPr>
            <p:sp>
              <p:nvSpPr>
                <p:cNvPr id="38995" name="Rectangle 90"/>
                <p:cNvSpPr>
                  <a:spLocks noChangeArrowheads="1" noTextEdit="1"/>
                </p:cNvSpPr>
                <p:nvPr/>
              </p:nvSpPr>
              <p:spPr bwMode="auto">
                <a:xfrm>
                  <a:off x="2605" y="2294"/>
                  <a:ext cx="50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8996" name="Rectangle 91"/>
                <p:cNvSpPr>
                  <a:spLocks noChangeArrowheads="1"/>
                </p:cNvSpPr>
                <p:nvPr/>
              </p:nvSpPr>
              <p:spPr bwMode="auto">
                <a:xfrm>
                  <a:off x="2562" y="2294"/>
                  <a:ext cx="59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77" name="Group 92"/>
              <p:cNvGrpSpPr>
                <a:grpSpLocks/>
              </p:cNvGrpSpPr>
              <p:nvPr/>
            </p:nvGrpSpPr>
            <p:grpSpPr bwMode="auto">
              <a:xfrm>
                <a:off x="3152" y="2294"/>
                <a:ext cx="921" cy="403"/>
                <a:chOff x="3152" y="2294"/>
                <a:chExt cx="921" cy="403"/>
              </a:xfrm>
            </p:grpSpPr>
            <p:sp>
              <p:nvSpPr>
                <p:cNvPr id="38993" name="Rectangle 93"/>
                <p:cNvSpPr>
                  <a:spLocks noChangeArrowheads="1" noTextEdit="1"/>
                </p:cNvSpPr>
                <p:nvPr/>
              </p:nvSpPr>
              <p:spPr bwMode="auto">
                <a:xfrm>
                  <a:off x="3195" y="2294"/>
                  <a:ext cx="835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8994" name="Rectangle 94"/>
                <p:cNvSpPr>
                  <a:spLocks noChangeArrowheads="1"/>
                </p:cNvSpPr>
                <p:nvPr/>
              </p:nvSpPr>
              <p:spPr bwMode="auto">
                <a:xfrm>
                  <a:off x="3152" y="2294"/>
                  <a:ext cx="9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78" name="Group 95"/>
              <p:cNvGrpSpPr>
                <a:grpSpLocks/>
              </p:cNvGrpSpPr>
              <p:nvPr/>
            </p:nvGrpSpPr>
            <p:grpSpPr bwMode="auto">
              <a:xfrm>
                <a:off x="0" y="2697"/>
                <a:ext cx="1016" cy="403"/>
                <a:chOff x="0" y="2697"/>
                <a:chExt cx="1016" cy="403"/>
              </a:xfrm>
            </p:grpSpPr>
            <p:sp>
              <p:nvSpPr>
                <p:cNvPr id="38991" name="Rectangle 96"/>
                <p:cNvSpPr>
                  <a:spLocks noChangeArrowheads="1" noTextEdit="1"/>
                </p:cNvSpPr>
                <p:nvPr/>
              </p:nvSpPr>
              <p:spPr bwMode="auto">
                <a:xfrm>
                  <a:off x="43" y="2697"/>
                  <a:ext cx="93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8992" name="Rectangle 97"/>
                <p:cNvSpPr>
                  <a:spLocks noChangeArrowheads="1"/>
                </p:cNvSpPr>
                <p:nvPr/>
              </p:nvSpPr>
              <p:spPr bwMode="auto">
                <a:xfrm>
                  <a:off x="0" y="2697"/>
                  <a:ext cx="101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79" name="Group 98"/>
              <p:cNvGrpSpPr>
                <a:grpSpLocks/>
              </p:cNvGrpSpPr>
              <p:nvPr/>
            </p:nvGrpSpPr>
            <p:grpSpPr bwMode="auto">
              <a:xfrm>
                <a:off x="1016" y="2697"/>
                <a:ext cx="956" cy="403"/>
                <a:chOff x="1016" y="2697"/>
                <a:chExt cx="956" cy="403"/>
              </a:xfrm>
            </p:grpSpPr>
            <p:sp>
              <p:nvSpPr>
                <p:cNvPr id="38989" name="Rectangle 99"/>
                <p:cNvSpPr>
                  <a:spLocks noChangeArrowheads="1" noTextEdit="1"/>
                </p:cNvSpPr>
                <p:nvPr/>
              </p:nvSpPr>
              <p:spPr bwMode="auto">
                <a:xfrm>
                  <a:off x="1059" y="2697"/>
                  <a:ext cx="870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8990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16" y="2697"/>
                  <a:ext cx="95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80" name="Group 101"/>
              <p:cNvGrpSpPr>
                <a:grpSpLocks/>
              </p:cNvGrpSpPr>
              <p:nvPr/>
            </p:nvGrpSpPr>
            <p:grpSpPr bwMode="auto">
              <a:xfrm>
                <a:off x="1972" y="2697"/>
                <a:ext cx="590" cy="403"/>
                <a:chOff x="1972" y="2697"/>
                <a:chExt cx="590" cy="403"/>
              </a:xfrm>
            </p:grpSpPr>
            <p:sp>
              <p:nvSpPr>
                <p:cNvPr id="38987" name="Rectangle 102"/>
                <p:cNvSpPr>
                  <a:spLocks noChangeArrowheads="1" noTextEdit="1"/>
                </p:cNvSpPr>
                <p:nvPr/>
              </p:nvSpPr>
              <p:spPr bwMode="auto">
                <a:xfrm>
                  <a:off x="2015" y="2697"/>
                  <a:ext cx="50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8988" name="Rectangle 103"/>
                <p:cNvSpPr>
                  <a:spLocks noChangeArrowheads="1"/>
                </p:cNvSpPr>
                <p:nvPr/>
              </p:nvSpPr>
              <p:spPr bwMode="auto">
                <a:xfrm>
                  <a:off x="1972" y="2697"/>
                  <a:ext cx="59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81" name="Group 104"/>
              <p:cNvGrpSpPr>
                <a:grpSpLocks/>
              </p:cNvGrpSpPr>
              <p:nvPr/>
            </p:nvGrpSpPr>
            <p:grpSpPr bwMode="auto">
              <a:xfrm>
                <a:off x="2562" y="2697"/>
                <a:ext cx="590" cy="403"/>
                <a:chOff x="2562" y="2697"/>
                <a:chExt cx="590" cy="403"/>
              </a:xfrm>
            </p:grpSpPr>
            <p:sp>
              <p:nvSpPr>
                <p:cNvPr id="38985" name="Rectangle 105"/>
                <p:cNvSpPr>
                  <a:spLocks noChangeArrowheads="1"/>
                </p:cNvSpPr>
                <p:nvPr/>
              </p:nvSpPr>
              <p:spPr bwMode="auto">
                <a:xfrm>
                  <a:off x="2605" y="2697"/>
                  <a:ext cx="50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tabLst>
                      <a:tab pos="228600" algn="l"/>
                    </a:tabLst>
                  </a:pPr>
                  <a:endParaRPr lang="en-US" sz="2000">
                    <a:solidFill>
                      <a:srgbClr val="090807"/>
                    </a:solidFill>
                    <a:cs typeface="Times New Roman" pitchFamily="18" charset="0"/>
                  </a:endParaRPr>
                </a:p>
                <a:p>
                  <a:pPr algn="ctr" eaLnBrk="0" hangingPunct="0">
                    <a:tabLst>
                      <a:tab pos="228600" algn="l"/>
                    </a:tabLst>
                  </a:pPr>
                  <a:endParaRPr lang="en-US" sz="2000">
                    <a:solidFill>
                      <a:srgbClr val="090807"/>
                    </a:solidFill>
                  </a:endParaRPr>
                </a:p>
              </p:txBody>
            </p:sp>
            <p:sp>
              <p:nvSpPr>
                <p:cNvPr id="38986" name="Rectangle 106"/>
                <p:cNvSpPr>
                  <a:spLocks noChangeArrowheads="1"/>
                </p:cNvSpPr>
                <p:nvPr/>
              </p:nvSpPr>
              <p:spPr bwMode="auto">
                <a:xfrm>
                  <a:off x="2562" y="2697"/>
                  <a:ext cx="59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8982" name="Group 107"/>
              <p:cNvGrpSpPr>
                <a:grpSpLocks/>
              </p:cNvGrpSpPr>
              <p:nvPr/>
            </p:nvGrpSpPr>
            <p:grpSpPr bwMode="auto">
              <a:xfrm>
                <a:off x="3152" y="2697"/>
                <a:ext cx="921" cy="403"/>
                <a:chOff x="3152" y="2697"/>
                <a:chExt cx="921" cy="403"/>
              </a:xfrm>
            </p:grpSpPr>
            <p:sp>
              <p:nvSpPr>
                <p:cNvPr id="38983" name="Rectangle 108"/>
                <p:cNvSpPr>
                  <a:spLocks noChangeArrowheads="1" noTextEdit="1"/>
                </p:cNvSpPr>
                <p:nvPr/>
              </p:nvSpPr>
              <p:spPr bwMode="auto">
                <a:xfrm>
                  <a:off x="3195" y="2697"/>
                  <a:ext cx="835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8984" name="Rectangle 109"/>
                <p:cNvSpPr>
                  <a:spLocks noChangeArrowheads="1"/>
                </p:cNvSpPr>
                <p:nvPr/>
              </p:nvSpPr>
              <p:spPr bwMode="auto">
                <a:xfrm>
                  <a:off x="3152" y="2697"/>
                  <a:ext cx="9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  <p:sp>
          <p:nvSpPr>
            <p:cNvPr id="38947" name="Rectangle 110"/>
            <p:cNvSpPr>
              <a:spLocks noChangeArrowheads="1"/>
            </p:cNvSpPr>
            <p:nvPr/>
          </p:nvSpPr>
          <p:spPr bwMode="auto">
            <a:xfrm>
              <a:off x="-3" y="429"/>
              <a:ext cx="4079" cy="267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8916" name="Rectangle 111"/>
          <p:cNvSpPr>
            <a:spLocks noChangeArrowheads="1"/>
          </p:cNvSpPr>
          <p:nvPr/>
        </p:nvSpPr>
        <p:spPr bwMode="auto">
          <a:xfrm>
            <a:off x="1066800" y="2071688"/>
            <a:ext cx="228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4.0 x 10</a:t>
            </a:r>
            <a:r>
              <a:rPr lang="en-US" sz="1800" baseline="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-6</a:t>
            </a:r>
            <a:r>
              <a:rPr lang="en-US" sz="18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 mol/L</a:t>
            </a:r>
          </a:p>
        </p:txBody>
      </p:sp>
      <p:sp>
        <p:nvSpPr>
          <p:cNvPr id="38917" name="Rectangle 112"/>
          <p:cNvSpPr>
            <a:spLocks noChangeArrowheads="1"/>
          </p:cNvSpPr>
          <p:nvPr/>
        </p:nvSpPr>
        <p:spPr bwMode="auto">
          <a:xfrm>
            <a:off x="1295400" y="3732213"/>
            <a:ext cx="1217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10 mol/L</a:t>
            </a:r>
            <a:endParaRPr lang="en-CA" sz="2000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8918" name="Rectangle 113"/>
          <p:cNvSpPr>
            <a:spLocks noChangeArrowheads="1"/>
          </p:cNvSpPr>
          <p:nvPr/>
        </p:nvSpPr>
        <p:spPr bwMode="auto">
          <a:xfrm>
            <a:off x="2982913" y="3286125"/>
            <a:ext cx="1893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2.0 </a:t>
            </a:r>
            <a:r>
              <a:rPr lang="en-US" sz="1800">
                <a:solidFill>
                  <a:srgbClr val="090807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18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 10</a:t>
            </a:r>
            <a:r>
              <a:rPr lang="en-US" sz="1800" baseline="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1800" baseline="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11</a:t>
            </a:r>
            <a:r>
              <a:rPr lang="en-US" sz="1800">
                <a:solidFill>
                  <a:srgbClr val="090807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 mol/L</a:t>
            </a:r>
          </a:p>
        </p:txBody>
      </p:sp>
      <p:sp>
        <p:nvSpPr>
          <p:cNvPr id="38919" name="Rectangle 114"/>
          <p:cNvSpPr>
            <a:spLocks noChangeArrowheads="1"/>
          </p:cNvSpPr>
          <p:nvPr/>
        </p:nvSpPr>
        <p:spPr bwMode="auto">
          <a:xfrm>
            <a:off x="4906963" y="4418013"/>
            <a:ext cx="8080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15.00</a:t>
            </a:r>
            <a:endParaRPr lang="en-CA" sz="2000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8920" name="Text Box 115"/>
          <p:cNvSpPr txBox="1">
            <a:spLocks noChangeArrowheads="1"/>
          </p:cNvSpPr>
          <p:nvPr/>
        </p:nvSpPr>
        <p:spPr bwMode="auto">
          <a:xfrm>
            <a:off x="4953000" y="27432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090807"/>
                </a:solidFill>
                <a:latin typeface="Georgia" pitchFamily="18" charset="0"/>
              </a:rPr>
              <a:t>9.500</a:t>
            </a:r>
            <a:endParaRPr lang="en-CA" sz="2000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38921" name="Rectangle 116"/>
          <p:cNvSpPr>
            <a:spLocks noChangeArrowheads="1"/>
          </p:cNvSpPr>
          <p:nvPr/>
        </p:nvSpPr>
        <p:spPr bwMode="auto">
          <a:xfrm>
            <a:off x="6135688" y="5027613"/>
            <a:ext cx="646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1.36</a:t>
            </a:r>
            <a:endParaRPr lang="en-CA" sz="2000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9029" name="Text Box 117"/>
          <p:cNvSpPr txBox="1">
            <a:spLocks noChangeArrowheads="1"/>
          </p:cNvSpPr>
          <p:nvPr/>
        </p:nvSpPr>
        <p:spPr bwMode="auto">
          <a:xfrm>
            <a:off x="4876800" y="2041525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Georgia" pitchFamily="18" charset="0"/>
              </a:rPr>
              <a:t>5.40</a:t>
            </a:r>
          </a:p>
        </p:txBody>
      </p:sp>
      <p:sp>
        <p:nvSpPr>
          <p:cNvPr id="39030" name="Text Box 118"/>
          <p:cNvSpPr txBox="1">
            <a:spLocks noChangeArrowheads="1"/>
          </p:cNvSpPr>
          <p:nvPr/>
        </p:nvSpPr>
        <p:spPr bwMode="auto">
          <a:xfrm>
            <a:off x="6096000" y="20574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Georgia" pitchFamily="18" charset="0"/>
              </a:rPr>
              <a:t>8.60</a:t>
            </a:r>
          </a:p>
        </p:txBody>
      </p:sp>
      <p:sp>
        <p:nvSpPr>
          <p:cNvPr id="39031" name="Rectangle 119"/>
          <p:cNvSpPr>
            <a:spLocks noChangeArrowheads="1"/>
          </p:cNvSpPr>
          <p:nvPr/>
        </p:nvSpPr>
        <p:spPr bwMode="auto">
          <a:xfrm>
            <a:off x="2971800" y="2071688"/>
            <a:ext cx="228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2.5 x 10</a:t>
            </a:r>
            <a:r>
              <a:rPr lang="en-US" sz="1800" baseline="30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-9</a:t>
            </a:r>
            <a:r>
              <a:rPr lang="en-US" sz="18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 mol/L</a:t>
            </a:r>
          </a:p>
        </p:txBody>
      </p:sp>
      <p:sp>
        <p:nvSpPr>
          <p:cNvPr id="39032" name="Text Box 120"/>
          <p:cNvSpPr txBox="1">
            <a:spLocks noChangeArrowheads="1"/>
          </p:cNvSpPr>
          <p:nvPr/>
        </p:nvSpPr>
        <p:spPr bwMode="auto">
          <a:xfrm>
            <a:off x="6019800" y="27432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Georgia" pitchFamily="18" charset="0"/>
              </a:rPr>
              <a:t>4.500</a:t>
            </a:r>
          </a:p>
        </p:txBody>
      </p:sp>
      <p:sp>
        <p:nvSpPr>
          <p:cNvPr id="39033" name="Text Box 121"/>
          <p:cNvSpPr txBox="1">
            <a:spLocks noChangeArrowheads="1"/>
          </p:cNvSpPr>
          <p:nvPr/>
        </p:nvSpPr>
        <p:spPr bwMode="auto">
          <a:xfrm>
            <a:off x="6019800" y="3717925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Georgia" pitchFamily="18" charset="0"/>
              </a:rPr>
              <a:t>15.00</a:t>
            </a:r>
          </a:p>
        </p:txBody>
      </p:sp>
      <p:sp>
        <p:nvSpPr>
          <p:cNvPr id="39034" name="Text Box 122"/>
          <p:cNvSpPr txBox="1">
            <a:spLocks noChangeArrowheads="1"/>
          </p:cNvSpPr>
          <p:nvPr/>
        </p:nvSpPr>
        <p:spPr bwMode="auto">
          <a:xfrm>
            <a:off x="6019800" y="4403725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Georgia" pitchFamily="18" charset="0"/>
              </a:rPr>
              <a:t>-1.00</a:t>
            </a:r>
          </a:p>
        </p:txBody>
      </p:sp>
      <p:sp>
        <p:nvSpPr>
          <p:cNvPr id="39035" name="Text Box 123"/>
          <p:cNvSpPr txBox="1">
            <a:spLocks noChangeArrowheads="1"/>
          </p:cNvSpPr>
          <p:nvPr/>
        </p:nvSpPr>
        <p:spPr bwMode="auto">
          <a:xfrm>
            <a:off x="4953000" y="5089525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Georgia" pitchFamily="18" charset="0"/>
              </a:rPr>
              <a:t>12.64</a:t>
            </a:r>
          </a:p>
        </p:txBody>
      </p:sp>
      <p:sp>
        <p:nvSpPr>
          <p:cNvPr id="39036" name="Text Box 124"/>
          <p:cNvSpPr txBox="1">
            <a:spLocks noChangeArrowheads="1"/>
          </p:cNvSpPr>
          <p:nvPr/>
        </p:nvSpPr>
        <p:spPr bwMode="auto">
          <a:xfrm>
            <a:off x="4953000" y="37338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Georgia" pitchFamily="18" charset="0"/>
              </a:rPr>
              <a:t>-1.00</a:t>
            </a:r>
          </a:p>
        </p:txBody>
      </p:sp>
      <p:sp>
        <p:nvSpPr>
          <p:cNvPr id="39037" name="Text Box 125"/>
          <p:cNvSpPr txBox="1">
            <a:spLocks noChangeArrowheads="1"/>
          </p:cNvSpPr>
          <p:nvPr/>
        </p:nvSpPr>
        <p:spPr bwMode="auto">
          <a:xfrm>
            <a:off x="4953000" y="32004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Georgia" pitchFamily="18" charset="0"/>
              </a:rPr>
              <a:t>3.30</a:t>
            </a:r>
          </a:p>
        </p:txBody>
      </p:sp>
      <p:sp>
        <p:nvSpPr>
          <p:cNvPr id="39038" name="Text Box 126"/>
          <p:cNvSpPr txBox="1">
            <a:spLocks noChangeArrowheads="1"/>
          </p:cNvSpPr>
          <p:nvPr/>
        </p:nvSpPr>
        <p:spPr bwMode="auto">
          <a:xfrm>
            <a:off x="6019800" y="32004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Georgia" pitchFamily="18" charset="0"/>
              </a:rPr>
              <a:t>10.70</a:t>
            </a:r>
          </a:p>
        </p:txBody>
      </p:sp>
      <p:sp>
        <p:nvSpPr>
          <p:cNvPr id="39039" name="Rectangle 127"/>
          <p:cNvSpPr>
            <a:spLocks noChangeArrowheads="1"/>
          </p:cNvSpPr>
          <p:nvPr/>
        </p:nvSpPr>
        <p:spPr bwMode="auto">
          <a:xfrm>
            <a:off x="1143000" y="3290888"/>
            <a:ext cx="228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5.0 x 10</a:t>
            </a:r>
            <a:r>
              <a:rPr lang="en-US" sz="1800" baseline="30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-4</a:t>
            </a:r>
            <a:r>
              <a:rPr lang="en-US" sz="18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 mol/L</a:t>
            </a:r>
          </a:p>
        </p:txBody>
      </p:sp>
      <p:sp>
        <p:nvSpPr>
          <p:cNvPr id="39040" name="Rectangle 128"/>
          <p:cNvSpPr>
            <a:spLocks noChangeArrowheads="1"/>
          </p:cNvSpPr>
          <p:nvPr/>
        </p:nvSpPr>
        <p:spPr bwMode="auto">
          <a:xfrm>
            <a:off x="2971800" y="3748088"/>
            <a:ext cx="228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1.0 x 10</a:t>
            </a:r>
            <a:r>
              <a:rPr lang="en-US" sz="1800" baseline="30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-15</a:t>
            </a:r>
            <a:r>
              <a:rPr lang="en-US" sz="18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 mol/L</a:t>
            </a:r>
          </a:p>
        </p:txBody>
      </p:sp>
      <p:sp>
        <p:nvSpPr>
          <p:cNvPr id="39041" name="Rectangle 129"/>
          <p:cNvSpPr>
            <a:spLocks noChangeArrowheads="1"/>
          </p:cNvSpPr>
          <p:nvPr/>
        </p:nvSpPr>
        <p:spPr bwMode="auto">
          <a:xfrm>
            <a:off x="3278188" y="4403725"/>
            <a:ext cx="1217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10 mol/L</a:t>
            </a:r>
            <a:endParaRPr lang="en-CA" sz="2000">
              <a:solidFill>
                <a:schemeClr val="tx2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9042" name="Rectangle 130"/>
          <p:cNvSpPr>
            <a:spLocks noChangeArrowheads="1"/>
          </p:cNvSpPr>
          <p:nvPr/>
        </p:nvSpPr>
        <p:spPr bwMode="auto">
          <a:xfrm>
            <a:off x="1066800" y="4433888"/>
            <a:ext cx="228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1.0 x 10</a:t>
            </a:r>
            <a:r>
              <a:rPr lang="en-US" sz="1800" baseline="30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-15</a:t>
            </a:r>
            <a:r>
              <a:rPr lang="en-US" sz="18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 mol/L</a:t>
            </a:r>
          </a:p>
        </p:txBody>
      </p:sp>
      <p:sp>
        <p:nvSpPr>
          <p:cNvPr id="39043" name="Rectangle 131"/>
          <p:cNvSpPr>
            <a:spLocks noChangeArrowheads="1"/>
          </p:cNvSpPr>
          <p:nvPr/>
        </p:nvSpPr>
        <p:spPr bwMode="auto">
          <a:xfrm>
            <a:off x="2971800" y="28194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3.16 x 10</a:t>
            </a:r>
            <a:r>
              <a:rPr lang="en-US" sz="1800" baseline="30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-5</a:t>
            </a:r>
            <a:r>
              <a:rPr lang="en-US" sz="18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 mol/L</a:t>
            </a:r>
          </a:p>
        </p:txBody>
      </p:sp>
      <p:sp>
        <p:nvSpPr>
          <p:cNvPr id="39044" name="Rectangle 132"/>
          <p:cNvSpPr>
            <a:spLocks noChangeArrowheads="1"/>
          </p:cNvSpPr>
          <p:nvPr/>
        </p:nvSpPr>
        <p:spPr bwMode="auto">
          <a:xfrm>
            <a:off x="1066800" y="28194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3.16 x 10</a:t>
            </a:r>
            <a:r>
              <a:rPr lang="en-US" sz="1800" baseline="30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-10</a:t>
            </a:r>
            <a:r>
              <a:rPr lang="en-US" sz="18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 mol/L</a:t>
            </a:r>
          </a:p>
        </p:txBody>
      </p:sp>
      <p:sp>
        <p:nvSpPr>
          <p:cNvPr id="39045" name="Rectangle 133"/>
          <p:cNvSpPr>
            <a:spLocks noChangeArrowheads="1"/>
          </p:cNvSpPr>
          <p:nvPr/>
        </p:nvSpPr>
        <p:spPr bwMode="auto">
          <a:xfrm>
            <a:off x="1143000" y="5119688"/>
            <a:ext cx="228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2.3 x 10</a:t>
            </a:r>
            <a:r>
              <a:rPr lang="en-US" sz="1800" baseline="30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-13</a:t>
            </a:r>
            <a:r>
              <a:rPr lang="en-US" sz="18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 mol/L</a:t>
            </a:r>
          </a:p>
        </p:txBody>
      </p:sp>
      <p:sp>
        <p:nvSpPr>
          <p:cNvPr id="39046" name="Rectangle 134"/>
          <p:cNvSpPr>
            <a:spLocks noChangeArrowheads="1"/>
          </p:cNvSpPr>
          <p:nvPr/>
        </p:nvSpPr>
        <p:spPr bwMode="auto">
          <a:xfrm>
            <a:off x="3124200" y="51054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0.044 mol/L</a:t>
            </a:r>
          </a:p>
        </p:txBody>
      </p:sp>
      <p:sp>
        <p:nvSpPr>
          <p:cNvPr id="39047" name="Text Box 135"/>
          <p:cNvSpPr txBox="1">
            <a:spLocks noChangeArrowheads="1"/>
          </p:cNvSpPr>
          <p:nvPr/>
        </p:nvSpPr>
        <p:spPr bwMode="auto">
          <a:xfrm>
            <a:off x="7467600" y="20574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Georgia" pitchFamily="18" charset="0"/>
              </a:rPr>
              <a:t>acid</a:t>
            </a:r>
          </a:p>
        </p:txBody>
      </p:sp>
      <p:sp>
        <p:nvSpPr>
          <p:cNvPr id="39048" name="Text Box 136"/>
          <p:cNvSpPr txBox="1">
            <a:spLocks noChangeArrowheads="1"/>
          </p:cNvSpPr>
          <p:nvPr/>
        </p:nvSpPr>
        <p:spPr bwMode="auto">
          <a:xfrm>
            <a:off x="7467600" y="27432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Georgia" pitchFamily="18" charset="0"/>
              </a:rPr>
              <a:t>base</a:t>
            </a:r>
          </a:p>
        </p:txBody>
      </p:sp>
      <p:sp>
        <p:nvSpPr>
          <p:cNvPr id="39049" name="Text Box 137"/>
          <p:cNvSpPr txBox="1">
            <a:spLocks noChangeArrowheads="1"/>
          </p:cNvSpPr>
          <p:nvPr/>
        </p:nvSpPr>
        <p:spPr bwMode="auto">
          <a:xfrm>
            <a:off x="7467600" y="3260725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Georgia" pitchFamily="18" charset="0"/>
              </a:rPr>
              <a:t>acid</a:t>
            </a:r>
          </a:p>
        </p:txBody>
      </p:sp>
      <p:sp>
        <p:nvSpPr>
          <p:cNvPr id="39050" name="Text Box 138"/>
          <p:cNvSpPr txBox="1">
            <a:spLocks noChangeArrowheads="1"/>
          </p:cNvSpPr>
          <p:nvPr/>
        </p:nvSpPr>
        <p:spPr bwMode="auto">
          <a:xfrm>
            <a:off x="7467600" y="37338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Georgia" pitchFamily="18" charset="0"/>
              </a:rPr>
              <a:t>acid</a:t>
            </a:r>
          </a:p>
        </p:txBody>
      </p:sp>
      <p:sp>
        <p:nvSpPr>
          <p:cNvPr id="39051" name="Text Box 139"/>
          <p:cNvSpPr txBox="1">
            <a:spLocks noChangeArrowheads="1"/>
          </p:cNvSpPr>
          <p:nvPr/>
        </p:nvSpPr>
        <p:spPr bwMode="auto">
          <a:xfrm>
            <a:off x="7467600" y="4327525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Georgia" pitchFamily="18" charset="0"/>
              </a:rPr>
              <a:t>base</a:t>
            </a:r>
          </a:p>
        </p:txBody>
      </p:sp>
      <p:sp>
        <p:nvSpPr>
          <p:cNvPr id="39052" name="Text Box 140"/>
          <p:cNvSpPr txBox="1">
            <a:spLocks noChangeArrowheads="1"/>
          </p:cNvSpPr>
          <p:nvPr/>
        </p:nvSpPr>
        <p:spPr bwMode="auto">
          <a:xfrm>
            <a:off x="7467600" y="5013325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Georgia" pitchFamily="18" charset="0"/>
              </a:rPr>
              <a:t>base</a:t>
            </a:r>
          </a:p>
        </p:txBody>
      </p:sp>
    </p:spTree>
    <p:extLst>
      <p:ext uri="{BB962C8B-B14F-4D97-AF65-F5344CB8AC3E}">
        <p14:creationId xmlns:p14="http://schemas.microsoft.com/office/powerpoint/2010/main" val="370952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29" grpId="0" build="p" autoUpdateAnimBg="0"/>
      <p:bldP spid="39030" grpId="0" build="p" autoUpdateAnimBg="0"/>
      <p:bldP spid="39031" grpId="0" build="p" autoUpdateAnimBg="0"/>
      <p:bldP spid="39032" grpId="0" build="p" autoUpdateAnimBg="0"/>
      <p:bldP spid="39033" grpId="0" build="p" autoUpdateAnimBg="0"/>
      <p:bldP spid="39034" grpId="0" build="p" autoUpdateAnimBg="0"/>
      <p:bldP spid="39035" grpId="0" build="p" autoUpdateAnimBg="0"/>
      <p:bldP spid="39036" grpId="0" build="p" autoUpdateAnimBg="0"/>
      <p:bldP spid="39037" grpId="0" build="p" autoUpdateAnimBg="0"/>
      <p:bldP spid="39038" grpId="0" build="p" autoUpdateAnimBg="0"/>
      <p:bldP spid="39039" grpId="0" build="p" autoUpdateAnimBg="0"/>
      <p:bldP spid="39040" grpId="0" build="p" autoUpdateAnimBg="0"/>
      <p:bldP spid="39041" grpId="0" build="p" autoUpdateAnimBg="0"/>
      <p:bldP spid="39042" grpId="0" build="p" autoUpdateAnimBg="0"/>
      <p:bldP spid="39043" grpId="0" build="p" autoUpdateAnimBg="0"/>
      <p:bldP spid="39044" grpId="0" build="p" autoUpdateAnimBg="0"/>
      <p:bldP spid="39045" grpId="0" build="p" autoUpdateAnimBg="0"/>
      <p:bldP spid="39046" grpId="0" build="p" autoUpdateAnimBg="0"/>
      <p:bldP spid="39047" grpId="0" build="p" autoUpdateAnimBg="0"/>
      <p:bldP spid="39048" grpId="0" build="p" autoUpdateAnimBg="0"/>
      <p:bldP spid="39049" grpId="0" build="p" autoUpdateAnimBg="0"/>
      <p:bldP spid="39050" grpId="0" build="p" autoUpdateAnimBg="0"/>
      <p:bldP spid="39051" grpId="0" build="p" autoUpdateAnimBg="0"/>
      <p:bldP spid="3905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Complete: workbook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695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762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B.  The pH Scale</a:t>
            </a:r>
            <a:r>
              <a:rPr lang="en-CA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sz="2800" b="1" u="sng">
              <a:solidFill>
                <a:schemeClr val="tx2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90600" y="1095375"/>
            <a:ext cx="4495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in 1909, Soren Sorenson devised the 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990600" y="2057400"/>
            <a:ext cx="434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it is used because the 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[H</a:t>
            </a:r>
            <a:r>
              <a:rPr lang="en-CA" sz="2500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CA" sz="2500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is 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124200" y="1447800"/>
            <a:ext cx="1905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pH scale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276600" y="2438400"/>
            <a:ext cx="1981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very small</a:t>
            </a:r>
            <a:endParaRPr lang="en-US" sz="2500" b="1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990600" y="3292475"/>
            <a:ext cx="7848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at 25</a:t>
            </a:r>
            <a:r>
              <a:rPr lang="en-US" sz="25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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C (standard conditions), most solutions have a pH that falls between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4419600" y="3673475"/>
            <a:ext cx="13446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0.0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and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990600" y="4359275"/>
            <a:ext cx="7848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it is possible to have a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 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pH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and a pH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990600" y="5394325"/>
            <a:ext cx="7924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it is a                                          based on whole numbers that are powers of 10 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2209800" y="5410200"/>
            <a:ext cx="29813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logarithmic scale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715000" y="3689350"/>
            <a:ext cx="8731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14.0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4495800" y="4359275"/>
            <a:ext cx="155416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negative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295400" y="4756150"/>
            <a:ext cx="15827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above 14</a:t>
            </a:r>
          </a:p>
        </p:txBody>
      </p:sp>
      <p:pic>
        <p:nvPicPr>
          <p:cNvPr id="30735" name="Picture 15" descr="Sørens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600" y="381000"/>
            <a:ext cx="1879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564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build="p" autoUpdateAnimBg="0"/>
      <p:bldP spid="30726" grpId="0" build="p" autoUpdateAnimBg="0"/>
      <p:bldP spid="30728" grpId="0" build="p" autoUpdateAnimBg="0"/>
      <p:bldP spid="30731" grpId="0" build="p" autoUpdateAnimBg="0"/>
      <p:bldP spid="30732" grpId="0" build="p" autoUpdateAnimBg="0"/>
      <p:bldP spid="30733" grpId="0" build="p" autoUpdateAnimBg="0"/>
      <p:bldP spid="3073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990600" y="533400"/>
            <a:ext cx="8077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there is a                                                                   for every change in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on the pH scale</a:t>
            </a:r>
            <a:endParaRPr lang="en-CA" sz="25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endParaRPr lang="en-US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743200" y="533400"/>
            <a:ext cx="4953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10-fold change in [H</a:t>
            </a:r>
            <a:r>
              <a:rPr lang="en-US" sz="25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</a:t>
            </a:r>
            <a:endParaRPr lang="en-CA" sz="25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524000" y="1508125"/>
            <a:ext cx="7467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 solution with a pH of 11 is                                 times more basic than a solution with a pH of 9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sz="25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510213" y="1508125"/>
            <a:ext cx="2262187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10 </a:t>
            </a:r>
            <a:r>
              <a:rPr lang="en-US" sz="2500" b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10 = 100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295400" y="2590800"/>
            <a:ext cx="21653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500" b="1" u="sng">
                <a:solidFill>
                  <a:srgbClr val="090807"/>
                </a:solidFill>
                <a:latin typeface="Georgia" pitchFamily="18" charset="0"/>
              </a:rPr>
              <a:t>pH Scale</a:t>
            </a:r>
          </a:p>
        </p:txBody>
      </p:sp>
      <p:grpSp>
        <p:nvGrpSpPr>
          <p:cNvPr id="31751" name="Group 7"/>
          <p:cNvGrpSpPr>
            <a:grpSpLocks/>
          </p:cNvGrpSpPr>
          <p:nvPr/>
        </p:nvGrpSpPr>
        <p:grpSpPr bwMode="auto">
          <a:xfrm>
            <a:off x="1524000" y="4257675"/>
            <a:ext cx="6629400" cy="857250"/>
            <a:chOff x="1800" y="5040"/>
            <a:chExt cx="8820" cy="1080"/>
          </a:xfrm>
        </p:grpSpPr>
        <p:sp>
          <p:nvSpPr>
            <p:cNvPr id="31760" name="Line 8"/>
            <p:cNvSpPr>
              <a:spLocks noChangeShapeType="1"/>
            </p:cNvSpPr>
            <p:nvPr/>
          </p:nvSpPr>
          <p:spPr bwMode="auto">
            <a:xfrm>
              <a:off x="1980" y="5220"/>
              <a:ext cx="82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Line 9"/>
            <p:cNvSpPr>
              <a:spLocks noChangeShapeType="1"/>
            </p:cNvSpPr>
            <p:nvPr/>
          </p:nvSpPr>
          <p:spPr bwMode="auto">
            <a:xfrm>
              <a:off x="1980" y="504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Line 10"/>
            <p:cNvSpPr>
              <a:spLocks noChangeShapeType="1"/>
            </p:cNvSpPr>
            <p:nvPr/>
          </p:nvSpPr>
          <p:spPr bwMode="auto">
            <a:xfrm>
              <a:off x="10260" y="504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Line 11"/>
            <p:cNvSpPr>
              <a:spLocks noChangeShapeType="1"/>
            </p:cNvSpPr>
            <p:nvPr/>
          </p:nvSpPr>
          <p:spPr bwMode="auto">
            <a:xfrm>
              <a:off x="6120" y="504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Line 12"/>
            <p:cNvSpPr>
              <a:spLocks noChangeShapeType="1"/>
            </p:cNvSpPr>
            <p:nvPr/>
          </p:nvSpPr>
          <p:spPr bwMode="auto">
            <a:xfrm>
              <a:off x="2700" y="504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Line 13"/>
            <p:cNvSpPr>
              <a:spLocks noChangeShapeType="1"/>
            </p:cNvSpPr>
            <p:nvPr/>
          </p:nvSpPr>
          <p:spPr bwMode="auto">
            <a:xfrm>
              <a:off x="3780" y="504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Line 14"/>
            <p:cNvSpPr>
              <a:spLocks noChangeShapeType="1"/>
            </p:cNvSpPr>
            <p:nvPr/>
          </p:nvSpPr>
          <p:spPr bwMode="auto">
            <a:xfrm>
              <a:off x="8280" y="504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 Box 15"/>
            <p:cNvSpPr txBox="1">
              <a:spLocks noChangeArrowheads="1"/>
            </p:cNvSpPr>
            <p:nvPr/>
          </p:nvSpPr>
          <p:spPr bwMode="auto">
            <a:xfrm>
              <a:off x="1800" y="5580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Clr>
                  <a:schemeClr val="tx2"/>
                </a:buClr>
              </a:pPr>
              <a:r>
                <a:rPr lang="en-US" sz="2500">
                  <a:solidFill>
                    <a:srgbClr val="CC3300"/>
                  </a:solidFill>
                  <a:latin typeface="Georgia" pitchFamily="18" charset="0"/>
                </a:rPr>
                <a:t>0</a:t>
              </a:r>
            </a:p>
          </p:txBody>
        </p:sp>
        <p:sp>
          <p:nvSpPr>
            <p:cNvPr id="5" name="Text Box 16"/>
            <p:cNvSpPr txBox="1">
              <a:spLocks noChangeArrowheads="1"/>
            </p:cNvSpPr>
            <p:nvPr/>
          </p:nvSpPr>
          <p:spPr bwMode="auto">
            <a:xfrm>
              <a:off x="5940" y="5580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Clr>
                  <a:schemeClr val="tx2"/>
                </a:buClr>
              </a:pPr>
              <a:r>
                <a:rPr lang="en-US" sz="2500">
                  <a:solidFill>
                    <a:srgbClr val="009900"/>
                  </a:solidFill>
                  <a:latin typeface="Georgia" pitchFamily="18" charset="0"/>
                </a:rPr>
                <a:t>7</a:t>
              </a:r>
            </a:p>
          </p:txBody>
        </p:sp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9900" y="5580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Clr>
                  <a:schemeClr val="tx2"/>
                </a:buClr>
              </a:pPr>
              <a:r>
                <a:rPr lang="en-US" sz="2500">
                  <a:solidFill>
                    <a:srgbClr val="3C57AC"/>
                  </a:solidFill>
                  <a:latin typeface="Georgia" pitchFamily="18" charset="0"/>
                </a:rPr>
                <a:t>14</a:t>
              </a:r>
            </a:p>
          </p:txBody>
        </p:sp>
        <p:sp>
          <p:nvSpPr>
            <p:cNvPr id="7" name="Line 18"/>
            <p:cNvSpPr>
              <a:spLocks noChangeShapeType="1"/>
            </p:cNvSpPr>
            <p:nvPr/>
          </p:nvSpPr>
          <p:spPr bwMode="auto">
            <a:xfrm>
              <a:off x="4860" y="504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7200" y="504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Line 20"/>
            <p:cNvSpPr>
              <a:spLocks noChangeShapeType="1"/>
            </p:cNvSpPr>
            <p:nvPr/>
          </p:nvSpPr>
          <p:spPr bwMode="auto">
            <a:xfrm>
              <a:off x="9360" y="504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1793875" y="3971925"/>
            <a:ext cx="28416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4906963" y="3971925"/>
            <a:ext cx="297656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1905000" y="3352800"/>
            <a:ext cx="28654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3500">
                <a:solidFill>
                  <a:srgbClr val="CC3300"/>
                </a:solidFill>
                <a:latin typeface="Georgia" pitchFamily="18" charset="0"/>
              </a:rPr>
              <a:t>more acidic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5283200" y="3352800"/>
            <a:ext cx="27178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3500">
                <a:solidFill>
                  <a:srgbClr val="3C57AC"/>
                </a:solidFill>
                <a:latin typeface="Georgia" pitchFamily="18" charset="0"/>
              </a:rPr>
              <a:t>more basic</a:t>
            </a:r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4770438" y="5143500"/>
            <a:ext cx="0" cy="5715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4365625" y="5676900"/>
            <a:ext cx="23002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3500">
                <a:solidFill>
                  <a:srgbClr val="009900"/>
                </a:solidFill>
                <a:latin typeface="Georgia" pitchFamily="18" charset="0"/>
              </a:rPr>
              <a:t>neutral</a:t>
            </a: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3810000" y="914400"/>
            <a:ext cx="3397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1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1759" name="Text Box 28"/>
          <p:cNvSpPr txBox="1">
            <a:spLocks noChangeArrowheads="1"/>
          </p:cNvSpPr>
          <p:nvPr/>
        </p:nvSpPr>
        <p:spPr bwMode="auto">
          <a:xfrm>
            <a:off x="914400" y="1508125"/>
            <a:ext cx="990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>
                <a:solidFill>
                  <a:srgbClr val="090807"/>
                </a:solidFill>
                <a:latin typeface="Georgia" pitchFamily="18" charset="0"/>
              </a:rPr>
              <a:t>eg)</a:t>
            </a:r>
          </a:p>
        </p:txBody>
      </p:sp>
    </p:spTree>
    <p:extLst>
      <p:ext uri="{BB962C8B-B14F-4D97-AF65-F5344CB8AC3E}">
        <p14:creationId xmlns:p14="http://schemas.microsoft.com/office/powerpoint/2010/main" val="148494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1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1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  <p:bldP spid="31749" grpId="0" build="p" autoUpdateAnimBg="0"/>
      <p:bldP spid="31750" grpId="0" build="p" autoUpdateAnimBg="0"/>
      <p:bldP spid="31765" grpId="0" animBg="1"/>
      <p:bldP spid="31766" grpId="0" animBg="1"/>
      <p:bldP spid="31767" grpId="0" build="p" autoUpdateAnimBg="0"/>
      <p:bldP spid="31768" grpId="0" build="p" autoUpdateAnimBg="0"/>
      <p:bldP spid="31769" grpId="0" animBg="1"/>
      <p:bldP spid="31770" grpId="0" build="p" autoUpdateAnimBg="0"/>
      <p:bldP spid="317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590800" y="914400"/>
            <a:ext cx="4038600" cy="1066800"/>
          </a:xfrm>
          <a:prstGeom prst="rect">
            <a:avLst/>
          </a:prstGeom>
          <a:noFill/>
          <a:ln w="28575">
            <a:solidFill>
              <a:srgbClr val="09080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258888" y="3789363"/>
            <a:ext cx="7467600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b="1" u="sng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Try These:</a:t>
            </a:r>
            <a:endParaRPr lang="en-US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1.     [H</a:t>
            </a:r>
            <a:r>
              <a:rPr lang="en-US" sz="2500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2500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 = </a:t>
            </a:r>
            <a:r>
              <a:rPr lang="en-US" sz="2500">
                <a:solidFill>
                  <a:srgbClr val="A50021"/>
                </a:solidFill>
                <a:latin typeface="Georgia" pitchFamily="18" charset="0"/>
                <a:cs typeface="Times New Roman" pitchFamily="18" charset="0"/>
              </a:rPr>
              <a:t>1</a:t>
            </a:r>
            <a:r>
              <a:rPr lang="en-US" sz="2500">
                <a:solidFill>
                  <a:srgbClr val="FF33CC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x 10</a:t>
            </a:r>
            <a:r>
              <a:rPr lang="en-US" sz="2500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-10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mol/L		pH = </a:t>
            </a:r>
            <a:endParaRPr lang="en-US" sz="2500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2.     [H</a:t>
            </a:r>
            <a:r>
              <a:rPr lang="en-US" sz="2500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2500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 = </a:t>
            </a:r>
            <a:r>
              <a:rPr lang="en-US" sz="2500">
                <a:solidFill>
                  <a:srgbClr val="A50021"/>
                </a:solidFill>
                <a:latin typeface="Georgia" pitchFamily="18" charset="0"/>
                <a:cs typeface="Times New Roman" pitchFamily="18" charset="0"/>
              </a:rPr>
              <a:t>1.0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x 10</a:t>
            </a:r>
            <a:r>
              <a:rPr lang="en-US" sz="2500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-2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mol/L	pH = </a:t>
            </a:r>
            <a:endParaRPr lang="en-US" sz="2500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3.     [H</a:t>
            </a:r>
            <a:r>
              <a:rPr lang="en-US" sz="2500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2500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 = </a:t>
            </a:r>
            <a:r>
              <a:rPr lang="en-US" sz="2500">
                <a:solidFill>
                  <a:srgbClr val="A50021"/>
                </a:solidFill>
                <a:latin typeface="Georgia" pitchFamily="18" charset="0"/>
                <a:cs typeface="Times New Roman" pitchFamily="18" charset="0"/>
              </a:rPr>
              <a:t>6.88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x 10</a:t>
            </a:r>
            <a:r>
              <a:rPr lang="en-US" sz="2500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-3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mol/L	pH = </a:t>
            </a:r>
            <a:endParaRPr lang="en-US" sz="2500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4.     [H</a:t>
            </a:r>
            <a:r>
              <a:rPr lang="en-US" sz="2500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2500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 = </a:t>
            </a:r>
            <a:r>
              <a:rPr lang="en-US" sz="2500">
                <a:solidFill>
                  <a:srgbClr val="A50021"/>
                </a:solidFill>
                <a:latin typeface="Georgia" pitchFamily="18" charset="0"/>
                <a:cs typeface="Times New Roman" pitchFamily="18" charset="0"/>
              </a:rPr>
              <a:t>9.6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x 10</a:t>
            </a:r>
            <a:r>
              <a:rPr lang="en-US" sz="2500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-6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mol/L	pH = </a:t>
            </a:r>
            <a:endParaRPr lang="en-US" sz="2500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895600" y="1219200"/>
            <a:ext cx="3810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pH = 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log [H</a:t>
            </a:r>
            <a:r>
              <a:rPr lang="en-US" sz="25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7667625" y="4365625"/>
            <a:ext cx="1219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</a:rPr>
              <a:t>10.</a:t>
            </a:r>
            <a:r>
              <a:rPr lang="en-US" sz="2500" b="1">
                <a:solidFill>
                  <a:srgbClr val="A50021"/>
                </a:solidFill>
                <a:latin typeface="Georgia" pitchFamily="18" charset="0"/>
              </a:rPr>
              <a:t>0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667625" y="4941888"/>
            <a:ext cx="1219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</a:rPr>
              <a:t>2.</a:t>
            </a:r>
            <a:r>
              <a:rPr lang="en-US" sz="2500" b="1">
                <a:solidFill>
                  <a:srgbClr val="A50021"/>
                </a:solidFill>
                <a:latin typeface="Georgia" pitchFamily="18" charset="0"/>
              </a:rPr>
              <a:t>00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696200" y="5508625"/>
            <a:ext cx="1219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</a:rPr>
              <a:t>2.</a:t>
            </a:r>
            <a:r>
              <a:rPr lang="en-US" sz="2500" b="1">
                <a:solidFill>
                  <a:srgbClr val="A50021"/>
                </a:solidFill>
                <a:latin typeface="Georgia" pitchFamily="18" charset="0"/>
              </a:rPr>
              <a:t>162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696200" y="6042025"/>
            <a:ext cx="1219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</a:rPr>
              <a:t>5.</a:t>
            </a:r>
            <a:r>
              <a:rPr lang="en-US" sz="2500" b="1">
                <a:solidFill>
                  <a:srgbClr val="A50021"/>
                </a:solidFill>
                <a:latin typeface="Georgia" pitchFamily="18" charset="0"/>
              </a:rPr>
              <a:t>02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066800" y="304800"/>
            <a:ext cx="762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C.  Calculating pH and pOH</a:t>
            </a:r>
            <a:r>
              <a:rPr lang="en-CA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sz="2800" b="1" u="sng">
              <a:solidFill>
                <a:schemeClr val="tx2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1143000" y="2362200"/>
            <a:ext cx="7772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***New sig dig rule:</a:t>
            </a:r>
            <a:endParaRPr lang="en-CA" sz="2500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1295400" y="2346325"/>
            <a:ext cx="76962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                  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when reporting pH or pOH values, only the numbers to the                                                 	                   count as significant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1295400" y="2743200"/>
            <a:ext cx="7848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CA" sz="2500" b="1">
                <a:solidFill>
                  <a:srgbClr val="006600"/>
                </a:solidFill>
                <a:latin typeface="Georgia" pitchFamily="18" charset="0"/>
                <a:cs typeface="Times New Roman" pitchFamily="18" charset="0"/>
              </a:rPr>
              <a:t>                                                         right of the decimal place</a:t>
            </a:r>
            <a:endParaRPr lang="en-US" sz="2500" b="1">
              <a:solidFill>
                <a:srgbClr val="006600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37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 autoUpdateAnimBg="0"/>
      <p:bldP spid="32773" grpId="0" build="p" autoUpdateAnimBg="0"/>
      <p:bldP spid="32774" grpId="0" build="p" autoUpdateAnimBg="0"/>
      <p:bldP spid="32775" grpId="0" build="p" autoUpdateAnimBg="0"/>
      <p:bldP spid="32776" grpId="0" build="p" autoUpdateAnimBg="0"/>
      <p:bldP spid="3278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3820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500" b="1" u="sng">
                <a:solidFill>
                  <a:srgbClr val="006600"/>
                </a:solidFill>
                <a:latin typeface="Georgia" pitchFamily="18" charset="0"/>
                <a:cs typeface="Times New Roman" pitchFamily="18" charset="0"/>
              </a:rPr>
              <a:t>Example</a:t>
            </a:r>
            <a:endParaRPr lang="en-US" sz="2500" b="1">
              <a:solidFill>
                <a:srgbClr val="006600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/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6.30 g of HNO</a:t>
            </a:r>
            <a:r>
              <a:rPr lang="en-CA" sz="2500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is dissolved in 750 mL of water.  What is the pH ?</a:t>
            </a:r>
            <a:endParaRPr lang="en-US" sz="2500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8153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>
                <a:solidFill>
                  <a:srgbClr val="000000"/>
                </a:solidFill>
                <a:cs typeface="Times New Roman" pitchFamily="18" charset="0"/>
              </a:rPr>
              <a:t>HNO</a:t>
            </a:r>
            <a:r>
              <a:rPr lang="en-US" sz="2600" b="1" baseline="-3000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en-US" sz="2600" b="1">
                <a:solidFill>
                  <a:srgbClr val="000000"/>
                </a:solidFill>
                <a:cs typeface="Times New Roman" pitchFamily="18" charset="0"/>
              </a:rPr>
              <a:t>(aq) 			 	 	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3657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200">
                <a:solidFill>
                  <a:srgbClr val="090807"/>
                </a:solidFill>
                <a:latin typeface="Georgia" pitchFamily="18" charset="0"/>
              </a:rPr>
              <a:t>m = 6.30 g</a:t>
            </a:r>
          </a:p>
          <a:p>
            <a:pPr eaLnBrk="1" hangingPunct="1"/>
            <a:r>
              <a:rPr lang="en-US" sz="2200">
                <a:solidFill>
                  <a:srgbClr val="090807"/>
                </a:solidFill>
                <a:latin typeface="Georgia" pitchFamily="18" charset="0"/>
              </a:rPr>
              <a:t>M = 63.02 g/mol</a:t>
            </a:r>
          </a:p>
          <a:p>
            <a:pPr eaLnBrk="1" hangingPunct="1"/>
            <a:r>
              <a:rPr lang="en-US" sz="2200">
                <a:solidFill>
                  <a:srgbClr val="090807"/>
                </a:solidFill>
                <a:latin typeface="Georgia" pitchFamily="18" charset="0"/>
              </a:rPr>
              <a:t>V = 0.750 L</a:t>
            </a:r>
          </a:p>
          <a:p>
            <a:pPr eaLnBrk="1" hangingPunct="1"/>
            <a:endParaRPr lang="en-US" sz="2200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114800" y="2057400"/>
            <a:ext cx="3276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200">
                <a:solidFill>
                  <a:srgbClr val="FF0000"/>
                </a:solidFill>
                <a:latin typeface="Georgia" pitchFamily="18" charset="0"/>
              </a:rPr>
              <a:t>c = 0.133…mol/L x 1/1</a:t>
            </a:r>
          </a:p>
          <a:p>
            <a:pPr eaLnBrk="1" hangingPunct="1"/>
            <a:r>
              <a:rPr lang="en-US" sz="2200">
                <a:solidFill>
                  <a:srgbClr val="FF0000"/>
                </a:solidFill>
                <a:latin typeface="Georgia" pitchFamily="18" charset="0"/>
              </a:rPr>
              <a:t>   = 0.133…mol/L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267200" y="3886200"/>
            <a:ext cx="40386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1F7729"/>
                </a:solidFill>
                <a:latin typeface="Georgia" pitchFamily="18" charset="0"/>
                <a:cs typeface="Times New Roman" pitchFamily="18" charset="0"/>
              </a:rPr>
              <a:t>pH = -log[H</a:t>
            </a:r>
            <a:r>
              <a:rPr lang="en-US" sz="2600" baseline="30000">
                <a:solidFill>
                  <a:srgbClr val="1F7729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600">
                <a:solidFill>
                  <a:srgbClr val="1F7729"/>
                </a:solidFill>
                <a:latin typeface="Georgia" pitchFamily="18" charset="0"/>
                <a:cs typeface="Times New Roman" pitchFamily="18" charset="0"/>
              </a:rPr>
              <a:t>(aq)] </a:t>
            </a:r>
          </a:p>
          <a:p>
            <a:pPr eaLnBrk="1" hangingPunct="1"/>
            <a:r>
              <a:rPr lang="en-US" sz="2600">
                <a:solidFill>
                  <a:srgbClr val="1F7729"/>
                </a:solidFill>
                <a:latin typeface="Georgia" pitchFamily="18" charset="0"/>
                <a:cs typeface="Times New Roman" pitchFamily="18" charset="0"/>
              </a:rPr>
              <a:t>     = -log[0.133… mol/L] </a:t>
            </a:r>
          </a:p>
          <a:p>
            <a:pPr eaLnBrk="1" hangingPunct="1"/>
            <a:r>
              <a:rPr lang="en-US" sz="2600">
                <a:solidFill>
                  <a:srgbClr val="1F7729"/>
                </a:solidFill>
                <a:latin typeface="Georgia" pitchFamily="18" charset="0"/>
                <a:cs typeface="Times New Roman" pitchFamily="18" charset="0"/>
              </a:rPr>
              <a:t>     = </a:t>
            </a:r>
            <a:r>
              <a:rPr lang="en-US" sz="2600" b="1">
                <a:solidFill>
                  <a:srgbClr val="1F7729"/>
                </a:solidFill>
                <a:latin typeface="Georgia" pitchFamily="18" charset="0"/>
                <a:cs typeface="Times New Roman" pitchFamily="18" charset="0"/>
              </a:rPr>
              <a:t>0.875</a:t>
            </a:r>
            <a:endParaRPr lang="en-US" sz="2600">
              <a:solidFill>
                <a:srgbClr val="1F7729"/>
              </a:solidFill>
              <a:latin typeface="Georgia" pitchFamily="18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713538" y="1600200"/>
            <a:ext cx="37306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0000"/>
                </a:solidFill>
                <a:cs typeface="Times New Roman" pitchFamily="18" charset="0"/>
              </a:rPr>
              <a:t>+</a:t>
            </a:r>
            <a:endParaRPr lang="en-CA" sz="2600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467600" y="1600200"/>
            <a:ext cx="14271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0000"/>
                </a:solidFill>
                <a:cs typeface="Times New Roman" pitchFamily="18" charset="0"/>
              </a:rPr>
              <a:t>NO</a:t>
            </a:r>
            <a:r>
              <a:rPr lang="en-US" sz="2600" b="1" baseline="-3000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en-US" sz="2600" b="1" baseline="30000">
                <a:solidFill>
                  <a:srgbClr val="000000"/>
                </a:solidFill>
                <a:cs typeface="Times New Roman" pitchFamily="18" charset="0"/>
              </a:rPr>
              <a:t>-</a:t>
            </a:r>
            <a:r>
              <a:rPr lang="en-US" sz="2600" b="1">
                <a:solidFill>
                  <a:srgbClr val="000000"/>
                </a:solidFill>
                <a:cs typeface="Times New Roman" pitchFamily="18" charset="0"/>
              </a:rPr>
              <a:t>(aq)</a:t>
            </a:r>
            <a:endParaRPr lang="en-CA" sz="2600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4724400" y="1600200"/>
            <a:ext cx="11318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CA" sz="2600" b="1">
                <a:solidFill>
                  <a:srgbClr val="000000"/>
                </a:solidFill>
                <a:cs typeface="Times New Roman" pitchFamily="18" charset="0"/>
              </a:rPr>
              <a:t>H</a:t>
            </a:r>
            <a:r>
              <a:rPr lang="en-CA" sz="2600" b="1" baseline="30000">
                <a:solidFill>
                  <a:srgbClr val="000000"/>
                </a:solidFill>
                <a:cs typeface="Times New Roman" pitchFamily="18" charset="0"/>
              </a:rPr>
              <a:t>+</a:t>
            </a:r>
            <a:r>
              <a:rPr lang="en-CA" sz="2600" b="1">
                <a:solidFill>
                  <a:srgbClr val="000000"/>
                </a:solidFill>
                <a:cs typeface="Times New Roman" pitchFamily="18" charset="0"/>
              </a:rPr>
              <a:t>(aq)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810000" y="1600200"/>
            <a:ext cx="5095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</a:t>
            </a:r>
            <a:endParaRPr lang="en-CA" sz="2600" b="1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771525" y="3124200"/>
            <a:ext cx="2733675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200">
                <a:solidFill>
                  <a:srgbClr val="090807"/>
                </a:solidFill>
                <a:latin typeface="Georgia" pitchFamily="18" charset="0"/>
              </a:rPr>
              <a:t>n = </a:t>
            </a:r>
            <a:r>
              <a:rPr lang="en-US" sz="2200" u="sng">
                <a:solidFill>
                  <a:srgbClr val="090807"/>
                </a:solidFill>
                <a:latin typeface="Georgia" pitchFamily="18" charset="0"/>
              </a:rPr>
              <a:t>m</a:t>
            </a:r>
            <a:r>
              <a:rPr lang="en-US" sz="2200">
                <a:solidFill>
                  <a:srgbClr val="090807"/>
                </a:solidFill>
                <a:latin typeface="Georgia" pitchFamily="18" charset="0"/>
              </a:rPr>
              <a:t> </a:t>
            </a:r>
          </a:p>
          <a:p>
            <a:r>
              <a:rPr lang="en-US" sz="2200">
                <a:solidFill>
                  <a:srgbClr val="090807"/>
                </a:solidFill>
                <a:latin typeface="Georgia" pitchFamily="18" charset="0"/>
              </a:rPr>
              <a:t>      </a:t>
            </a:r>
            <a:r>
              <a:rPr lang="en-US" sz="2200">
                <a:solidFill>
                  <a:srgbClr val="090807"/>
                </a:solidFill>
                <a:latin typeface="Georgia" pitchFamily="18" charset="0"/>
                <a:sym typeface="Symbol" pitchFamily="18" charset="2"/>
              </a:rPr>
              <a:t> M</a:t>
            </a:r>
          </a:p>
          <a:p>
            <a:r>
              <a:rPr lang="en-US" sz="2200">
                <a:solidFill>
                  <a:srgbClr val="090807"/>
                </a:solidFill>
                <a:latin typeface="Georgia" pitchFamily="18" charset="0"/>
                <a:sym typeface="Symbol" pitchFamily="18" charset="2"/>
              </a:rPr>
              <a:t>   = </a:t>
            </a:r>
            <a:r>
              <a:rPr lang="en-US" sz="2200" u="sng">
                <a:solidFill>
                  <a:srgbClr val="090807"/>
                </a:solidFill>
                <a:latin typeface="Georgia" pitchFamily="18" charset="0"/>
                <a:sym typeface="Symbol" pitchFamily="18" charset="2"/>
              </a:rPr>
              <a:t>6.30 g </a:t>
            </a:r>
          </a:p>
          <a:p>
            <a:r>
              <a:rPr lang="en-US" sz="2200">
                <a:solidFill>
                  <a:srgbClr val="090807"/>
                </a:solidFill>
                <a:latin typeface="Georgia" pitchFamily="18" charset="0"/>
                <a:sym typeface="Symbol" pitchFamily="18" charset="2"/>
              </a:rPr>
              <a:t>       63.02 g/mol</a:t>
            </a:r>
          </a:p>
          <a:p>
            <a:r>
              <a:rPr lang="en-US" sz="2200">
                <a:solidFill>
                  <a:srgbClr val="090807"/>
                </a:solidFill>
                <a:latin typeface="Georgia" pitchFamily="18" charset="0"/>
                <a:sym typeface="Symbol" pitchFamily="18" charset="2"/>
              </a:rPr>
              <a:t>   = 0.0999…mol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762000" y="4938713"/>
            <a:ext cx="2743200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200">
                <a:solidFill>
                  <a:srgbClr val="090807"/>
                </a:solidFill>
                <a:latin typeface="Georgia" pitchFamily="18" charset="0"/>
                <a:sym typeface="Symbol" pitchFamily="18" charset="2"/>
              </a:rPr>
              <a:t>c = </a:t>
            </a:r>
            <a:r>
              <a:rPr lang="en-US" sz="2200" u="sng">
                <a:solidFill>
                  <a:srgbClr val="090807"/>
                </a:solidFill>
                <a:latin typeface="Georgia" pitchFamily="18" charset="0"/>
                <a:sym typeface="Symbol" pitchFamily="18" charset="2"/>
              </a:rPr>
              <a:t>n</a:t>
            </a:r>
          </a:p>
          <a:p>
            <a:r>
              <a:rPr lang="en-US" sz="2200">
                <a:solidFill>
                  <a:srgbClr val="090807"/>
                </a:solidFill>
                <a:latin typeface="Georgia" pitchFamily="18" charset="0"/>
                <a:sym typeface="Symbol" pitchFamily="18" charset="2"/>
              </a:rPr>
              <a:t>       V</a:t>
            </a:r>
          </a:p>
          <a:p>
            <a:r>
              <a:rPr lang="en-US" sz="2200">
                <a:solidFill>
                  <a:srgbClr val="090807"/>
                </a:solidFill>
                <a:latin typeface="Georgia" pitchFamily="18" charset="0"/>
                <a:sym typeface="Symbol" pitchFamily="18" charset="2"/>
              </a:rPr>
              <a:t>   = </a:t>
            </a:r>
            <a:r>
              <a:rPr lang="en-US" sz="2200" u="sng">
                <a:solidFill>
                  <a:srgbClr val="090807"/>
                </a:solidFill>
                <a:latin typeface="Georgia" pitchFamily="18" charset="0"/>
                <a:sym typeface="Symbol" pitchFamily="18" charset="2"/>
              </a:rPr>
              <a:t>0.0999…mol</a:t>
            </a:r>
            <a:r>
              <a:rPr lang="en-US" sz="2200">
                <a:solidFill>
                  <a:srgbClr val="090807"/>
                </a:solidFill>
                <a:latin typeface="Georgia" pitchFamily="18" charset="0"/>
                <a:sym typeface="Symbol" pitchFamily="18" charset="2"/>
              </a:rPr>
              <a:t> </a:t>
            </a:r>
          </a:p>
          <a:p>
            <a:r>
              <a:rPr lang="en-US" sz="2200">
                <a:solidFill>
                  <a:srgbClr val="090807"/>
                </a:solidFill>
                <a:latin typeface="Georgia" pitchFamily="18" charset="0"/>
                <a:sym typeface="Symbol" pitchFamily="18" charset="2"/>
              </a:rPr>
              <a:t>         0.750 L </a:t>
            </a:r>
          </a:p>
          <a:p>
            <a:r>
              <a:rPr lang="en-US" sz="2200">
                <a:solidFill>
                  <a:srgbClr val="090807"/>
                </a:solidFill>
                <a:latin typeface="Georgia" pitchFamily="18" charset="0"/>
                <a:sym typeface="Symbol" pitchFamily="18" charset="2"/>
              </a:rPr>
              <a:t>   = 0.133…mol/L</a:t>
            </a:r>
          </a:p>
        </p:txBody>
      </p:sp>
    </p:spTree>
    <p:extLst>
      <p:ext uri="{BB962C8B-B14F-4D97-AF65-F5344CB8AC3E}">
        <p14:creationId xmlns:p14="http://schemas.microsoft.com/office/powerpoint/2010/main" val="391284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  <p:bldP spid="33796" grpId="0" build="p" autoUpdateAnimBg="0"/>
      <p:bldP spid="33797" grpId="0" build="p" autoUpdateAnimBg="0"/>
      <p:bldP spid="33798" grpId="0" build="p" autoUpdateAnimBg="0"/>
      <p:bldP spid="33799" grpId="0" build="p" autoUpdateAnimBg="0"/>
      <p:bldP spid="33800" grpId="0" build="p" autoUpdateAnimBg="0"/>
      <p:bldP spid="33801" grpId="0" build="p" autoUpdateAnimBg="0"/>
      <p:bldP spid="33802" grpId="0" build="p" autoUpdateAnimBg="0"/>
      <p:bldP spid="33803" grpId="0" build="p" autoUpdateAnimBg="0"/>
      <p:bldP spid="3380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practice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73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6.2 notes part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98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990600" y="457200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 dirty="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just as         deals with                                                      </a:t>
            </a:r>
            <a:r>
              <a:rPr lang="en-US" sz="25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deals with</a:t>
            </a:r>
            <a:endParaRPr lang="en-US" sz="2500" dirty="0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524000" y="1371600"/>
            <a:ext cx="5029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***p just means </a:t>
            </a:r>
            <a:r>
              <a:rPr lang="en-US" sz="2500" b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log</a:t>
            </a:r>
            <a:r>
              <a:rPr lang="en-CA" sz="25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286000" y="457200"/>
            <a:ext cx="6842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pH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572000" y="441325"/>
            <a:ext cx="208756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[H</a:t>
            </a:r>
            <a:r>
              <a:rPr lang="en-US" sz="25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(aq)],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705600" y="457200"/>
            <a:ext cx="94456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pOH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2895600" y="838200"/>
            <a:ext cx="18145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[OH</a:t>
            </a:r>
            <a:r>
              <a:rPr lang="en-US" sz="2500" b="1" baseline="30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990600" y="2041525"/>
            <a:ext cx="8153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at SATP…</a:t>
            </a:r>
            <a:endParaRPr lang="en-US" sz="2500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2743200" y="2057400"/>
            <a:ext cx="25781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pH + pOH = 14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556125" y="5426075"/>
            <a:ext cx="153987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500">
                <a:solidFill>
                  <a:srgbClr val="FF0000"/>
                </a:solidFill>
                <a:latin typeface="Georgia" pitchFamily="18" charset="0"/>
              </a:rPr>
              <a:t>pOH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4572000" y="3276600"/>
            <a:ext cx="2616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500">
                <a:solidFill>
                  <a:srgbClr val="800080"/>
                </a:solidFill>
                <a:latin typeface="Georgia" pitchFamily="18" charset="0"/>
              </a:rPr>
              <a:t>pH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1219200" y="3856038"/>
            <a:ext cx="4619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500">
                <a:solidFill>
                  <a:srgbClr val="800080"/>
                </a:solidFill>
                <a:latin typeface="Georgia" pitchFamily="18" charset="0"/>
              </a:rPr>
              <a:t>0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4759325" y="4860925"/>
            <a:ext cx="4619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500">
                <a:solidFill>
                  <a:srgbClr val="FF0000"/>
                </a:solidFill>
                <a:latin typeface="Georgia" pitchFamily="18" charset="0"/>
              </a:rPr>
              <a:t>7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8299450" y="4860925"/>
            <a:ext cx="61595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500">
                <a:solidFill>
                  <a:srgbClr val="FF0000"/>
                </a:solidFill>
                <a:latin typeface="Georgia" pitchFamily="18" charset="0"/>
              </a:rPr>
              <a:t>0</a:t>
            </a:r>
          </a:p>
        </p:txBody>
      </p:sp>
      <p:grpSp>
        <p:nvGrpSpPr>
          <p:cNvPr id="34831" name="Group 15"/>
          <p:cNvGrpSpPr>
            <a:grpSpLocks/>
          </p:cNvGrpSpPr>
          <p:nvPr/>
        </p:nvGrpSpPr>
        <p:grpSpPr bwMode="auto">
          <a:xfrm>
            <a:off x="1373188" y="4359275"/>
            <a:ext cx="7080250" cy="334963"/>
            <a:chOff x="865" y="2746"/>
            <a:chExt cx="4460" cy="211"/>
          </a:xfrm>
        </p:grpSpPr>
        <p:sp>
          <p:nvSpPr>
            <p:cNvPr id="2" name="Line 16"/>
            <p:cNvSpPr>
              <a:spLocks noChangeShapeType="1"/>
            </p:cNvSpPr>
            <p:nvPr/>
          </p:nvSpPr>
          <p:spPr bwMode="auto">
            <a:xfrm>
              <a:off x="865" y="2851"/>
              <a:ext cx="44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Line 17"/>
            <p:cNvSpPr>
              <a:spLocks noChangeShapeType="1"/>
            </p:cNvSpPr>
            <p:nvPr/>
          </p:nvSpPr>
          <p:spPr bwMode="auto">
            <a:xfrm>
              <a:off x="865" y="2746"/>
              <a:ext cx="0" cy="2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Line 18"/>
            <p:cNvSpPr>
              <a:spLocks noChangeShapeType="1"/>
            </p:cNvSpPr>
            <p:nvPr/>
          </p:nvSpPr>
          <p:spPr bwMode="auto">
            <a:xfrm>
              <a:off x="5325" y="2746"/>
              <a:ext cx="0" cy="2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19"/>
            <p:cNvSpPr>
              <a:spLocks noChangeShapeType="1"/>
            </p:cNvSpPr>
            <p:nvPr/>
          </p:nvSpPr>
          <p:spPr bwMode="auto">
            <a:xfrm>
              <a:off x="3095" y="2746"/>
              <a:ext cx="0" cy="2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20"/>
            <p:cNvSpPr>
              <a:spLocks noChangeShapeType="1"/>
            </p:cNvSpPr>
            <p:nvPr/>
          </p:nvSpPr>
          <p:spPr bwMode="auto">
            <a:xfrm>
              <a:off x="1253" y="2746"/>
              <a:ext cx="0" cy="2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21"/>
            <p:cNvSpPr>
              <a:spLocks noChangeShapeType="1"/>
            </p:cNvSpPr>
            <p:nvPr/>
          </p:nvSpPr>
          <p:spPr bwMode="auto">
            <a:xfrm>
              <a:off x="1835" y="2746"/>
              <a:ext cx="0" cy="2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22"/>
            <p:cNvSpPr>
              <a:spLocks noChangeShapeType="1"/>
            </p:cNvSpPr>
            <p:nvPr/>
          </p:nvSpPr>
          <p:spPr bwMode="auto">
            <a:xfrm>
              <a:off x="4356" y="2746"/>
              <a:ext cx="0" cy="2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23"/>
            <p:cNvSpPr>
              <a:spLocks noChangeShapeType="1"/>
            </p:cNvSpPr>
            <p:nvPr/>
          </p:nvSpPr>
          <p:spPr bwMode="auto">
            <a:xfrm>
              <a:off x="2416" y="2746"/>
              <a:ext cx="0" cy="2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24"/>
            <p:cNvSpPr>
              <a:spLocks noChangeShapeType="1"/>
            </p:cNvSpPr>
            <p:nvPr/>
          </p:nvSpPr>
          <p:spPr bwMode="auto">
            <a:xfrm>
              <a:off x="3677" y="2746"/>
              <a:ext cx="0" cy="2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5"/>
            <p:cNvSpPr>
              <a:spLocks noChangeShapeType="1"/>
            </p:cNvSpPr>
            <p:nvPr/>
          </p:nvSpPr>
          <p:spPr bwMode="auto">
            <a:xfrm>
              <a:off x="4937" y="2746"/>
              <a:ext cx="0" cy="2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1219200" y="4860925"/>
            <a:ext cx="7699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500">
                <a:solidFill>
                  <a:srgbClr val="FF0000"/>
                </a:solidFill>
                <a:latin typeface="Georgia" pitchFamily="18" charset="0"/>
              </a:rPr>
              <a:t>14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4759325" y="3856038"/>
            <a:ext cx="4619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500">
                <a:solidFill>
                  <a:srgbClr val="800080"/>
                </a:solidFill>
                <a:latin typeface="Georgia" pitchFamily="18" charset="0"/>
              </a:rPr>
              <a:t>7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8145463" y="3856038"/>
            <a:ext cx="6159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500">
                <a:solidFill>
                  <a:srgbClr val="800080"/>
                </a:solidFill>
                <a:latin typeface="Georgia" pitchFamily="18" charset="0"/>
              </a:rPr>
              <a:t>14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6761163" y="4860925"/>
            <a:ext cx="61436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500">
                <a:solidFill>
                  <a:srgbClr val="FF0000"/>
                </a:solidFill>
                <a:latin typeface="Georgia" pitchFamily="18" charset="0"/>
              </a:rPr>
              <a:t>3</a:t>
            </a: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6607175" y="3856038"/>
            <a:ext cx="6143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500">
                <a:solidFill>
                  <a:srgbClr val="800080"/>
                </a:solidFill>
                <a:latin typeface="Georgia" pitchFamily="18" charset="0"/>
              </a:rPr>
              <a:t>11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3681413" y="4860925"/>
            <a:ext cx="61595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500">
                <a:solidFill>
                  <a:srgbClr val="FF0000"/>
                </a:solidFill>
                <a:latin typeface="Georgia" pitchFamily="18" charset="0"/>
              </a:rPr>
              <a:t>9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3681413" y="3856038"/>
            <a:ext cx="6159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500">
                <a:solidFill>
                  <a:srgbClr val="800080"/>
                </a:solidFill>
                <a:latin typeface="Georgia" pitchFamily="18" charset="0"/>
              </a:rPr>
              <a:t>5</a:t>
            </a: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5683250" y="3856038"/>
            <a:ext cx="6159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500">
                <a:solidFill>
                  <a:srgbClr val="800080"/>
                </a:solidFill>
                <a:latin typeface="Georgia" pitchFamily="18" charset="0"/>
              </a:rPr>
              <a:t>9</a:t>
            </a: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5683250" y="4860925"/>
            <a:ext cx="61595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500">
                <a:solidFill>
                  <a:srgbClr val="FF0000"/>
                </a:solidFill>
                <a:latin typeface="Georgia" pitchFamily="18" charset="0"/>
              </a:rPr>
              <a:t>5</a:t>
            </a:r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2759075" y="3856038"/>
            <a:ext cx="6143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500">
                <a:solidFill>
                  <a:srgbClr val="800080"/>
                </a:solidFill>
                <a:latin typeface="Georgia" pitchFamily="18" charset="0"/>
              </a:rPr>
              <a:t>3</a:t>
            </a: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2759075" y="4860925"/>
            <a:ext cx="6143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500">
                <a:solidFill>
                  <a:srgbClr val="FF0000"/>
                </a:solidFill>
                <a:latin typeface="Georgia" pitchFamily="18" charset="0"/>
              </a:rPr>
              <a:t>11</a:t>
            </a:r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7683500" y="4860925"/>
            <a:ext cx="61595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500">
                <a:solidFill>
                  <a:srgbClr val="FF0000"/>
                </a:solidFill>
                <a:latin typeface="Georgia" pitchFamily="18" charset="0"/>
              </a:rPr>
              <a:t>1</a:t>
            </a:r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1835150" y="4860925"/>
            <a:ext cx="61595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500">
                <a:solidFill>
                  <a:srgbClr val="FF0000"/>
                </a:solidFill>
                <a:latin typeface="Georgia" pitchFamily="18" charset="0"/>
              </a:rPr>
              <a:t>13</a:t>
            </a: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7529513" y="3856038"/>
            <a:ext cx="6159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500">
                <a:solidFill>
                  <a:srgbClr val="800080"/>
                </a:solidFill>
                <a:latin typeface="Georgia" pitchFamily="18" charset="0"/>
              </a:rPr>
              <a:t>13</a:t>
            </a:r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1822450" y="3856038"/>
            <a:ext cx="6159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500">
                <a:solidFill>
                  <a:srgbClr val="800080"/>
                </a:solidFill>
                <a:latin typeface="Georgia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3353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  <p:bldP spid="34820" grpId="0" build="p" autoUpdateAnimBg="0"/>
      <p:bldP spid="34821" grpId="0" build="p" autoUpdateAnimBg="0"/>
      <p:bldP spid="34822" grpId="0" build="p" autoUpdateAnimBg="0"/>
      <p:bldP spid="34823" grpId="0" build="p" autoUpdateAnimBg="0"/>
      <p:bldP spid="34825" grpId="0" build="p" autoUpdateAnimBg="0"/>
      <p:bldP spid="34826" grpId="0" build="p" autoUpdateAnimBg="0"/>
      <p:bldP spid="34827" grpId="0" build="p" autoUpdateAnimBg="0"/>
      <p:bldP spid="34828" grpId="0" build="p" autoUpdateAnimBg="0"/>
      <p:bldP spid="34829" grpId="0" build="p" autoUpdateAnimBg="0"/>
      <p:bldP spid="34830" grpId="0" build="p" autoUpdateAnimBg="0"/>
      <p:bldP spid="34842" grpId="0" build="p" autoUpdateAnimBg="0"/>
      <p:bldP spid="34843" grpId="0" build="p" autoUpdateAnimBg="0"/>
      <p:bldP spid="34844" grpId="0" build="p" autoUpdateAnimBg="0"/>
      <p:bldP spid="34845" grpId="0" build="p" autoUpdateAnimBg="0"/>
      <p:bldP spid="34846" grpId="0" build="p" autoUpdateAnimBg="0"/>
      <p:bldP spid="34847" grpId="0" build="p" autoUpdateAnimBg="0"/>
      <p:bldP spid="34848" grpId="0" build="p" autoUpdateAnimBg="0"/>
      <p:bldP spid="34849" grpId="0" build="p" autoUpdateAnimBg="0"/>
      <p:bldP spid="34850" grpId="0" build="p" autoUpdateAnimBg="0"/>
      <p:bldP spid="34851" grpId="0" build="p" autoUpdateAnimBg="0"/>
      <p:bldP spid="34852" grpId="0" build="p" autoUpdateAnimBg="0"/>
      <p:bldP spid="34853" grpId="0" build="p" autoUpdateAnimBg="0"/>
      <p:bldP spid="34854" grpId="0" build="p" autoUpdateAnimBg="0"/>
      <p:bldP spid="34855" grpId="0" build="p" autoUpdateAnimBg="0"/>
      <p:bldP spid="3485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90600" y="457200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to calculate the               use the same formulas as pH but substitute the</a:t>
            </a:r>
            <a:endParaRPr lang="en-US" sz="2500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581400" y="457200"/>
            <a:ext cx="1295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pOH,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998913" y="838200"/>
            <a:ext cx="1792287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[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OH</a:t>
            </a:r>
            <a:r>
              <a:rPr lang="en-US" sz="2500" b="1" baseline="30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590800" y="1736725"/>
            <a:ext cx="4114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CA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pOH = </a:t>
            </a:r>
            <a:r>
              <a:rPr lang="en-CA" sz="2500" b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CA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log[OH</a:t>
            </a:r>
            <a:r>
              <a:rPr lang="en-CA" sz="2500" b="1" baseline="30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CA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	</a:t>
            </a:r>
            <a:endParaRPr lang="en-CA" sz="2500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514600" y="1447800"/>
            <a:ext cx="43434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990600" y="3200400"/>
            <a:ext cx="7315200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500" b="1" u="sng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Try These:</a:t>
            </a:r>
            <a:endParaRPr lang="en-CA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1.</a:t>
            </a:r>
            <a:r>
              <a:rPr lang="en-CA" sz="2500">
                <a:solidFill>
                  <a:srgbClr val="000000"/>
                </a:solidFill>
                <a:cs typeface="Times New Roman" pitchFamily="18" charset="0"/>
              </a:rPr>
              <a:t>     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[OH</a:t>
            </a:r>
            <a:r>
              <a:rPr lang="en-CA" sz="2500" baseline="30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 =  </a:t>
            </a:r>
            <a:r>
              <a:rPr lang="en-CA" sz="2500">
                <a:solidFill>
                  <a:srgbClr val="A50021"/>
                </a:solidFill>
                <a:latin typeface="Georgia" pitchFamily="18" charset="0"/>
                <a:cs typeface="Times New Roman" pitchFamily="18" charset="0"/>
              </a:rPr>
              <a:t>1.0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CA" sz="25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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10</a:t>
            </a:r>
            <a:r>
              <a:rPr lang="en-CA" sz="2500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-11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mol/L	pOH =</a:t>
            </a:r>
            <a:endParaRPr lang="en-CA" sz="2500">
              <a:solidFill>
                <a:srgbClr val="006600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2.</a:t>
            </a:r>
            <a:r>
              <a:rPr lang="en-CA" sz="2500">
                <a:solidFill>
                  <a:srgbClr val="000000"/>
                </a:solidFill>
                <a:cs typeface="Times New Roman" pitchFamily="18" charset="0"/>
              </a:rPr>
              <a:t>     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[OH</a:t>
            </a:r>
            <a:r>
              <a:rPr lang="en-CA" sz="2500" baseline="30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 =  </a:t>
            </a:r>
            <a:r>
              <a:rPr lang="en-CA" sz="2500">
                <a:solidFill>
                  <a:srgbClr val="A50021"/>
                </a:solidFill>
                <a:latin typeface="Georgia" pitchFamily="18" charset="0"/>
                <a:cs typeface="Times New Roman" pitchFamily="18" charset="0"/>
              </a:rPr>
              <a:t>6.22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CA" sz="25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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10</a:t>
            </a:r>
            <a:r>
              <a:rPr lang="en-CA" sz="2500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-2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mol/L	pOH =</a:t>
            </a:r>
            <a:endParaRPr lang="en-CA" sz="2500">
              <a:solidFill>
                <a:srgbClr val="006600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3.</a:t>
            </a:r>
            <a:r>
              <a:rPr lang="en-CA" sz="2500">
                <a:solidFill>
                  <a:srgbClr val="000000"/>
                </a:solidFill>
                <a:cs typeface="Times New Roman" pitchFamily="18" charset="0"/>
              </a:rPr>
              <a:t>     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[OH</a:t>
            </a:r>
            <a:r>
              <a:rPr lang="en-CA" sz="2500" baseline="30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 =  </a:t>
            </a:r>
            <a:r>
              <a:rPr lang="en-CA" sz="2500">
                <a:solidFill>
                  <a:srgbClr val="A50021"/>
                </a:solidFill>
                <a:latin typeface="Georgia" pitchFamily="18" charset="0"/>
                <a:cs typeface="Times New Roman" pitchFamily="18" charset="0"/>
              </a:rPr>
              <a:t>9.411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CA" sz="25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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10</a:t>
            </a:r>
            <a:r>
              <a:rPr lang="en-CA" sz="2500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-6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mol/L	pOH =</a:t>
            </a:r>
            <a:endParaRPr lang="en-CA" sz="2500">
              <a:solidFill>
                <a:srgbClr val="006600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4.</a:t>
            </a:r>
            <a:r>
              <a:rPr lang="en-CA" sz="2500">
                <a:solidFill>
                  <a:srgbClr val="000000"/>
                </a:solidFill>
                <a:cs typeface="Times New Roman" pitchFamily="18" charset="0"/>
              </a:rPr>
              <a:t>     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[OH</a:t>
            </a:r>
            <a:r>
              <a:rPr lang="en-CA" sz="2500" baseline="30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 =  </a:t>
            </a:r>
            <a:r>
              <a:rPr lang="en-CA" sz="2500">
                <a:solidFill>
                  <a:srgbClr val="A50021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CA" sz="25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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10</a:t>
            </a:r>
            <a:r>
              <a:rPr lang="en-CA" sz="2500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-6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mol/L		pOH =</a:t>
            </a:r>
            <a:endParaRPr lang="en-US" sz="2500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7772400" y="3733800"/>
            <a:ext cx="10445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CA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11.</a:t>
            </a:r>
            <a:r>
              <a:rPr lang="en-CA" sz="2500" b="1">
                <a:solidFill>
                  <a:srgbClr val="A50021"/>
                </a:solidFill>
                <a:latin typeface="Georgia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7696200" y="4267200"/>
            <a:ext cx="107156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CA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1.</a:t>
            </a:r>
            <a:r>
              <a:rPr lang="en-CA" sz="2500" b="1">
                <a:solidFill>
                  <a:srgbClr val="A50021"/>
                </a:solidFill>
                <a:latin typeface="Georgia" pitchFamily="18" charset="0"/>
                <a:cs typeface="Times New Roman" pitchFamily="18" charset="0"/>
              </a:rPr>
              <a:t>206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7696200" y="4876800"/>
            <a:ext cx="131286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CA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5.</a:t>
            </a:r>
            <a:r>
              <a:rPr lang="en-CA" sz="2500" b="1">
                <a:solidFill>
                  <a:srgbClr val="A50021"/>
                </a:solidFill>
                <a:latin typeface="Georgia" pitchFamily="18" charset="0"/>
                <a:cs typeface="Times New Roman" pitchFamily="18" charset="0"/>
              </a:rPr>
              <a:t>0264</a:t>
            </a: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7772400" y="5410200"/>
            <a:ext cx="6556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CA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5.</a:t>
            </a:r>
            <a:r>
              <a:rPr lang="en-CA" sz="2500" b="1">
                <a:solidFill>
                  <a:srgbClr val="A50021"/>
                </a:solidFill>
                <a:latin typeface="Georgia" pitchFamily="18" charset="0"/>
                <a:cs typeface="Times New Roman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90406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5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5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  <p:bldP spid="35844" grpId="0" build="p" autoUpdateAnimBg="0"/>
      <p:bldP spid="35845" grpId="0" build="p" autoUpdateAnimBg="0"/>
      <p:bldP spid="35848" grpId="0" build="p" autoUpdateAnimBg="0"/>
      <p:bldP spid="35849" grpId="0" build="p" autoUpdateAnimBg="0"/>
      <p:bldP spid="35850" grpId="0" build="p" autoUpdateAnimBg="0"/>
      <p:bldP spid="3585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615</Words>
  <Application>Microsoft Office PowerPoint</Application>
  <PresentationFormat>On-screen Show (4:3)</PresentationFormat>
  <Paragraphs>189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6.2 notes part 2</vt:lpstr>
      <vt:lpstr>PowerPoint Presentation</vt:lpstr>
      <vt:lpstr>PowerPoint Presentation</vt:lpstr>
      <vt:lpstr>PowerPoint Presentation</vt:lpstr>
      <vt:lpstr>6.2 notes part 3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2013-11-19T02:58:19Z</dcterms:created>
  <dcterms:modified xsi:type="dcterms:W3CDTF">2013-11-19T03:09:33Z</dcterms:modified>
</cp:coreProperties>
</file>