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6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0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3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6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0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8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3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EF04-BB7C-4E51-BA9B-ACB54A6B9A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6DCD-3926-4B51-923F-C073EC74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2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heralddemocrat.com/sections/news/local/acid-spill-shuts-down-us-highway-82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90600" y="89852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                                                             of a substance depend on two things: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05000" y="898525"/>
            <a:ext cx="45624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acidic and basic properties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00200" y="2057400"/>
            <a:ext cx="838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1.</a:t>
            </a:r>
            <a:endParaRPr lang="en-CA" sz="2500" b="1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81200" y="2057400"/>
            <a:ext cx="6629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the                                     of the solution</a:t>
            </a:r>
            <a:r>
              <a:rPr lang="en-CA" sz="25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600200" y="2803525"/>
            <a:ext cx="838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2.</a:t>
            </a:r>
            <a:endParaRPr lang="en-CA" sz="2500" b="1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81200" y="2803525"/>
            <a:ext cx="6629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the                       of the acid or base</a:t>
            </a:r>
            <a:r>
              <a:rPr lang="en-CA" sz="25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90600" y="319088"/>
            <a:ext cx="7543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800" b="1" u="sng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6.5  </a:t>
            </a:r>
            <a:r>
              <a:rPr lang="en-US" sz="2800" b="1" u="sng" dirty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Strong and Weak Acids and Bases</a:t>
            </a:r>
            <a:r>
              <a:rPr lang="en-US" sz="2800" dirty="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90800" y="2057400"/>
            <a:ext cx="24796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concentration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665413" y="2803525"/>
            <a:ext cx="14493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identity</a:t>
            </a:r>
          </a:p>
        </p:txBody>
      </p:sp>
    </p:spTree>
    <p:extLst>
      <p:ext uri="{BB962C8B-B14F-4D97-AF65-F5344CB8AC3E}">
        <p14:creationId xmlns:p14="http://schemas.microsoft.com/office/powerpoint/2010/main" val="328435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93" grpId="0" build="p" autoUpdateAnimBg="0"/>
      <p:bldP spid="1639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90600" y="685800"/>
            <a:ext cx="800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as with polyprotic acids, only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14400" y="2133600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  	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92188" y="3587750"/>
            <a:ext cx="18938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HCO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961188" y="2727325"/>
            <a:ext cx="18938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602413" y="2727325"/>
            <a:ext cx="4079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876800" y="2743200"/>
            <a:ext cx="16129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 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086600" y="3581400"/>
            <a:ext cx="19907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35814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081588" y="3581400"/>
            <a:ext cx="16129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 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648200" y="3581400"/>
            <a:ext cx="496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  <a:endParaRPr lang="en-CA" sz="2500" b="1">
              <a:solidFill>
                <a:srgbClr val="090807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352800" y="3581400"/>
            <a:ext cx="12906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971800" y="3565525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419600" y="2667000"/>
            <a:ext cx="496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3200400" y="2727325"/>
            <a:ext cx="12906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CA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2819400" y="2727325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066800" y="2743200"/>
            <a:ext cx="1819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562600" y="669925"/>
            <a:ext cx="1143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one</a:t>
            </a:r>
            <a:endParaRPr lang="en-CA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1295400" y="685800"/>
            <a:ext cx="78486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            OH</a:t>
            </a:r>
            <a:r>
              <a:rPr lang="en-US" sz="250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is formed at a time, and each new base formed is                     than the last</a:t>
            </a:r>
            <a:endParaRPr lang="en-CA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6931025" y="1066800"/>
            <a:ext cx="13747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weaker</a:t>
            </a:r>
          </a:p>
        </p:txBody>
      </p:sp>
    </p:spTree>
    <p:extLst>
      <p:ext uri="{BB962C8B-B14F-4D97-AF65-F5344CB8AC3E}">
        <p14:creationId xmlns:p14="http://schemas.microsoft.com/office/powerpoint/2010/main" val="167154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  <p:bldP spid="25605" grpId="0" build="p" autoUpdateAnimBg="0"/>
      <p:bldP spid="25606" grpId="0" build="p" autoUpdateAnimBg="0"/>
      <p:bldP spid="25607" grpId="0" build="p" autoUpdateAnimBg="0"/>
      <p:bldP spid="25608" grpId="0" build="p" autoUpdateAnimBg="0"/>
      <p:bldP spid="25609" grpId="0" build="p" autoUpdateAnimBg="0"/>
      <p:bldP spid="25610" grpId="0" build="p" autoUpdateAnimBg="0"/>
      <p:bldP spid="25611" grpId="0" build="p" autoUpdateAnimBg="0"/>
      <p:bldP spid="25612" grpId="0" build="p" autoUpdateAnimBg="0"/>
      <p:bldP spid="25613" grpId="0" build="p" autoUpdateAnimBg="0"/>
      <p:bldP spid="25614" grpId="0" build="p" autoUpdateAnimBg="0"/>
      <p:bldP spid="25615" grpId="0" build="p" autoUpdateAnimBg="0"/>
      <p:bldP spid="25616" grpId="0" build="p" autoUpdateAnimBg="0"/>
      <p:bldP spid="25617" grpId="0" build="p" autoUpdateAnimBg="0"/>
      <p:bldP spid="25618" grpId="0" build="p" autoUpdateAnimBg="0"/>
      <p:bldP spid="2562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E.  Neutralization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90600" y="942975"/>
            <a:ext cx="800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 reaction between an acid and a base produces an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90600" y="3581400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 products of                                   are both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295400" y="1295400"/>
            <a:ext cx="44497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ionic compound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and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water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451725" y="3581400"/>
            <a:ext cx="13874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neutral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505200" y="3581400"/>
            <a:ext cx="2514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neutralization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90600" y="4327525"/>
            <a:ext cx="81534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in a neutralization reaction or                                     between a                                                                  , the product is always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886200" y="5105400"/>
            <a:ext cx="1119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water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895600" y="4708525"/>
            <a:ext cx="48085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strong acid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and a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strong base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638800" y="4343400"/>
            <a:ext cx="31670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acid-base reaction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600200" y="5791200"/>
            <a:ext cx="1752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715000" y="5791200"/>
            <a:ext cx="15208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 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5181600" y="5791200"/>
            <a:ext cx="496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  <a:endParaRPr lang="en-CA" sz="2500" b="1">
              <a:solidFill>
                <a:srgbClr val="090807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733800" y="5791200"/>
            <a:ext cx="15319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352800" y="57912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629400" y="1981200"/>
            <a:ext cx="1905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water</a:t>
            </a:r>
            <a:r>
              <a:rPr lang="en-US" sz="2500">
                <a:solidFill>
                  <a:srgbClr val="1F7729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981200" y="1981200"/>
            <a:ext cx="865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990000"/>
                </a:solidFill>
                <a:latin typeface="Georgia" pitchFamily="18" charset="0"/>
                <a:cs typeface="Times New Roman" pitchFamily="18" charset="0"/>
              </a:rPr>
              <a:t>acid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2895600" y="19812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3429000" y="1981200"/>
            <a:ext cx="9223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99"/>
                </a:solidFill>
                <a:latin typeface="Georgia" pitchFamily="18" charset="0"/>
                <a:cs typeface="Times New Roman" pitchFamily="18" charset="0"/>
              </a:rPr>
              <a:t>base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394200" y="2057400"/>
            <a:ext cx="482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Lucida Sans Unicode" pitchFamily="34" charset="0"/>
              </a:rPr>
              <a:t>→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4953000" y="1981200"/>
            <a:ext cx="1041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a salt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042025" y="19812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066800" y="2667000"/>
            <a:ext cx="807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 </a:t>
            </a:r>
            <a:r>
              <a:rPr lang="en-US" sz="2500" b="1">
                <a:solidFill>
                  <a:srgbClr val="990000"/>
                </a:solidFill>
                <a:latin typeface="Georgia" pitchFamily="18" charset="0"/>
                <a:cs typeface="Times New Roman" pitchFamily="18" charset="0"/>
              </a:rPr>
              <a:t>HCl(aq)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 +   </a:t>
            </a:r>
            <a:r>
              <a:rPr lang="en-US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KOH(aq)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090807"/>
                </a:solidFill>
                <a:latin typeface="Lucida Sans Unicode" pitchFamily="34" charset="0"/>
              </a:rPr>
              <a:t>→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5715000" y="2651125"/>
            <a:ext cx="3343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KCl(aq)  +  HOH(</a:t>
            </a:r>
            <a:r>
              <a:rPr lang="en-US" sz="2500" b="1">
                <a:solidFill>
                  <a:srgbClr val="1F7729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en-US" sz="2500" b="1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)</a:t>
            </a:r>
            <a:r>
              <a:rPr lang="en-US" sz="2500">
                <a:solidFill>
                  <a:srgbClr val="1F7729"/>
                </a:solidFill>
                <a:latin typeface="Georg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956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utoUpdateAnimBg="0"/>
      <p:bldP spid="26630" grpId="0" build="p" autoUpdateAnimBg="0"/>
      <p:bldP spid="26631" grpId="0" build="p" autoUpdateAnimBg="0"/>
      <p:bldP spid="26633" grpId="0" build="p" autoUpdateAnimBg="0"/>
      <p:bldP spid="26634" grpId="0" build="p" autoUpdateAnimBg="0"/>
      <p:bldP spid="26635" grpId="0" build="p" autoUpdateAnimBg="0"/>
      <p:bldP spid="26636" grpId="0" build="p" autoUpdateAnimBg="0"/>
      <p:bldP spid="26637" grpId="0" build="p" autoUpdateAnimBg="0"/>
      <p:bldP spid="26638" grpId="0" build="p" autoUpdateAnimBg="0"/>
      <p:bldP spid="26639" grpId="0" build="p" autoUpdateAnimBg="0"/>
      <p:bldP spid="26640" grpId="0" build="p" autoUpdateAnimBg="0"/>
      <p:bldP spid="26641" grpId="0" build="p" autoUpdateAnimBg="0"/>
      <p:bldP spid="26642" grpId="0" build="p" autoUpdateAnimBg="0"/>
      <p:bldP spid="26643" grpId="0" build="p" autoUpdateAnimBg="0"/>
      <p:bldP spid="26644" grpId="0" build="p" autoUpdateAnimBg="0"/>
      <p:bldP spid="26645" grpId="0" build="p" autoUpdateAnimBg="0"/>
      <p:bldP spid="26646" grpId="0" build="p" autoUpdateAnimBg="0"/>
      <p:bldP spid="26647" grpId="0" build="p" autoUpdateAnimBg="0"/>
      <p:bldP spid="26648" grpId="0" build="p" autoUpdateAnimBg="0"/>
      <p:bldP spid="2664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066800" y="1524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F.  Acid and Base Spills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90600" y="609600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there are many uses for both acids and bases in our households and in industry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90600" y="157162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due to their,                                                                special care must be used when they are being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124200" y="1571625"/>
            <a:ext cx="47672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reactivity and corrosiveness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219200" y="1841500"/>
            <a:ext cx="76962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                 produced and transported</a:t>
            </a:r>
          </a:p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  <a:hlinkClick r:id="rId2"/>
              </a:rPr>
              <a:t>http://heralddemocrat.com/sections/news/local/acid-spill-shuts-down-us-highway-82.html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27655" name="Picture 7" descr="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525" y="4005263"/>
            <a:ext cx="2825750" cy="211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0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 autoUpdateAnimBg="0"/>
      <p:bldP spid="2765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90600" y="533400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 two ways to deal with acid or base spills are: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447800" y="1158875"/>
            <a:ext cx="2286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1.</a:t>
            </a: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 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dilution:</a:t>
            </a:r>
            <a:r>
              <a:rPr lang="en-CA" sz="25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447800" y="2073275"/>
            <a:ext cx="3352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2.</a:t>
            </a: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 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neutralization: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752600" y="1158875"/>
            <a:ext cx="7162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                    reduce the                                   by adding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752600" y="2073275"/>
            <a:ext cx="7239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                                  you always use a                               	         for the neutralization so you aren’t left with another hazardous situation</a:t>
            </a:r>
            <a:endParaRPr lang="en-CA" sz="25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029200" y="1143000"/>
            <a:ext cx="24796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concentration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895600" y="1524000"/>
            <a:ext cx="1119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water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819275" y="2057400"/>
            <a:ext cx="73247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          weak acid or base</a:t>
            </a:r>
          </a:p>
        </p:txBody>
      </p:sp>
    </p:spTree>
    <p:extLst>
      <p:ext uri="{BB962C8B-B14F-4D97-AF65-F5344CB8AC3E}">
        <p14:creationId xmlns:p14="http://schemas.microsoft.com/office/powerpoint/2010/main" val="680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build="p" autoUpdateAnimBg="0"/>
      <p:bldP spid="28680" grpId="0" build="p" autoUpdateAnimBg="0"/>
      <p:bldP spid="2868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A.  Strong Acids and Weak Acids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942975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 acid that ionizes almost               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in water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is called 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0600" y="2743200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100% of the                    becomes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676400" y="1295400"/>
            <a:ext cx="2003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strong acid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181600" y="914400"/>
            <a:ext cx="10636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100%</a:t>
            </a:r>
            <a:endParaRPr lang="en-CA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7772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  HCl(aq)  +  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  </a:t>
            </a: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543800" y="1828800"/>
            <a:ext cx="13176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Cl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239000" y="18288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5562600" y="1828800"/>
            <a:ext cx="17002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124200" y="2727325"/>
            <a:ext cx="14890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HCl(aq)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219200" y="2743200"/>
            <a:ext cx="71199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   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and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Cl</a:t>
            </a:r>
            <a:r>
              <a:rPr lang="en-US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990600" y="387032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 concentration of the                       is the               as the concentration of the             it came from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724400" y="3870325"/>
            <a:ext cx="1781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7315200" y="3886200"/>
            <a:ext cx="10398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same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800600" y="4267200"/>
            <a:ext cx="9461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 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990600" y="4937125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strong acids are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1295400" y="4953000"/>
            <a:ext cx="7620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strong electrolytes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and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1295400" y="5410200"/>
            <a:ext cx="47831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react vigorously with metals</a:t>
            </a:r>
          </a:p>
        </p:txBody>
      </p:sp>
    </p:spTree>
    <p:extLst>
      <p:ext uri="{BB962C8B-B14F-4D97-AF65-F5344CB8AC3E}">
        <p14:creationId xmlns:p14="http://schemas.microsoft.com/office/powerpoint/2010/main" val="216942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autoUpdateAnimBg="0"/>
      <p:bldP spid="17414" grpId="0" build="p" autoUpdateAnimBg="0"/>
      <p:bldP spid="17415" grpId="0" build="p" autoUpdateAnimBg="0"/>
      <p:bldP spid="17416" grpId="0" build="p" autoUpdateAnimBg="0"/>
      <p:bldP spid="17417" grpId="0" build="p" autoUpdateAnimBg="0"/>
      <p:bldP spid="17418" grpId="0" build="p" autoUpdateAnimBg="0"/>
      <p:bldP spid="17419" grpId="0" build="p" autoUpdateAnimBg="0"/>
      <p:bldP spid="17420" grpId="0" build="p" autoUpdateAnimBg="0"/>
      <p:bldP spid="17422" grpId="0" build="p" autoUpdateAnimBg="0"/>
      <p:bldP spid="17423" grpId="0" build="p" autoUpdateAnimBg="0"/>
      <p:bldP spid="17424" grpId="0" build="p" autoUpdateAnimBg="0"/>
      <p:bldP spid="17426" grpId="0" build="p" autoUpdateAnimBg="0"/>
      <p:bldP spid="174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90600" y="1095375"/>
            <a:ext cx="800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there are 6 strong acids: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257800" y="4495800"/>
            <a:ext cx="18145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HNO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257800" y="3962400"/>
            <a:ext cx="1893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SO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257800" y="3429000"/>
            <a:ext cx="14890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HCl(aq)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259388" y="2895600"/>
            <a:ext cx="12938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HI(aq)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257800" y="2362200"/>
            <a:ext cx="15573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HBr(aq)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273675" y="1812925"/>
            <a:ext cx="18891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HClO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676400" y="4511675"/>
            <a:ext cx="18494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nitric acid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676400" y="3962400"/>
            <a:ext cx="22193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sulfuric acid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676400" y="3429000"/>
            <a:ext cx="30591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hydrochloric acid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676400" y="2895600"/>
            <a:ext cx="27241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hydroiodic acid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676400" y="2346325"/>
            <a:ext cx="30924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hydrobromic acid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676400" y="1812925"/>
            <a:ext cx="2643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perchloric acid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828800" y="5486400"/>
            <a:ext cx="434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rgbClr val="990000"/>
                </a:solidFill>
                <a:latin typeface="Georgia" pitchFamily="18" charset="0"/>
              </a:rPr>
              <a:t>***on your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11137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90600" y="485775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                                                                        and only a small percentage of the acid forms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600200" y="457200"/>
            <a:ext cx="52863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weak acid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does not ionize 100%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38250" y="3565525"/>
            <a:ext cx="767715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                    react much less vigorously with metals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324600" y="838200"/>
            <a:ext cx="2819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ions in solution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90600" y="2895600"/>
            <a:ext cx="800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we use the                                             for weak acids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38200" y="1447800"/>
            <a:ext cx="83058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  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CH</a:t>
            </a:r>
            <a:r>
              <a:rPr lang="en-US" sz="23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COOH(aq)  +  H</a:t>
            </a:r>
            <a:r>
              <a:rPr lang="en-US" sz="23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US" sz="23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  <a:endParaRPr lang="en-CA" sz="23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572000" y="1965325"/>
            <a:ext cx="762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3000" b="1">
                <a:solidFill>
                  <a:srgbClr val="090807"/>
                </a:solidFill>
                <a:latin typeface="Georgia" pitchFamily="18" charset="0"/>
              </a:rPr>
              <a:t>⇌</a:t>
            </a:r>
            <a:r>
              <a:rPr lang="en-CA" sz="30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858000" y="1995488"/>
            <a:ext cx="219710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CH</a:t>
            </a:r>
            <a:r>
              <a:rPr lang="en-US" sz="23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COO</a:t>
            </a:r>
            <a:r>
              <a:rPr lang="en-US" sz="23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3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553200" y="1981200"/>
            <a:ext cx="38893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3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105400" y="1981200"/>
            <a:ext cx="156686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3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3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3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3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879725" y="2895600"/>
            <a:ext cx="3216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equilibrium arrow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990600" y="3565525"/>
            <a:ext cx="800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weak acids are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295400" y="3581400"/>
            <a:ext cx="7696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weak electrolytes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and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2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build="p" autoUpdateAnimBg="0"/>
      <p:bldP spid="19461" grpId="0" build="p" autoUpdateAnimBg="0"/>
      <p:bldP spid="19463" grpId="0" build="p" autoUpdateAnimBg="0"/>
      <p:bldP spid="19464" grpId="0" build="p" autoUpdateAnimBg="0"/>
      <p:bldP spid="19465" grpId="0" build="p" autoUpdateAnimBg="0"/>
      <p:bldP spid="19466" grpId="0" build="p" autoUpdateAnimBg="0"/>
      <p:bldP spid="19467" grpId="0" build="p" autoUpdateAnimBg="0"/>
      <p:bldP spid="19468" grpId="0" build="p" autoUpdateAnimBg="0"/>
      <p:bldP spid="1947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B.  Strong Bases and Weak Bases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90600" y="942975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 base that dissociates                 into ions in water is called a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90600" y="1920875"/>
            <a:ext cx="7924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                            are strong bases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667000" y="1295400"/>
            <a:ext cx="20605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strong base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600575" y="914400"/>
            <a:ext cx="10636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100%</a:t>
            </a:r>
            <a:endParaRPr lang="en-CA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90600" y="35052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                                                                               and                    only a small percentage of the base forms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90600" y="5699125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we use the                                            for weak bases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295400" y="1905000"/>
            <a:ext cx="60547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ionic hydroxides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and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metallic oxides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143000" y="2743200"/>
            <a:ext cx="7924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  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NaOH(aq)  </a:t>
            </a: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943600" y="2743200"/>
            <a:ext cx="15319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562600" y="27432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191000" y="2743200"/>
            <a:ext cx="14700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Na</a:t>
            </a:r>
            <a:r>
              <a:rPr lang="en-US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371600" y="4343400"/>
            <a:ext cx="2895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ions in solution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524000" y="3505200"/>
            <a:ext cx="59785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weak base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does not dissociate 100%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990600" y="5089525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eg)  NH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 +  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US" sz="2500" b="1">
                <a:solidFill>
                  <a:srgbClr val="000000"/>
                </a:solidFill>
                <a:cs typeface="Times New Roman" pitchFamily="18" charset="0"/>
                <a:sym typeface="MT Extra" pitchFamily="18" charset="2"/>
              </a:rPr>
              <a:t>l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)  </a:t>
            </a:r>
            <a:r>
              <a:rPr lang="en-US" sz="2500" b="1">
                <a:solidFill>
                  <a:srgbClr val="000000"/>
                </a:solidFill>
                <a:latin typeface="Lucida Sans Unicode" pitchFamily="34" charset="0"/>
              </a:rPr>
              <a:t>⇌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315200" y="5089525"/>
            <a:ext cx="15319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7010400" y="5013325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410200" y="5073650"/>
            <a:ext cx="17113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NH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2895600" y="5715000"/>
            <a:ext cx="3216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equilibrium arrow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9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  <p:bldP spid="20486" grpId="0" build="p" autoUpdateAnimBg="0"/>
      <p:bldP spid="20489" grpId="0" build="p" autoUpdateAnimBg="0"/>
      <p:bldP spid="20490" grpId="0" build="p" autoUpdateAnimBg="0"/>
      <p:bldP spid="20491" grpId="0" build="p" autoUpdateAnimBg="0"/>
      <p:bldP spid="20492" grpId="0" build="p" autoUpdateAnimBg="0"/>
      <p:bldP spid="20493" grpId="0" build="p" autoUpdateAnimBg="0"/>
      <p:bldP spid="20494" grpId="0" build="p" autoUpdateAnimBg="0"/>
      <p:bldP spid="20495" grpId="0" build="p" autoUpdateAnimBg="0"/>
      <p:bldP spid="20496" grpId="0" build="p" autoUpdateAnimBg="0"/>
      <p:bldP spid="20497" grpId="0" build="p" autoUpdateAnimBg="0"/>
      <p:bldP spid="20498" grpId="0" build="p" autoUpdateAnimBg="0"/>
      <p:bldP spid="20499" grpId="0" build="p" autoUpdateAnimBg="0"/>
      <p:bldP spid="2050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C.  Monoprotic and Polyprotic Acids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90600" y="942975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acids that have only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per molecule that can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are called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90600" y="3352800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monoprotic acids can be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19200" y="2286000"/>
            <a:ext cx="7924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591300" y="2286000"/>
            <a:ext cx="2552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COOH(aq)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786313" y="2286000"/>
            <a:ext cx="19192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HNO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(aq),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429000" y="2286000"/>
            <a:ext cx="14700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HF(aq),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981200" y="2286000"/>
            <a:ext cx="15938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HCl(aq),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4929188" y="3352800"/>
            <a:ext cx="26146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strong or weak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279900" y="914400"/>
            <a:ext cx="33401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one hydrogen atom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038600" y="1295400"/>
            <a:ext cx="11779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ionize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295400" y="1676400"/>
            <a:ext cx="3036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monoprotic acids</a:t>
            </a:r>
          </a:p>
        </p:txBody>
      </p:sp>
    </p:spTree>
    <p:extLst>
      <p:ext uri="{BB962C8B-B14F-4D97-AF65-F5344CB8AC3E}">
        <p14:creationId xmlns:p14="http://schemas.microsoft.com/office/powerpoint/2010/main" val="235802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build="p" autoUpdateAnimBg="0"/>
      <p:bldP spid="21511" grpId="0" build="p" autoUpdateAnimBg="0"/>
      <p:bldP spid="21512" grpId="0" build="p" autoUpdateAnimBg="0"/>
      <p:bldP spid="21513" grpId="0" build="p" autoUpdateAnimBg="0"/>
      <p:bldP spid="21514" grpId="0" build="p" autoUpdateAnimBg="0"/>
      <p:bldP spid="21515" grpId="0" build="p" autoUpdateAnimBg="0"/>
      <p:bldP spid="21516" grpId="0" build="p" autoUpdateAnimBg="0"/>
      <p:bldP spid="215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90600" y="685800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acids that contain                                                              that can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are called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95400" y="2057400"/>
            <a:ext cx="7086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86200" y="2057400"/>
            <a:ext cx="19097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PO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981200" y="2057400"/>
            <a:ext cx="19986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SO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(aq),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990600" y="2879725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acids with                                    are                     , with  		                  are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825750" y="2895600"/>
            <a:ext cx="25844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two hydrogens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129338" y="2895600"/>
            <a:ext cx="149066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diprotic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295400" y="3276600"/>
            <a:ext cx="28511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three hydrogens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800600" y="3276600"/>
            <a:ext cx="15700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triprotic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013200" y="685800"/>
            <a:ext cx="4902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two or more hydrogen atoms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667000" y="1066800"/>
            <a:ext cx="11779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ionize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5334000" y="1066800"/>
            <a:ext cx="27908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990000"/>
                </a:solidFill>
                <a:latin typeface="Georgia" pitchFamily="18" charset="0"/>
                <a:cs typeface="Times New Roman" pitchFamily="18" charset="0"/>
              </a:rPr>
              <a:t>polyprotic acids</a:t>
            </a:r>
          </a:p>
        </p:txBody>
      </p:sp>
    </p:spTree>
    <p:extLst>
      <p:ext uri="{BB962C8B-B14F-4D97-AF65-F5344CB8AC3E}">
        <p14:creationId xmlns:p14="http://schemas.microsoft.com/office/powerpoint/2010/main" val="364676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  <p:bldP spid="22533" grpId="0" build="p" autoUpdateAnimBg="0"/>
      <p:bldP spid="22535" grpId="0" build="p" autoUpdateAnimBg="0"/>
      <p:bldP spid="22536" grpId="0" build="p" autoUpdateAnimBg="0"/>
      <p:bldP spid="22537" grpId="0" build="p" autoUpdateAnimBg="0"/>
      <p:bldP spid="22538" grpId="0" build="p" autoUpdateAnimBg="0"/>
      <p:bldP spid="22539" grpId="0" build="p" autoUpdateAnimBg="0"/>
      <p:bldP spid="22540" grpId="0" build="p" autoUpdateAnimBg="0"/>
      <p:bldP spid="2254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90600" y="685800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when polyprotic acids ionize, only            hydrogen is removed at a time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with each acid becoming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248400" y="685800"/>
            <a:ext cx="91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one</a:t>
            </a:r>
            <a:endParaRPr lang="en-CA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295400" y="1447800"/>
            <a:ext cx="36480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progressively weaker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4400" y="2133600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  	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992188" y="3587750"/>
            <a:ext cx="18780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HSO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61188" y="2727325"/>
            <a:ext cx="18780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HSO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CA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602413" y="2727325"/>
            <a:ext cx="4079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876800" y="2743200"/>
            <a:ext cx="17002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CA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086600" y="3581400"/>
            <a:ext cx="17224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SO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US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6781800" y="35814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081588" y="3581400"/>
            <a:ext cx="17002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4648200" y="3581400"/>
            <a:ext cx="496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  <a:endParaRPr lang="en-CA" sz="2500" b="1">
              <a:solidFill>
                <a:srgbClr val="090807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352800" y="3581400"/>
            <a:ext cx="1241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971800" y="3565525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4419600" y="2667000"/>
            <a:ext cx="496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200400" y="2727325"/>
            <a:ext cx="1241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CA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l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819400" y="2727325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066800" y="2743200"/>
            <a:ext cx="1893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SO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</p:spTree>
    <p:extLst>
      <p:ext uri="{BB962C8B-B14F-4D97-AF65-F5344CB8AC3E}">
        <p14:creationId xmlns:p14="http://schemas.microsoft.com/office/powerpoint/2010/main" val="329186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build="p" autoUpdateAnimBg="0"/>
      <p:bldP spid="23558" grpId="0" build="p" autoUpdateAnimBg="0"/>
      <p:bldP spid="23559" grpId="0" build="p" autoUpdateAnimBg="0"/>
      <p:bldP spid="23560" grpId="0" build="p" autoUpdateAnimBg="0"/>
      <p:bldP spid="23561" grpId="0" build="p" autoUpdateAnimBg="0"/>
      <p:bldP spid="23562" grpId="0" build="p" autoUpdateAnimBg="0"/>
      <p:bldP spid="23563" grpId="0" build="p" autoUpdateAnimBg="0"/>
      <p:bldP spid="23564" grpId="0" build="p" autoUpdateAnimBg="0"/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  <p:bldP spid="23569" grpId="0" build="p" autoUpdateAnimBg="0"/>
      <p:bldP spid="23570" grpId="0" build="p" autoUpdateAnimBg="0"/>
      <p:bldP spid="235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D.  Monoprotic and Polyprotic Bases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942975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bases that                                                                                  	                                    are called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326072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bases that react with water in                                          are called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219200" y="2286000"/>
            <a:ext cx="7924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  NaOH(s)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219200" y="914400"/>
            <a:ext cx="7696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react with water in only one step to form hydroxide ions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249363" y="1295400"/>
            <a:ext cx="76660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en-US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monoprotic bases</a:t>
            </a:r>
            <a:endParaRPr lang="en-CA" sz="2500" b="1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62600" y="3276600"/>
            <a:ext cx="31083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two or more steps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819400" y="3657600"/>
            <a:ext cx="28479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990000"/>
                </a:solidFill>
                <a:latin typeface="Georgia" pitchFamily="18" charset="0"/>
                <a:cs typeface="Times New Roman" pitchFamily="18" charset="0"/>
              </a:rPr>
              <a:t>polyprotic bases</a:t>
            </a:r>
            <a:endParaRPr lang="en-CA" sz="2500" b="1">
              <a:solidFill>
                <a:srgbClr val="99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219200" y="4419600"/>
            <a:ext cx="5486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  CO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(aq),  PO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US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 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143000" y="5334000"/>
            <a:ext cx="7543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i="1">
                <a:solidFill>
                  <a:srgbClr val="090807"/>
                </a:solidFill>
                <a:latin typeface="Georgia" pitchFamily="18" charset="0"/>
              </a:rPr>
              <a:t>***complex ions with more than 1- charge!!!</a:t>
            </a:r>
          </a:p>
        </p:txBody>
      </p:sp>
    </p:spTree>
    <p:extLst>
      <p:ext uri="{BB962C8B-B14F-4D97-AF65-F5344CB8AC3E}">
        <p14:creationId xmlns:p14="http://schemas.microsoft.com/office/powerpoint/2010/main" val="819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autoUpdateAnimBg="0"/>
      <p:bldP spid="24582" grpId="0" build="p" autoUpdateAnimBg="0"/>
      <p:bldP spid="24583" grpId="0" build="p" autoUpdateAnimBg="0"/>
      <p:bldP spid="24584" grpId="0" build="p" autoUpdateAnimBg="0"/>
      <p:bldP spid="24585" grpId="0" build="p" autoUpdateAnimBg="0"/>
      <p:bldP spid="24586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742</Words>
  <Application>Microsoft Office PowerPoint</Application>
  <PresentationFormat>On-screen Show (4:3)</PresentationFormat>
  <Paragraphs>184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2013-11-19T02:33:49Z</dcterms:created>
  <dcterms:modified xsi:type="dcterms:W3CDTF">2013-11-19T02:54:21Z</dcterms:modified>
</cp:coreProperties>
</file>