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05" autoAdjust="0"/>
    <p:restoredTop sz="94660"/>
  </p:normalViewPr>
  <p:slideViewPr>
    <p:cSldViewPr>
      <p:cViewPr varScale="1">
        <p:scale>
          <a:sx n="51" d="100"/>
          <a:sy n="51" d="100"/>
        </p:scale>
        <p:origin x="-7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D612-51A6-4765-B0CF-3684A9DA5919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D12A-8001-4BA8-86FA-2A245F449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520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D612-51A6-4765-B0CF-3684A9DA5919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D12A-8001-4BA8-86FA-2A245F449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93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D612-51A6-4765-B0CF-3684A9DA5919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D12A-8001-4BA8-86FA-2A245F449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4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D612-51A6-4765-B0CF-3684A9DA5919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D12A-8001-4BA8-86FA-2A245F449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695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D612-51A6-4765-B0CF-3684A9DA5919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D12A-8001-4BA8-86FA-2A245F449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635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D612-51A6-4765-B0CF-3684A9DA5919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D12A-8001-4BA8-86FA-2A245F449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013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D612-51A6-4765-B0CF-3684A9DA5919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D12A-8001-4BA8-86FA-2A245F449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03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D612-51A6-4765-B0CF-3684A9DA5919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D12A-8001-4BA8-86FA-2A245F449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082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D612-51A6-4765-B0CF-3684A9DA5919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D12A-8001-4BA8-86FA-2A245F449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33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D612-51A6-4765-B0CF-3684A9DA5919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D12A-8001-4BA8-86FA-2A245F449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9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D612-51A6-4765-B0CF-3684A9DA5919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D12A-8001-4BA8-86FA-2A245F449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77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2D612-51A6-4765-B0CF-3684A9DA5919}" type="datetimeFigureOut">
              <a:rPr lang="en-US" smtClean="0"/>
              <a:t>12/7/2013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BD12A-8001-4BA8-86FA-2A245F449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468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6"/>
          <p:cNvSpPr>
            <a:spLocks noChangeArrowheads="1"/>
          </p:cNvSpPr>
          <p:nvPr/>
        </p:nvSpPr>
        <p:spPr bwMode="auto">
          <a:xfrm>
            <a:off x="1295400" y="1143000"/>
            <a:ext cx="7848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/>
              <a:t>                           </a:t>
            </a:r>
            <a:r>
              <a:rPr lang="en-US" sz="2000" dirty="0" smtClean="0"/>
              <a:t>is the study of the   </a:t>
            </a:r>
            <a:r>
              <a:rPr lang="en-US" sz="2000" dirty="0"/>
              <a:t>relative quantities</a:t>
            </a:r>
            <a:endParaRPr lang="en-US" sz="2000" b="0" dirty="0"/>
          </a:p>
        </p:txBody>
      </p:sp>
      <p:sp>
        <p:nvSpPr>
          <p:cNvPr id="3076" name="Rectangle 17"/>
          <p:cNvSpPr>
            <a:spLocks noChangeArrowheads="1"/>
          </p:cNvSpPr>
          <p:nvPr/>
        </p:nvSpPr>
        <p:spPr bwMode="auto">
          <a:xfrm>
            <a:off x="1295400" y="1143000"/>
            <a:ext cx="24574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stoichiometry</a:t>
            </a:r>
          </a:p>
        </p:txBody>
      </p:sp>
      <p:sp>
        <p:nvSpPr>
          <p:cNvPr id="3077" name="Text Box 22"/>
          <p:cNvSpPr txBox="1">
            <a:spLocks noChangeArrowheads="1"/>
          </p:cNvSpPr>
          <p:nvPr/>
        </p:nvSpPr>
        <p:spPr bwMode="auto">
          <a:xfrm>
            <a:off x="914400" y="685800"/>
            <a:ext cx="8229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buClr>
                <a:srgbClr val="006600"/>
              </a:buClr>
            </a:pPr>
            <a:r>
              <a:rPr lang="en-US" sz="2600" u="sng" dirty="0" smtClean="0">
                <a:solidFill>
                  <a:srgbClr val="006600"/>
                </a:solidFill>
                <a:cs typeface="Times New Roman" charset="0"/>
              </a:rPr>
              <a:t>Using </a:t>
            </a:r>
            <a:r>
              <a:rPr lang="en-US" sz="2600" u="sng" dirty="0">
                <a:solidFill>
                  <a:srgbClr val="006600"/>
                </a:solidFill>
                <a:cs typeface="Times New Roman" charset="0"/>
              </a:rPr>
              <a:t>Mole Ratios </a:t>
            </a:r>
          </a:p>
        </p:txBody>
      </p:sp>
      <p:sp>
        <p:nvSpPr>
          <p:cNvPr id="3078" name="Text Box 23"/>
          <p:cNvSpPr txBox="1">
            <a:spLocks noChangeArrowheads="1"/>
          </p:cNvSpPr>
          <p:nvPr/>
        </p:nvSpPr>
        <p:spPr bwMode="auto">
          <a:xfrm>
            <a:off x="914400" y="258763"/>
            <a:ext cx="8229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buClr>
                <a:srgbClr val="006600"/>
              </a:buClr>
            </a:pPr>
            <a:r>
              <a:rPr lang="en-US" sz="2600" u="sng">
                <a:solidFill>
                  <a:srgbClr val="006600"/>
                </a:solidFill>
                <a:cs typeface="Times New Roman" charset="0"/>
              </a:rPr>
              <a:t>Stoichiometry and Quantitative Analysis </a:t>
            </a:r>
          </a:p>
        </p:txBody>
      </p:sp>
      <p:sp>
        <p:nvSpPr>
          <p:cNvPr id="3079" name="Rectangle 24"/>
          <p:cNvSpPr>
            <a:spLocks noChangeArrowheads="1"/>
          </p:cNvSpPr>
          <p:nvPr/>
        </p:nvSpPr>
        <p:spPr bwMode="auto">
          <a:xfrm>
            <a:off x="953293" y="1524000"/>
            <a:ext cx="329109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0" dirty="0"/>
              <a:t>of reactants and products in a</a:t>
            </a:r>
            <a:endParaRPr lang="en-US" sz="2000" dirty="0"/>
          </a:p>
        </p:txBody>
      </p:sp>
      <p:sp>
        <p:nvSpPr>
          <p:cNvPr id="403481" name="Rectangle 25"/>
          <p:cNvSpPr>
            <a:spLocks noChangeArrowheads="1"/>
          </p:cNvSpPr>
          <p:nvPr/>
        </p:nvSpPr>
        <p:spPr bwMode="auto">
          <a:xfrm>
            <a:off x="4267200" y="1524000"/>
            <a:ext cx="203062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/>
              <a:t>chemical reaction</a:t>
            </a:r>
          </a:p>
        </p:txBody>
      </p:sp>
      <p:sp>
        <p:nvSpPr>
          <p:cNvPr id="3081" name="Text Box 26"/>
          <p:cNvSpPr txBox="1">
            <a:spLocks noChangeArrowheads="1"/>
          </p:cNvSpPr>
          <p:nvPr/>
        </p:nvSpPr>
        <p:spPr bwMode="auto">
          <a:xfrm>
            <a:off x="990600" y="2498725"/>
            <a:ext cx="7924800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¬"/>
            </a:pPr>
            <a:r>
              <a:rPr lang="en-US" b="0">
                <a:cs typeface="Times New Roman" charset="0"/>
              </a:rPr>
              <a:t>you can use the number of moles for a given reactant or product to find the moles for any other reactant or product</a:t>
            </a:r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360708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8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0"/>
          <p:cNvSpPr txBox="1">
            <a:spLocks noChangeArrowheads="1"/>
          </p:cNvSpPr>
          <p:nvPr/>
        </p:nvSpPr>
        <p:spPr bwMode="auto">
          <a:xfrm>
            <a:off x="990600" y="304800"/>
            <a:ext cx="8153400" cy="199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/>
            <a:r>
              <a:rPr lang="en-US" b="0" u="sng">
                <a:cs typeface="Times New Roman" charset="0"/>
              </a:rPr>
              <a:t>Example</a:t>
            </a:r>
            <a:endParaRPr lang="en-US" b="0">
              <a:cs typeface="Times New Roman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b="0">
                <a:cs typeface="Times New Roman" charset="0"/>
              </a:rPr>
              <a:t>Consider the following chemical reaction:</a:t>
            </a:r>
          </a:p>
          <a:p>
            <a:pPr eaLnBrk="1" hangingPunct="1">
              <a:spcBef>
                <a:spcPct val="50000"/>
              </a:spcBef>
            </a:pPr>
            <a:r>
              <a:rPr lang="en-US" b="0">
                <a:cs typeface="Times New Roman" charset="0"/>
              </a:rPr>
              <a:t>	2 C</a:t>
            </a:r>
            <a:r>
              <a:rPr lang="en-US" b="0" baseline="-30000">
                <a:cs typeface="Times New Roman" charset="0"/>
              </a:rPr>
              <a:t>2</a:t>
            </a:r>
            <a:r>
              <a:rPr lang="en-US" b="0">
                <a:cs typeface="Times New Roman" charset="0"/>
              </a:rPr>
              <a:t>H</a:t>
            </a:r>
            <a:r>
              <a:rPr lang="en-US" b="0" baseline="-30000">
                <a:cs typeface="Times New Roman" charset="0"/>
              </a:rPr>
              <a:t>6</a:t>
            </a:r>
            <a:r>
              <a:rPr lang="en-US" b="0">
                <a:cs typeface="Times New Roman" charset="0"/>
              </a:rPr>
              <a:t>(g)  +  7 O</a:t>
            </a:r>
            <a:r>
              <a:rPr lang="en-US" b="0" baseline="-30000">
                <a:cs typeface="Times New Roman" charset="0"/>
              </a:rPr>
              <a:t>2</a:t>
            </a:r>
            <a:r>
              <a:rPr lang="en-US" b="0">
                <a:cs typeface="Times New Roman" charset="0"/>
              </a:rPr>
              <a:t>(g)  </a:t>
            </a:r>
            <a:r>
              <a:rPr lang="en-US" b="0">
                <a:latin typeface="Times New Roman" charset="0"/>
                <a:cs typeface="Times New Roman" charset="0"/>
                <a:sym typeface="Symbol" pitchFamily="18" charset="2"/>
              </a:rPr>
              <a:t></a:t>
            </a:r>
            <a:r>
              <a:rPr lang="en-US" b="0">
                <a:cs typeface="Times New Roman" charset="0"/>
              </a:rPr>
              <a:t>  4 CO</a:t>
            </a:r>
            <a:r>
              <a:rPr lang="en-US" b="0" baseline="-30000">
                <a:cs typeface="Times New Roman" charset="0"/>
              </a:rPr>
              <a:t>2</a:t>
            </a:r>
            <a:r>
              <a:rPr lang="en-US" b="0">
                <a:cs typeface="Times New Roman" charset="0"/>
              </a:rPr>
              <a:t>(g)  +  6 H</a:t>
            </a:r>
            <a:r>
              <a:rPr lang="en-US" b="0" baseline="-30000">
                <a:cs typeface="Times New Roman" charset="0"/>
              </a:rPr>
              <a:t>2</a:t>
            </a:r>
            <a:r>
              <a:rPr lang="en-US" b="0">
                <a:cs typeface="Times New Roman" charset="0"/>
              </a:rPr>
              <a:t>O(g)</a:t>
            </a:r>
          </a:p>
          <a:p>
            <a:pPr eaLnBrk="1" hangingPunct="1"/>
            <a:endParaRPr lang="en-US" b="0">
              <a:solidFill>
                <a:schemeClr val="tx2"/>
              </a:solidFill>
              <a:cs typeface="Times New Roman" charset="0"/>
            </a:endParaRPr>
          </a:p>
        </p:txBody>
      </p:sp>
      <p:sp>
        <p:nvSpPr>
          <p:cNvPr id="4099" name="Text Box 11"/>
          <p:cNvSpPr txBox="1">
            <a:spLocks noChangeArrowheads="1"/>
          </p:cNvSpPr>
          <p:nvPr/>
        </p:nvSpPr>
        <p:spPr bwMode="auto">
          <a:xfrm>
            <a:off x="914400" y="2362200"/>
            <a:ext cx="7772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/>
              <a:t>a) </a:t>
            </a:r>
            <a:r>
              <a:rPr lang="en-US" b="0">
                <a:cs typeface="Times New Roman" charset="0"/>
              </a:rPr>
              <a:t>Write the ratio for all components of the reaction.</a:t>
            </a:r>
            <a:r>
              <a:rPr lang="en-US" b="0"/>
              <a:t> </a:t>
            </a:r>
          </a:p>
        </p:txBody>
      </p:sp>
      <p:sp>
        <p:nvSpPr>
          <p:cNvPr id="4100" name="Text Box 12"/>
          <p:cNvSpPr txBox="1">
            <a:spLocks noChangeArrowheads="1"/>
          </p:cNvSpPr>
          <p:nvPr/>
        </p:nvSpPr>
        <p:spPr bwMode="auto">
          <a:xfrm>
            <a:off x="914400" y="3794125"/>
            <a:ext cx="8229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4025" indent="-454025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/>
              <a:t>b) </a:t>
            </a:r>
            <a:r>
              <a:rPr lang="en-US" b="0">
                <a:cs typeface="Times New Roman" charset="0"/>
              </a:rPr>
              <a:t>What amount, in moles, of CO</a:t>
            </a:r>
            <a:r>
              <a:rPr lang="en-US" b="0" baseline="-30000">
                <a:cs typeface="Times New Roman" charset="0"/>
              </a:rPr>
              <a:t>2</a:t>
            </a:r>
            <a:r>
              <a:rPr lang="en-US" b="0">
                <a:cs typeface="Times New Roman" charset="0"/>
              </a:rPr>
              <a:t>(g) is formed if 2.50 mol of C</a:t>
            </a:r>
            <a:r>
              <a:rPr lang="en-US" b="0" baseline="-30000">
                <a:cs typeface="Times New Roman" charset="0"/>
              </a:rPr>
              <a:t>2</a:t>
            </a:r>
            <a:r>
              <a:rPr lang="en-US" b="0">
                <a:cs typeface="Times New Roman" charset="0"/>
              </a:rPr>
              <a:t>H</a:t>
            </a:r>
            <a:r>
              <a:rPr lang="en-US" b="0" baseline="-30000">
                <a:cs typeface="Times New Roman" charset="0"/>
              </a:rPr>
              <a:t>6</a:t>
            </a:r>
            <a:r>
              <a:rPr lang="en-US" b="0">
                <a:cs typeface="Times New Roman" charset="0"/>
              </a:rPr>
              <a:t>(g) reacts? </a:t>
            </a:r>
          </a:p>
        </p:txBody>
      </p:sp>
      <p:sp>
        <p:nvSpPr>
          <p:cNvPr id="500749" name="Text Box 13"/>
          <p:cNvSpPr txBox="1">
            <a:spLocks noChangeArrowheads="1"/>
          </p:cNvSpPr>
          <p:nvPr/>
        </p:nvSpPr>
        <p:spPr bwMode="auto">
          <a:xfrm>
            <a:off x="3048000" y="2895600"/>
            <a:ext cx="3657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>
                <a:solidFill>
                  <a:schemeClr val="tx2"/>
                </a:solidFill>
                <a:cs typeface="Times New Roman" charset="0"/>
              </a:rPr>
              <a:t>2:7:4:6</a:t>
            </a:r>
            <a:r>
              <a:rPr lang="en-US" sz="30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500750" name="Text Box 14"/>
          <p:cNvSpPr txBox="1">
            <a:spLocks noChangeArrowheads="1"/>
          </p:cNvSpPr>
          <p:nvPr/>
        </p:nvSpPr>
        <p:spPr bwMode="auto">
          <a:xfrm>
            <a:off x="990600" y="4724400"/>
            <a:ext cx="8153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solidFill>
                  <a:schemeClr val="tx2"/>
                </a:solidFill>
                <a:cs typeface="Times New Roman" charset="0"/>
              </a:rPr>
              <a:t>2 C</a:t>
            </a:r>
            <a:r>
              <a:rPr lang="en-US" b="0" baseline="-30000">
                <a:solidFill>
                  <a:schemeClr val="tx2"/>
                </a:solidFill>
                <a:cs typeface="Times New Roman" charset="0"/>
              </a:rPr>
              <a:t>2</a:t>
            </a:r>
            <a:r>
              <a:rPr lang="en-US" b="0">
                <a:solidFill>
                  <a:schemeClr val="tx2"/>
                </a:solidFill>
                <a:cs typeface="Times New Roman" charset="0"/>
              </a:rPr>
              <a:t>H</a:t>
            </a:r>
            <a:r>
              <a:rPr lang="en-US" b="0" baseline="-30000">
                <a:solidFill>
                  <a:schemeClr val="tx2"/>
                </a:solidFill>
                <a:cs typeface="Times New Roman" charset="0"/>
              </a:rPr>
              <a:t>6</a:t>
            </a:r>
            <a:r>
              <a:rPr lang="en-US" b="0">
                <a:solidFill>
                  <a:schemeClr val="tx2"/>
                </a:solidFill>
                <a:cs typeface="Times New Roman" charset="0"/>
              </a:rPr>
              <a:t>(g)         </a:t>
            </a:r>
            <a:r>
              <a:rPr lang="en-US" b="0">
                <a:cs typeface="Times New Roman" charset="0"/>
              </a:rPr>
              <a:t>+   7 O</a:t>
            </a:r>
            <a:r>
              <a:rPr lang="en-US" b="0" baseline="-30000">
                <a:cs typeface="Times New Roman" charset="0"/>
              </a:rPr>
              <a:t>2</a:t>
            </a:r>
            <a:r>
              <a:rPr lang="en-US" b="0">
                <a:cs typeface="Times New Roman" charset="0"/>
              </a:rPr>
              <a:t>(g)</a:t>
            </a:r>
            <a:r>
              <a:rPr lang="en-US" b="0">
                <a:solidFill>
                  <a:schemeClr val="tx2"/>
                </a:solidFill>
                <a:cs typeface="Times New Roman" charset="0"/>
              </a:rPr>
              <a:t>       </a:t>
            </a:r>
            <a:r>
              <a:rPr lang="en-US" b="0">
                <a:solidFill>
                  <a:schemeClr val="tx2"/>
                </a:solidFill>
                <a:latin typeface="Times New Roman" charset="0"/>
                <a:cs typeface="Times New Roman" charset="0"/>
                <a:sym typeface="Symbol" pitchFamily="18" charset="2"/>
              </a:rPr>
              <a:t></a:t>
            </a:r>
            <a:r>
              <a:rPr lang="en-US" b="0">
                <a:solidFill>
                  <a:schemeClr val="tx2"/>
                </a:solidFill>
                <a:cs typeface="Times New Roman" charset="0"/>
              </a:rPr>
              <a:t>   </a:t>
            </a:r>
            <a:r>
              <a:rPr lang="en-US" b="0">
                <a:solidFill>
                  <a:srgbClr val="006600"/>
                </a:solidFill>
                <a:cs typeface="Times New Roman" charset="0"/>
              </a:rPr>
              <a:t>4 CO</a:t>
            </a:r>
            <a:r>
              <a:rPr lang="en-US" b="0" baseline="-30000">
                <a:solidFill>
                  <a:srgbClr val="006600"/>
                </a:solidFill>
                <a:cs typeface="Times New Roman" charset="0"/>
              </a:rPr>
              <a:t>2</a:t>
            </a:r>
            <a:r>
              <a:rPr lang="en-US" b="0">
                <a:solidFill>
                  <a:srgbClr val="006600"/>
                </a:solidFill>
                <a:cs typeface="Times New Roman" charset="0"/>
              </a:rPr>
              <a:t>(g)</a:t>
            </a:r>
            <a:r>
              <a:rPr lang="en-US" b="0">
                <a:solidFill>
                  <a:schemeClr val="tx2"/>
                </a:solidFill>
                <a:cs typeface="Times New Roman" charset="0"/>
              </a:rPr>
              <a:t>  </a:t>
            </a:r>
            <a:r>
              <a:rPr lang="en-US" b="0">
                <a:cs typeface="Times New Roman" charset="0"/>
              </a:rPr>
              <a:t>+  6 H</a:t>
            </a:r>
            <a:r>
              <a:rPr lang="en-US" b="0" baseline="-30000">
                <a:cs typeface="Times New Roman" charset="0"/>
              </a:rPr>
              <a:t>2</a:t>
            </a:r>
            <a:r>
              <a:rPr lang="en-US" b="0">
                <a:cs typeface="Times New Roman" charset="0"/>
              </a:rPr>
              <a:t>O(g)</a:t>
            </a:r>
          </a:p>
          <a:p>
            <a:pPr eaLnBrk="1" hangingPunct="1"/>
            <a:r>
              <a:rPr lang="en-US" b="0">
                <a:solidFill>
                  <a:schemeClr val="tx2"/>
                </a:solidFill>
                <a:cs typeface="Times New Roman" charset="0"/>
              </a:rPr>
              <a:t>	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500751" name="Rectangle 15"/>
          <p:cNvSpPr>
            <a:spLocks noChangeArrowheads="1"/>
          </p:cNvSpPr>
          <p:nvPr/>
        </p:nvSpPr>
        <p:spPr bwMode="auto">
          <a:xfrm>
            <a:off x="914400" y="5334000"/>
            <a:ext cx="1973263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tx2"/>
                </a:solidFill>
                <a:cs typeface="Times New Roman" charset="0"/>
              </a:rPr>
              <a:t>n = 2.50 mol</a:t>
            </a:r>
          </a:p>
        </p:txBody>
      </p:sp>
      <p:sp>
        <p:nvSpPr>
          <p:cNvPr id="500752" name="Rectangle 16"/>
          <p:cNvSpPr>
            <a:spLocks noChangeArrowheads="1"/>
          </p:cNvSpPr>
          <p:nvPr/>
        </p:nvSpPr>
        <p:spPr bwMode="auto">
          <a:xfrm>
            <a:off x="5257800" y="5334000"/>
            <a:ext cx="25908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0">
                <a:solidFill>
                  <a:srgbClr val="006600"/>
                </a:solidFill>
                <a:cs typeface="Times New Roman" charset="0"/>
              </a:rPr>
              <a:t>n = 2.50 mol </a:t>
            </a:r>
            <a:r>
              <a:rPr lang="en-US" b="0">
                <a:solidFill>
                  <a:srgbClr val="006600"/>
                </a:solidFill>
                <a:latin typeface="Times New Roman" charset="0"/>
                <a:cs typeface="Times New Roman" charset="0"/>
                <a:sym typeface="Symbol" pitchFamily="18" charset="2"/>
              </a:rPr>
              <a:t></a:t>
            </a:r>
          </a:p>
        </p:txBody>
      </p:sp>
      <p:sp>
        <p:nvSpPr>
          <p:cNvPr id="500753" name="Rectangle 17"/>
          <p:cNvSpPr>
            <a:spLocks noChangeArrowheads="1"/>
          </p:cNvSpPr>
          <p:nvPr/>
        </p:nvSpPr>
        <p:spPr bwMode="auto">
          <a:xfrm>
            <a:off x="5562600" y="6096000"/>
            <a:ext cx="19192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6600"/>
                </a:solidFill>
                <a:cs typeface="Times New Roman" charset="0"/>
              </a:rPr>
              <a:t>= </a:t>
            </a:r>
            <a:r>
              <a:rPr lang="en-US">
                <a:solidFill>
                  <a:srgbClr val="006600"/>
                </a:solidFill>
                <a:cs typeface="Times New Roman" charset="0"/>
              </a:rPr>
              <a:t>5.00 mol</a:t>
            </a:r>
          </a:p>
        </p:txBody>
      </p:sp>
      <p:sp>
        <p:nvSpPr>
          <p:cNvPr id="500754" name="Rectangle 18"/>
          <p:cNvSpPr>
            <a:spLocks noChangeArrowheads="1"/>
          </p:cNvSpPr>
          <p:nvPr/>
        </p:nvSpPr>
        <p:spPr bwMode="auto">
          <a:xfrm>
            <a:off x="7467600" y="5257800"/>
            <a:ext cx="44767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0" u="sng">
                <a:solidFill>
                  <a:srgbClr val="006600"/>
                </a:solidFill>
                <a:cs typeface="Times New Roman" charset="0"/>
              </a:rPr>
              <a:t>4</a:t>
            </a:r>
            <a:endParaRPr lang="en-US" b="0">
              <a:solidFill>
                <a:srgbClr val="006600"/>
              </a:solidFill>
              <a:cs typeface="Times New Roman" charset="0"/>
            </a:endParaRPr>
          </a:p>
          <a:p>
            <a:r>
              <a:rPr lang="en-US" b="0">
                <a:solidFill>
                  <a:srgbClr val="006600"/>
                </a:solidFill>
                <a:cs typeface="Times New Roman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13283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0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0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0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00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00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00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00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00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0749" grpId="0" build="p" autoUpdateAnimBg="0"/>
      <p:bldP spid="500750" grpId="0" build="p" autoUpdateAnimBg="0"/>
      <p:bldP spid="500751" grpId="0" build="p" autoUpdateAnimBg="0"/>
      <p:bldP spid="500752" grpId="0" build="p" autoUpdateAnimBg="0"/>
      <p:bldP spid="500753" grpId="0" build="p" autoUpdateAnimBg="0"/>
      <p:bldP spid="500754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914400" y="304800"/>
            <a:ext cx="8229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4025" indent="-454025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/>
              <a:t>c) </a:t>
            </a:r>
            <a:r>
              <a:rPr lang="en-US" b="0">
                <a:cs typeface="Times New Roman" charset="0"/>
              </a:rPr>
              <a:t>What amount, in moles, of O</a:t>
            </a:r>
            <a:r>
              <a:rPr lang="en-US" b="0" baseline="-30000">
                <a:cs typeface="Times New Roman" charset="0"/>
              </a:rPr>
              <a:t>2</a:t>
            </a:r>
            <a:r>
              <a:rPr lang="en-US" b="0">
                <a:cs typeface="Times New Roman" charset="0"/>
              </a:rPr>
              <a:t>(g) is required to react with 10.2 mol of C</a:t>
            </a:r>
            <a:r>
              <a:rPr lang="en-US" b="0" baseline="-30000">
                <a:cs typeface="Times New Roman" charset="0"/>
              </a:rPr>
              <a:t>2</a:t>
            </a:r>
            <a:r>
              <a:rPr lang="en-US" b="0">
                <a:cs typeface="Times New Roman" charset="0"/>
              </a:rPr>
              <a:t>H</a:t>
            </a:r>
            <a:r>
              <a:rPr lang="en-US" b="0" baseline="-30000">
                <a:cs typeface="Times New Roman" charset="0"/>
              </a:rPr>
              <a:t>6</a:t>
            </a:r>
            <a:r>
              <a:rPr lang="en-US" b="0">
                <a:cs typeface="Times New Roman" charset="0"/>
              </a:rPr>
              <a:t>(g)? </a:t>
            </a:r>
          </a:p>
        </p:txBody>
      </p:sp>
      <p:sp>
        <p:nvSpPr>
          <p:cNvPr id="501766" name="Text Box 6"/>
          <p:cNvSpPr txBox="1">
            <a:spLocks noChangeArrowheads="1"/>
          </p:cNvSpPr>
          <p:nvPr/>
        </p:nvSpPr>
        <p:spPr bwMode="auto">
          <a:xfrm>
            <a:off x="990600" y="1235075"/>
            <a:ext cx="8153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solidFill>
                  <a:schemeClr val="tx2"/>
                </a:solidFill>
                <a:cs typeface="Times New Roman" charset="0"/>
              </a:rPr>
              <a:t>2 C</a:t>
            </a:r>
            <a:r>
              <a:rPr lang="en-US" b="0" baseline="-30000">
                <a:solidFill>
                  <a:schemeClr val="tx2"/>
                </a:solidFill>
                <a:cs typeface="Times New Roman" charset="0"/>
              </a:rPr>
              <a:t>2</a:t>
            </a:r>
            <a:r>
              <a:rPr lang="en-US" b="0">
                <a:solidFill>
                  <a:schemeClr val="tx2"/>
                </a:solidFill>
                <a:cs typeface="Times New Roman" charset="0"/>
              </a:rPr>
              <a:t>H</a:t>
            </a:r>
            <a:r>
              <a:rPr lang="en-US" b="0" baseline="-30000">
                <a:solidFill>
                  <a:schemeClr val="tx2"/>
                </a:solidFill>
                <a:cs typeface="Times New Roman" charset="0"/>
              </a:rPr>
              <a:t>6</a:t>
            </a:r>
            <a:r>
              <a:rPr lang="en-US" b="0">
                <a:solidFill>
                  <a:schemeClr val="tx2"/>
                </a:solidFill>
                <a:cs typeface="Times New Roman" charset="0"/>
              </a:rPr>
              <a:t>(g)         +        </a:t>
            </a:r>
            <a:r>
              <a:rPr lang="en-US" b="0">
                <a:solidFill>
                  <a:srgbClr val="006600"/>
                </a:solidFill>
                <a:cs typeface="Times New Roman" charset="0"/>
              </a:rPr>
              <a:t>7 O</a:t>
            </a:r>
            <a:r>
              <a:rPr lang="en-US" b="0" baseline="-30000">
                <a:solidFill>
                  <a:srgbClr val="006600"/>
                </a:solidFill>
                <a:cs typeface="Times New Roman" charset="0"/>
              </a:rPr>
              <a:t>2</a:t>
            </a:r>
            <a:r>
              <a:rPr lang="en-US" b="0">
                <a:solidFill>
                  <a:srgbClr val="006600"/>
                </a:solidFill>
                <a:cs typeface="Times New Roman" charset="0"/>
              </a:rPr>
              <a:t>(g)</a:t>
            </a:r>
            <a:r>
              <a:rPr lang="en-US" b="0">
                <a:solidFill>
                  <a:schemeClr val="tx2"/>
                </a:solidFill>
                <a:cs typeface="Times New Roman" charset="0"/>
              </a:rPr>
              <a:t>       </a:t>
            </a:r>
            <a:r>
              <a:rPr lang="en-US" b="0">
                <a:solidFill>
                  <a:schemeClr val="tx2"/>
                </a:solidFill>
                <a:latin typeface="Times New Roman" charset="0"/>
                <a:cs typeface="Times New Roman" charset="0"/>
                <a:sym typeface="Symbol" pitchFamily="18" charset="2"/>
              </a:rPr>
              <a:t></a:t>
            </a:r>
            <a:r>
              <a:rPr lang="en-US" b="0">
                <a:solidFill>
                  <a:schemeClr val="tx2"/>
                </a:solidFill>
                <a:cs typeface="Times New Roman" charset="0"/>
              </a:rPr>
              <a:t>   </a:t>
            </a:r>
            <a:r>
              <a:rPr lang="en-US" b="0">
                <a:cs typeface="Times New Roman" charset="0"/>
              </a:rPr>
              <a:t>4 CO</a:t>
            </a:r>
            <a:r>
              <a:rPr lang="en-US" b="0" baseline="-30000">
                <a:cs typeface="Times New Roman" charset="0"/>
              </a:rPr>
              <a:t>2</a:t>
            </a:r>
            <a:r>
              <a:rPr lang="en-US" b="0">
                <a:cs typeface="Times New Roman" charset="0"/>
              </a:rPr>
              <a:t>(g)  +  6 H</a:t>
            </a:r>
            <a:r>
              <a:rPr lang="en-US" b="0" baseline="-30000">
                <a:cs typeface="Times New Roman" charset="0"/>
              </a:rPr>
              <a:t>2</a:t>
            </a:r>
            <a:r>
              <a:rPr lang="en-US" b="0">
                <a:cs typeface="Times New Roman" charset="0"/>
              </a:rPr>
              <a:t>O(g)</a:t>
            </a:r>
          </a:p>
          <a:p>
            <a:pPr eaLnBrk="1" hangingPunct="1"/>
            <a:r>
              <a:rPr lang="en-US" b="0">
                <a:solidFill>
                  <a:schemeClr val="tx2"/>
                </a:solidFill>
                <a:cs typeface="Times New Roman" charset="0"/>
              </a:rPr>
              <a:t>	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501767" name="Rectangle 7"/>
          <p:cNvSpPr>
            <a:spLocks noChangeArrowheads="1"/>
          </p:cNvSpPr>
          <p:nvPr/>
        </p:nvSpPr>
        <p:spPr bwMode="auto">
          <a:xfrm>
            <a:off x="914400" y="1844675"/>
            <a:ext cx="1941513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tx2"/>
                </a:solidFill>
                <a:cs typeface="Times New Roman" charset="0"/>
              </a:rPr>
              <a:t>n = 10.2 mol</a:t>
            </a:r>
          </a:p>
        </p:txBody>
      </p:sp>
      <p:sp>
        <p:nvSpPr>
          <p:cNvPr id="501768" name="Rectangle 8"/>
          <p:cNvSpPr>
            <a:spLocks noChangeArrowheads="1"/>
          </p:cNvSpPr>
          <p:nvPr/>
        </p:nvSpPr>
        <p:spPr bwMode="auto">
          <a:xfrm>
            <a:off x="3581400" y="1844675"/>
            <a:ext cx="219233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0">
                <a:solidFill>
                  <a:srgbClr val="006600"/>
                </a:solidFill>
                <a:cs typeface="Times New Roman" charset="0"/>
              </a:rPr>
              <a:t>n = 10.2 mol </a:t>
            </a:r>
            <a:r>
              <a:rPr lang="en-US" b="0">
                <a:solidFill>
                  <a:srgbClr val="006600"/>
                </a:solidFill>
                <a:latin typeface="Times New Roman" charset="0"/>
                <a:cs typeface="Times New Roman" charset="0"/>
                <a:sym typeface="Symbol" pitchFamily="18" charset="2"/>
              </a:rPr>
              <a:t></a:t>
            </a:r>
          </a:p>
        </p:txBody>
      </p:sp>
      <p:sp>
        <p:nvSpPr>
          <p:cNvPr id="501769" name="Rectangle 9"/>
          <p:cNvSpPr>
            <a:spLocks noChangeArrowheads="1"/>
          </p:cNvSpPr>
          <p:nvPr/>
        </p:nvSpPr>
        <p:spPr bwMode="auto">
          <a:xfrm>
            <a:off x="3886200" y="2606675"/>
            <a:ext cx="184943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6600"/>
                </a:solidFill>
                <a:cs typeface="Times New Roman" charset="0"/>
              </a:rPr>
              <a:t>= </a:t>
            </a:r>
            <a:r>
              <a:rPr lang="en-US">
                <a:solidFill>
                  <a:srgbClr val="006600"/>
                </a:solidFill>
                <a:cs typeface="Times New Roman" charset="0"/>
              </a:rPr>
              <a:t>35.7 mol</a:t>
            </a:r>
          </a:p>
        </p:txBody>
      </p:sp>
      <p:sp>
        <p:nvSpPr>
          <p:cNvPr id="501770" name="Rectangle 10"/>
          <p:cNvSpPr>
            <a:spLocks noChangeArrowheads="1"/>
          </p:cNvSpPr>
          <p:nvPr/>
        </p:nvSpPr>
        <p:spPr bwMode="auto">
          <a:xfrm>
            <a:off x="5791200" y="1768475"/>
            <a:ext cx="44767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0" u="sng">
                <a:solidFill>
                  <a:srgbClr val="006600"/>
                </a:solidFill>
                <a:cs typeface="Times New Roman" charset="0"/>
              </a:rPr>
              <a:t>7</a:t>
            </a:r>
            <a:endParaRPr lang="en-US" b="0">
              <a:solidFill>
                <a:srgbClr val="006600"/>
              </a:solidFill>
              <a:cs typeface="Times New Roman" charset="0"/>
            </a:endParaRPr>
          </a:p>
          <a:p>
            <a:r>
              <a:rPr lang="en-US" b="0">
                <a:solidFill>
                  <a:srgbClr val="006600"/>
                </a:solidFill>
                <a:cs typeface="Times New Roman" charset="0"/>
              </a:rPr>
              <a:t>2</a:t>
            </a:r>
          </a:p>
        </p:txBody>
      </p:sp>
      <p:sp>
        <p:nvSpPr>
          <p:cNvPr id="5128" name="Text Box 12"/>
          <p:cNvSpPr txBox="1">
            <a:spLocks noChangeArrowheads="1"/>
          </p:cNvSpPr>
          <p:nvPr/>
        </p:nvSpPr>
        <p:spPr bwMode="auto">
          <a:xfrm>
            <a:off x="914400" y="3276600"/>
            <a:ext cx="7924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4025" indent="-454025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/>
              <a:t>d) </a:t>
            </a:r>
            <a:r>
              <a:rPr lang="en-US" b="0">
                <a:cs typeface="Times New Roman" charset="0"/>
              </a:rPr>
              <a:t>What amount, in moles, of H</a:t>
            </a:r>
            <a:r>
              <a:rPr lang="en-US" b="0" baseline="-30000">
                <a:cs typeface="Times New Roman" charset="0"/>
              </a:rPr>
              <a:t>2</a:t>
            </a:r>
            <a:r>
              <a:rPr lang="en-US" b="0">
                <a:cs typeface="Times New Roman" charset="0"/>
              </a:rPr>
              <a:t>O(g) is formed when 100 mmol of CO</a:t>
            </a:r>
            <a:r>
              <a:rPr lang="en-US" b="0" baseline="-30000">
                <a:cs typeface="Times New Roman" charset="0"/>
              </a:rPr>
              <a:t>2</a:t>
            </a:r>
            <a:r>
              <a:rPr lang="en-US" b="0">
                <a:cs typeface="Times New Roman" charset="0"/>
              </a:rPr>
              <a:t>(g) is formed? </a:t>
            </a:r>
          </a:p>
        </p:txBody>
      </p:sp>
      <p:sp>
        <p:nvSpPr>
          <p:cNvPr id="501773" name="Text Box 13"/>
          <p:cNvSpPr txBox="1">
            <a:spLocks noChangeArrowheads="1"/>
          </p:cNvSpPr>
          <p:nvPr/>
        </p:nvSpPr>
        <p:spPr bwMode="auto">
          <a:xfrm>
            <a:off x="990600" y="4206875"/>
            <a:ext cx="8153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0">
                <a:cs typeface="Times New Roman" charset="0"/>
              </a:rPr>
              <a:t>2 C</a:t>
            </a:r>
            <a:r>
              <a:rPr lang="en-US" b="0" baseline="-30000">
                <a:cs typeface="Times New Roman" charset="0"/>
              </a:rPr>
              <a:t>2</a:t>
            </a:r>
            <a:r>
              <a:rPr lang="en-US" b="0">
                <a:cs typeface="Times New Roman" charset="0"/>
              </a:rPr>
              <a:t>H</a:t>
            </a:r>
            <a:r>
              <a:rPr lang="en-US" b="0" baseline="-30000">
                <a:cs typeface="Times New Roman" charset="0"/>
              </a:rPr>
              <a:t>6</a:t>
            </a:r>
            <a:r>
              <a:rPr lang="en-US" b="0">
                <a:cs typeface="Times New Roman" charset="0"/>
              </a:rPr>
              <a:t>(g) +</a:t>
            </a:r>
            <a:r>
              <a:rPr lang="en-US" b="0">
                <a:solidFill>
                  <a:schemeClr val="tx2"/>
                </a:solidFill>
                <a:cs typeface="Times New Roman" charset="0"/>
              </a:rPr>
              <a:t> </a:t>
            </a:r>
            <a:r>
              <a:rPr lang="en-US" b="0">
                <a:cs typeface="Times New Roman" charset="0"/>
              </a:rPr>
              <a:t>7 O</a:t>
            </a:r>
            <a:r>
              <a:rPr lang="en-US" b="0" baseline="-30000">
                <a:cs typeface="Times New Roman" charset="0"/>
              </a:rPr>
              <a:t>2</a:t>
            </a:r>
            <a:r>
              <a:rPr lang="en-US" b="0">
                <a:cs typeface="Times New Roman" charset="0"/>
              </a:rPr>
              <a:t>(g) </a:t>
            </a:r>
            <a:r>
              <a:rPr lang="en-US" b="0">
                <a:latin typeface="Times New Roman" charset="0"/>
                <a:cs typeface="Times New Roman" charset="0"/>
                <a:sym typeface="Symbol" pitchFamily="18" charset="2"/>
              </a:rPr>
              <a:t></a:t>
            </a:r>
            <a:r>
              <a:rPr lang="en-US" b="0">
                <a:solidFill>
                  <a:schemeClr val="tx2"/>
                </a:solidFill>
                <a:cs typeface="Times New Roman" charset="0"/>
              </a:rPr>
              <a:t>   </a:t>
            </a:r>
            <a:r>
              <a:rPr lang="en-US" b="0">
                <a:solidFill>
                  <a:srgbClr val="3C57AC"/>
                </a:solidFill>
                <a:cs typeface="Times New Roman" charset="0"/>
              </a:rPr>
              <a:t>4 CO</a:t>
            </a:r>
            <a:r>
              <a:rPr lang="en-US" b="0" baseline="-30000">
                <a:solidFill>
                  <a:srgbClr val="3C57AC"/>
                </a:solidFill>
                <a:cs typeface="Times New Roman" charset="0"/>
              </a:rPr>
              <a:t>2</a:t>
            </a:r>
            <a:r>
              <a:rPr lang="en-US" b="0">
                <a:solidFill>
                  <a:srgbClr val="3C57AC"/>
                </a:solidFill>
                <a:cs typeface="Times New Roman" charset="0"/>
              </a:rPr>
              <a:t>(g)</a:t>
            </a:r>
            <a:r>
              <a:rPr lang="en-US" b="0">
                <a:cs typeface="Times New Roman" charset="0"/>
              </a:rPr>
              <a:t>  +  </a:t>
            </a:r>
            <a:r>
              <a:rPr lang="en-US" b="0">
                <a:solidFill>
                  <a:srgbClr val="006600"/>
                </a:solidFill>
                <a:cs typeface="Times New Roman" charset="0"/>
              </a:rPr>
              <a:t>6 H</a:t>
            </a:r>
            <a:r>
              <a:rPr lang="en-US" b="0" baseline="-30000">
                <a:solidFill>
                  <a:srgbClr val="006600"/>
                </a:solidFill>
                <a:cs typeface="Times New Roman" charset="0"/>
              </a:rPr>
              <a:t>2</a:t>
            </a:r>
            <a:r>
              <a:rPr lang="en-US" b="0">
                <a:solidFill>
                  <a:srgbClr val="006600"/>
                </a:solidFill>
                <a:cs typeface="Times New Roman" charset="0"/>
              </a:rPr>
              <a:t>O(g)</a:t>
            </a:r>
          </a:p>
          <a:p>
            <a:pPr eaLnBrk="1" hangingPunct="1"/>
            <a:r>
              <a:rPr lang="en-US" b="0">
                <a:solidFill>
                  <a:schemeClr val="tx2"/>
                </a:solidFill>
                <a:cs typeface="Times New Roman" charset="0"/>
              </a:rPr>
              <a:t>	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501774" name="Rectangle 14"/>
          <p:cNvSpPr>
            <a:spLocks noChangeArrowheads="1"/>
          </p:cNvSpPr>
          <p:nvPr/>
        </p:nvSpPr>
        <p:spPr bwMode="auto">
          <a:xfrm>
            <a:off x="3819525" y="4816475"/>
            <a:ext cx="21526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tx2"/>
                </a:solidFill>
                <a:cs typeface="Times New Roman" charset="0"/>
              </a:rPr>
              <a:t>n = 100 mmol</a:t>
            </a:r>
          </a:p>
        </p:txBody>
      </p:sp>
      <p:sp>
        <p:nvSpPr>
          <p:cNvPr id="501775" name="Rectangle 15"/>
          <p:cNvSpPr>
            <a:spLocks noChangeArrowheads="1"/>
          </p:cNvSpPr>
          <p:nvPr/>
        </p:nvSpPr>
        <p:spPr bwMode="auto">
          <a:xfrm>
            <a:off x="6248400" y="4816475"/>
            <a:ext cx="2430463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0">
                <a:solidFill>
                  <a:srgbClr val="006600"/>
                </a:solidFill>
                <a:cs typeface="Times New Roman" charset="0"/>
              </a:rPr>
              <a:t>n = 100 mmol </a:t>
            </a:r>
            <a:r>
              <a:rPr lang="en-US" b="0">
                <a:solidFill>
                  <a:srgbClr val="006600"/>
                </a:solidFill>
                <a:latin typeface="Times New Roman" charset="0"/>
                <a:cs typeface="Times New Roman" charset="0"/>
                <a:sym typeface="Symbol" pitchFamily="18" charset="2"/>
              </a:rPr>
              <a:t></a:t>
            </a:r>
          </a:p>
        </p:txBody>
      </p:sp>
      <p:sp>
        <p:nvSpPr>
          <p:cNvPr id="501776" name="Rectangle 16"/>
          <p:cNvSpPr>
            <a:spLocks noChangeArrowheads="1"/>
          </p:cNvSpPr>
          <p:nvPr/>
        </p:nvSpPr>
        <p:spPr bwMode="auto">
          <a:xfrm>
            <a:off x="6791325" y="5578475"/>
            <a:ext cx="20701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6600"/>
                </a:solidFill>
                <a:cs typeface="Times New Roman" charset="0"/>
              </a:rPr>
              <a:t>= </a:t>
            </a:r>
            <a:r>
              <a:rPr lang="en-US">
                <a:solidFill>
                  <a:srgbClr val="006600"/>
                </a:solidFill>
                <a:cs typeface="Times New Roman" charset="0"/>
              </a:rPr>
              <a:t>150 mmol</a:t>
            </a:r>
          </a:p>
        </p:txBody>
      </p:sp>
      <p:sp>
        <p:nvSpPr>
          <p:cNvPr id="501777" name="Rectangle 17"/>
          <p:cNvSpPr>
            <a:spLocks noChangeArrowheads="1"/>
          </p:cNvSpPr>
          <p:nvPr/>
        </p:nvSpPr>
        <p:spPr bwMode="auto">
          <a:xfrm>
            <a:off x="8696325" y="4740275"/>
            <a:ext cx="44767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0" u="sng">
                <a:solidFill>
                  <a:srgbClr val="006600"/>
                </a:solidFill>
                <a:cs typeface="Times New Roman" charset="0"/>
              </a:rPr>
              <a:t>6</a:t>
            </a:r>
          </a:p>
          <a:p>
            <a:r>
              <a:rPr lang="en-US" b="0">
                <a:solidFill>
                  <a:srgbClr val="006600"/>
                </a:solidFill>
                <a:cs typeface="Times New Roman" charset="0"/>
              </a:rPr>
              <a:t>4</a:t>
            </a:r>
          </a:p>
        </p:txBody>
      </p:sp>
      <p:sp>
        <p:nvSpPr>
          <p:cNvPr id="501778" name="Rectangle 18"/>
          <p:cNvSpPr>
            <a:spLocks noChangeArrowheads="1"/>
          </p:cNvSpPr>
          <p:nvPr/>
        </p:nvSpPr>
        <p:spPr bwMode="auto">
          <a:xfrm>
            <a:off x="6781800" y="6003925"/>
            <a:ext cx="209867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  <a:cs typeface="Times New Roman" charset="0"/>
              </a:rPr>
              <a:t>= 0.150 mol</a:t>
            </a:r>
          </a:p>
        </p:txBody>
      </p:sp>
    </p:spTree>
    <p:extLst>
      <p:ext uri="{BB962C8B-B14F-4D97-AF65-F5344CB8AC3E}">
        <p14:creationId xmlns:p14="http://schemas.microsoft.com/office/powerpoint/2010/main" val="123126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01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017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01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01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01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01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501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01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5017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501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501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66" grpId="0" build="p" autoUpdateAnimBg="0"/>
      <p:bldP spid="501767" grpId="0" build="p" autoUpdateAnimBg="0"/>
      <p:bldP spid="501768" grpId="0" build="p" autoUpdateAnimBg="0"/>
      <p:bldP spid="501769" grpId="0" build="p" autoUpdateAnimBg="0"/>
      <p:bldP spid="501770" grpId="0" build="p" autoUpdateAnimBg="0"/>
      <p:bldP spid="501773" grpId="0" build="p" autoUpdateAnimBg="0"/>
      <p:bldP spid="501774" grpId="0" build="p" autoUpdateAnimBg="0"/>
      <p:bldP spid="501775" grpId="0" build="p" autoUpdateAnimBg="0"/>
      <p:bldP spid="501776" grpId="0" build="p" autoUpdateAnimBg="0"/>
      <p:bldP spid="501777" grpId="0" build="p" autoUpdateAnimBg="0"/>
      <p:bldP spid="50177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990600" y="838200"/>
            <a:ext cx="79248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¬"/>
            </a:pPr>
            <a:r>
              <a:rPr lang="en-US" b="0"/>
              <a:t>gravimetric =</a:t>
            </a:r>
          </a:p>
        </p:txBody>
      </p:sp>
      <p:sp>
        <p:nvSpPr>
          <p:cNvPr id="499718" name="Rectangle 6"/>
          <p:cNvSpPr>
            <a:spLocks noChangeArrowheads="1"/>
          </p:cNvSpPr>
          <p:nvPr/>
        </p:nvSpPr>
        <p:spPr bwMode="auto">
          <a:xfrm>
            <a:off x="3352800" y="838200"/>
            <a:ext cx="35306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mass measurements</a:t>
            </a:r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914400" y="304800"/>
            <a:ext cx="8229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buClr>
                <a:srgbClr val="006600"/>
              </a:buClr>
            </a:pPr>
            <a:r>
              <a:rPr lang="en-US" sz="2600" u="sng">
                <a:solidFill>
                  <a:srgbClr val="006600"/>
                </a:solidFill>
                <a:cs typeface="Times New Roman" charset="0"/>
              </a:rPr>
              <a:t>B.  Gravimetric Stoichiometry </a:t>
            </a:r>
          </a:p>
        </p:txBody>
      </p:sp>
      <p:sp>
        <p:nvSpPr>
          <p:cNvPr id="6149" name="Text Box 8"/>
          <p:cNvSpPr txBox="1">
            <a:spLocks noChangeArrowheads="1"/>
          </p:cNvSpPr>
          <p:nvPr/>
        </p:nvSpPr>
        <p:spPr bwMode="auto">
          <a:xfrm>
            <a:off x="1143000" y="1524000"/>
            <a:ext cx="78486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/>
            <a:r>
              <a:rPr lang="en-US" b="0" u="sng"/>
              <a:t>Steps</a:t>
            </a:r>
            <a:endParaRPr lang="en-US" b="0"/>
          </a:p>
        </p:txBody>
      </p:sp>
      <p:sp>
        <p:nvSpPr>
          <p:cNvPr id="6150" name="Rectangle 9"/>
          <p:cNvSpPr>
            <a:spLocks noChangeArrowheads="1"/>
          </p:cNvSpPr>
          <p:nvPr/>
        </p:nvSpPr>
        <p:spPr bwMode="auto">
          <a:xfrm>
            <a:off x="1143000" y="5454650"/>
            <a:ext cx="7772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14350" indent="-514350"/>
            <a:r>
              <a:rPr lang="en-US" b="0"/>
              <a:t>4. </a:t>
            </a:r>
            <a:r>
              <a:rPr lang="en-US" b="0">
                <a:cs typeface="Times New Roman" charset="0"/>
              </a:rPr>
              <a:t>Calculate               of the wanted species using</a:t>
            </a:r>
            <a:endParaRPr lang="en-US">
              <a:cs typeface="Times New Roman" charset="0"/>
            </a:endParaRPr>
          </a:p>
        </p:txBody>
      </p:sp>
      <p:sp>
        <p:nvSpPr>
          <p:cNvPr id="6151" name="Rectangle 10"/>
          <p:cNvSpPr>
            <a:spLocks noChangeArrowheads="1"/>
          </p:cNvSpPr>
          <p:nvPr/>
        </p:nvSpPr>
        <p:spPr bwMode="auto">
          <a:xfrm>
            <a:off x="1143000" y="4175125"/>
            <a:ext cx="7542213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63550" indent="-463550"/>
            <a:r>
              <a:rPr lang="en-US" b="0"/>
              <a:t>3. </a:t>
            </a:r>
            <a:r>
              <a:rPr lang="en-US" b="0">
                <a:cs typeface="Times New Roman" charset="0"/>
              </a:rPr>
              <a:t>Find the                 of the                        species using</a:t>
            </a:r>
            <a:endParaRPr lang="en-US" b="0"/>
          </a:p>
        </p:txBody>
      </p:sp>
      <p:sp>
        <p:nvSpPr>
          <p:cNvPr id="6152" name="Rectangle 11"/>
          <p:cNvSpPr>
            <a:spLocks noChangeArrowheads="1"/>
          </p:cNvSpPr>
          <p:nvPr/>
        </p:nvSpPr>
        <p:spPr bwMode="auto">
          <a:xfrm>
            <a:off x="1147763" y="3032125"/>
            <a:ext cx="7996237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6075" indent="-346075"/>
            <a:r>
              <a:rPr lang="en-US" b="0" dirty="0"/>
              <a:t>2. </a:t>
            </a:r>
            <a:r>
              <a:rPr lang="en-US" b="0" dirty="0">
                <a:cs typeface="Times New Roman" charset="0"/>
              </a:rPr>
              <a:t>Find the                  of the                 species using</a:t>
            </a:r>
            <a:endParaRPr lang="en-US" b="0" dirty="0"/>
          </a:p>
        </p:txBody>
      </p:sp>
      <p:sp>
        <p:nvSpPr>
          <p:cNvPr id="6153" name="Rectangle 12"/>
          <p:cNvSpPr>
            <a:spLocks noChangeArrowheads="1"/>
          </p:cNvSpPr>
          <p:nvPr/>
        </p:nvSpPr>
        <p:spPr bwMode="auto">
          <a:xfrm>
            <a:off x="1143000" y="2057400"/>
            <a:ext cx="7772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63550" indent="-463550"/>
            <a:r>
              <a:rPr lang="en-US" b="0"/>
              <a:t>1. </a:t>
            </a:r>
            <a:r>
              <a:rPr lang="en-US" b="0">
                <a:cs typeface="Times New Roman" charset="0"/>
              </a:rPr>
              <a:t>Write a                                           including the states. Write the information</a:t>
            </a:r>
            <a:endParaRPr lang="en-US" b="0"/>
          </a:p>
        </p:txBody>
      </p:sp>
      <p:sp>
        <p:nvSpPr>
          <p:cNvPr id="499726" name="Rectangle 14"/>
          <p:cNvSpPr>
            <a:spLocks noChangeArrowheads="1"/>
          </p:cNvSpPr>
          <p:nvPr/>
        </p:nvSpPr>
        <p:spPr bwMode="auto">
          <a:xfrm>
            <a:off x="2590800" y="2057400"/>
            <a:ext cx="3186113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cs typeface="Times New Roman" charset="0"/>
              </a:rPr>
              <a:t>balanced equation</a:t>
            </a:r>
          </a:p>
        </p:txBody>
      </p:sp>
      <p:sp>
        <p:nvSpPr>
          <p:cNvPr id="499727" name="Rectangle 15"/>
          <p:cNvSpPr>
            <a:spLocks noChangeArrowheads="1"/>
          </p:cNvSpPr>
          <p:nvPr/>
        </p:nvSpPr>
        <p:spPr bwMode="auto">
          <a:xfrm>
            <a:off x="4875213" y="2438400"/>
            <a:ext cx="1144587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cs typeface="Times New Roman" charset="0"/>
              </a:rPr>
              <a:t>given</a:t>
            </a:r>
            <a:r>
              <a:rPr lang="en-US" b="0">
                <a:cs typeface="Times New Roman" charset="0"/>
              </a:rPr>
              <a:t>.</a:t>
            </a:r>
          </a:p>
        </p:txBody>
      </p:sp>
      <p:sp>
        <p:nvSpPr>
          <p:cNvPr id="499728" name="Rectangle 16"/>
          <p:cNvSpPr>
            <a:spLocks noChangeArrowheads="1"/>
          </p:cNvSpPr>
          <p:nvPr/>
        </p:nvSpPr>
        <p:spPr bwMode="auto">
          <a:xfrm>
            <a:off x="2390775" y="3032125"/>
            <a:ext cx="11620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cs typeface="Times New Roman" charset="0"/>
              </a:rPr>
              <a:t>moles</a:t>
            </a:r>
          </a:p>
        </p:txBody>
      </p:sp>
      <p:sp>
        <p:nvSpPr>
          <p:cNvPr id="499729" name="Rectangle 17"/>
          <p:cNvSpPr>
            <a:spLocks noChangeArrowheads="1"/>
          </p:cNvSpPr>
          <p:nvPr/>
        </p:nvSpPr>
        <p:spPr bwMode="auto">
          <a:xfrm>
            <a:off x="3816351" y="3022470"/>
            <a:ext cx="1058862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cs typeface="Times New Roman" charset="0"/>
              </a:rPr>
              <a:t>given</a:t>
            </a:r>
          </a:p>
        </p:txBody>
      </p:sp>
      <p:sp>
        <p:nvSpPr>
          <p:cNvPr id="499730" name="Rectangle 18"/>
          <p:cNvSpPr>
            <a:spLocks noChangeArrowheads="1"/>
          </p:cNvSpPr>
          <p:nvPr/>
        </p:nvSpPr>
        <p:spPr bwMode="auto">
          <a:xfrm>
            <a:off x="3581400" y="3276600"/>
            <a:ext cx="115411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2"/>
                </a:solidFill>
                <a:cs typeface="Times New Roman" charset="0"/>
              </a:rPr>
              <a:t>n=</a:t>
            </a:r>
            <a:r>
              <a:rPr lang="en-US" u="sng" dirty="0">
                <a:solidFill>
                  <a:schemeClr val="tx2"/>
                </a:solidFill>
                <a:cs typeface="Times New Roman" charset="0"/>
              </a:rPr>
              <a:t>m</a:t>
            </a:r>
          </a:p>
          <a:p>
            <a:r>
              <a:rPr lang="en-US" dirty="0">
                <a:solidFill>
                  <a:schemeClr val="tx2"/>
                </a:solidFill>
                <a:cs typeface="Times New Roman" charset="0"/>
              </a:rPr>
              <a:t>     M</a:t>
            </a:r>
          </a:p>
        </p:txBody>
      </p:sp>
      <p:sp>
        <p:nvSpPr>
          <p:cNvPr id="499731" name="Rectangle 19"/>
          <p:cNvSpPr>
            <a:spLocks noChangeArrowheads="1"/>
          </p:cNvSpPr>
          <p:nvPr/>
        </p:nvSpPr>
        <p:spPr bwMode="auto">
          <a:xfrm>
            <a:off x="2200081" y="4175125"/>
            <a:ext cx="11620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cs typeface="Times New Roman" charset="0"/>
              </a:rPr>
              <a:t>moles</a:t>
            </a:r>
          </a:p>
        </p:txBody>
      </p:sp>
      <p:sp>
        <p:nvSpPr>
          <p:cNvPr id="499732" name="Rectangle 20"/>
          <p:cNvSpPr>
            <a:spLocks noChangeArrowheads="1"/>
          </p:cNvSpPr>
          <p:nvPr/>
        </p:nvSpPr>
        <p:spPr bwMode="auto">
          <a:xfrm>
            <a:off x="3766505" y="4155881"/>
            <a:ext cx="13843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cs typeface="Times New Roman" charset="0"/>
              </a:rPr>
              <a:t>wanted</a:t>
            </a:r>
          </a:p>
        </p:txBody>
      </p:sp>
      <p:sp>
        <p:nvSpPr>
          <p:cNvPr id="499733" name="Rectangle 21"/>
          <p:cNvSpPr>
            <a:spLocks noChangeArrowheads="1"/>
          </p:cNvSpPr>
          <p:nvPr/>
        </p:nvSpPr>
        <p:spPr bwMode="auto">
          <a:xfrm>
            <a:off x="1598613" y="4572000"/>
            <a:ext cx="18732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cs typeface="Times New Roman" charset="0"/>
              </a:rPr>
              <a:t>mole ratio</a:t>
            </a:r>
            <a:endParaRPr lang="en-US" b="0">
              <a:cs typeface="Times New Roman" charset="0"/>
            </a:endParaRPr>
          </a:p>
        </p:txBody>
      </p:sp>
      <p:sp>
        <p:nvSpPr>
          <p:cNvPr id="499734" name="Rectangle 22"/>
          <p:cNvSpPr>
            <a:spLocks noChangeArrowheads="1"/>
          </p:cNvSpPr>
          <p:nvPr/>
        </p:nvSpPr>
        <p:spPr bwMode="auto">
          <a:xfrm>
            <a:off x="2372697" y="5486400"/>
            <a:ext cx="10223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cs typeface="Times New Roman" charset="0"/>
              </a:rPr>
              <a:t>mass</a:t>
            </a:r>
          </a:p>
        </p:txBody>
      </p:sp>
      <p:sp>
        <p:nvSpPr>
          <p:cNvPr id="499735" name="Rectangle 23"/>
          <p:cNvSpPr>
            <a:spLocks noChangeArrowheads="1"/>
          </p:cNvSpPr>
          <p:nvPr/>
        </p:nvSpPr>
        <p:spPr bwMode="auto">
          <a:xfrm>
            <a:off x="3733800" y="6003925"/>
            <a:ext cx="1274763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  <a:cs typeface="Times New Roman" charset="0"/>
              </a:rPr>
              <a:t>m=nM</a:t>
            </a:r>
            <a:endParaRPr lang="en-US" b="0">
              <a:solidFill>
                <a:schemeClr val="tx2"/>
              </a:solidFill>
              <a:cs typeface="Times New Roman" charset="0"/>
            </a:endParaRPr>
          </a:p>
        </p:txBody>
      </p:sp>
      <p:sp>
        <p:nvSpPr>
          <p:cNvPr id="499736" name="Rectangle 24"/>
          <p:cNvSpPr>
            <a:spLocks noChangeArrowheads="1"/>
          </p:cNvSpPr>
          <p:nvPr/>
        </p:nvSpPr>
        <p:spPr bwMode="auto">
          <a:xfrm>
            <a:off x="4178300" y="4572000"/>
            <a:ext cx="13843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CC3300"/>
                </a:solidFill>
                <a:cs typeface="Times New Roman" charset="0"/>
              </a:rPr>
              <a:t>wanted</a:t>
            </a:r>
          </a:p>
          <a:p>
            <a:r>
              <a:rPr lang="en-US">
                <a:solidFill>
                  <a:srgbClr val="CC3300"/>
                </a:solidFill>
                <a:cs typeface="Times New Roman" charset="0"/>
              </a:rPr>
              <a:t> given</a:t>
            </a:r>
            <a:endParaRPr lang="en-US" b="0">
              <a:solidFill>
                <a:srgbClr val="CC3300"/>
              </a:solidFill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9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9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9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9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9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9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9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9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9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9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9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97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9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9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9718" grpId="0" build="p" autoUpdateAnimBg="0"/>
      <p:bldP spid="499726" grpId="0" build="p" autoUpdateAnimBg="0"/>
      <p:bldP spid="499727" grpId="0" build="p" autoUpdateAnimBg="0"/>
      <p:bldP spid="499728" grpId="0" build="p" autoUpdateAnimBg="0"/>
      <p:bldP spid="499729" grpId="0" build="p" autoUpdateAnimBg="0"/>
      <p:bldP spid="499730" grpId="0" build="p" autoUpdateAnimBg="0"/>
      <p:bldP spid="499731" grpId="0" build="p" autoUpdateAnimBg="0"/>
      <p:bldP spid="499732" grpId="0" build="p" autoUpdateAnimBg="0"/>
      <p:bldP spid="499733" grpId="0" build="p" autoUpdateAnimBg="0"/>
      <p:bldP spid="499734" grpId="0" build="p" autoUpdateAnimBg="0"/>
      <p:bldP spid="499735" grpId="0" build="p" autoUpdateAnimBg="0"/>
      <p:bldP spid="49973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990600" y="60325"/>
            <a:ext cx="7924800" cy="199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/>
            <a:r>
              <a:rPr lang="en-US" b="0" u="sng"/>
              <a:t>Example 1</a:t>
            </a:r>
            <a:r>
              <a:rPr lang="en-US" b="0"/>
              <a:t> </a:t>
            </a:r>
          </a:p>
          <a:p>
            <a:pPr eaLnBrk="1" hangingPunct="1"/>
            <a:r>
              <a:rPr lang="en-US" b="0"/>
              <a:t>Iron is produced by the reaction of iron(III) oxide with carbon monoxide to produce iron and carbon dioxide.  What mass of iron(III) oxide is required to produce 1000 g of iron? </a:t>
            </a:r>
          </a:p>
        </p:txBody>
      </p:sp>
      <p:sp>
        <p:nvSpPr>
          <p:cNvPr id="463875" name="Text Box 3"/>
          <p:cNvSpPr txBox="1">
            <a:spLocks noChangeArrowheads="1"/>
          </p:cNvSpPr>
          <p:nvPr/>
        </p:nvSpPr>
        <p:spPr bwMode="auto">
          <a:xfrm>
            <a:off x="7696200" y="2241550"/>
            <a:ext cx="11430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0">
                <a:cs typeface="Times New Roman" charset="0"/>
              </a:rPr>
              <a:t>CO</a:t>
            </a:r>
            <a:r>
              <a:rPr lang="en-US" sz="2600" b="0" baseline="-30000">
                <a:cs typeface="Times New Roman" charset="0"/>
              </a:rPr>
              <a:t>2(g)</a:t>
            </a:r>
            <a:r>
              <a:rPr lang="en-US" sz="2600" b="0"/>
              <a:t> </a:t>
            </a:r>
            <a:r>
              <a:rPr lang="en-US" sz="2600" b="0">
                <a:cs typeface="Times New Roman" charset="0"/>
              </a:rPr>
              <a:t> </a:t>
            </a:r>
            <a:endParaRPr lang="en-US" sz="2400" b="0"/>
          </a:p>
        </p:txBody>
      </p:sp>
      <p:sp>
        <p:nvSpPr>
          <p:cNvPr id="463876" name="Text Box 4"/>
          <p:cNvSpPr txBox="1">
            <a:spLocks noChangeArrowheads="1"/>
          </p:cNvSpPr>
          <p:nvPr/>
        </p:nvSpPr>
        <p:spPr bwMode="auto">
          <a:xfrm>
            <a:off x="1295400" y="2698750"/>
            <a:ext cx="2971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/>
            <a:r>
              <a:rPr lang="en-US" sz="2400" b="0"/>
              <a:t>m=?</a:t>
            </a:r>
          </a:p>
          <a:p>
            <a:pPr eaLnBrk="1" hangingPunct="1"/>
            <a:r>
              <a:rPr lang="en-US" sz="2400" b="0">
                <a:cs typeface="Times New Roman" charset="0"/>
              </a:rPr>
              <a:t>M = 159.70 g/mol</a:t>
            </a:r>
          </a:p>
        </p:txBody>
      </p:sp>
      <p:sp>
        <p:nvSpPr>
          <p:cNvPr id="463877" name="Text Box 5"/>
          <p:cNvSpPr txBox="1">
            <a:spLocks noChangeArrowheads="1"/>
          </p:cNvSpPr>
          <p:nvPr/>
        </p:nvSpPr>
        <p:spPr bwMode="auto">
          <a:xfrm>
            <a:off x="5791200" y="3581400"/>
            <a:ext cx="32004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/>
            <a:r>
              <a:rPr lang="en-US" sz="2400" b="0">
                <a:solidFill>
                  <a:srgbClr val="FF0066"/>
                </a:solidFill>
                <a:cs typeface="Times New Roman" charset="0"/>
              </a:rPr>
              <a:t>n = </a:t>
            </a:r>
            <a:r>
              <a:rPr lang="en-US" sz="2400" b="0" u="sng">
                <a:solidFill>
                  <a:srgbClr val="FF0066"/>
                </a:solidFill>
                <a:cs typeface="Times New Roman" charset="0"/>
              </a:rPr>
              <a:t>m</a:t>
            </a:r>
          </a:p>
          <a:p>
            <a:pPr eaLnBrk="1" hangingPunct="1"/>
            <a:r>
              <a:rPr lang="en-US" sz="2400" b="0">
                <a:solidFill>
                  <a:srgbClr val="FF0066"/>
                </a:solidFill>
                <a:cs typeface="Times New Roman" charset="0"/>
              </a:rPr>
              <a:t>       M</a:t>
            </a:r>
          </a:p>
          <a:p>
            <a:pPr eaLnBrk="1" hangingPunct="1"/>
            <a:r>
              <a:rPr lang="en-US" sz="2400" b="0">
                <a:solidFill>
                  <a:srgbClr val="FF0066"/>
                </a:solidFill>
                <a:cs typeface="Times New Roman" charset="0"/>
              </a:rPr>
              <a:t>   =</a:t>
            </a:r>
            <a:r>
              <a:rPr lang="en-US" sz="2400" b="0" u="sng">
                <a:solidFill>
                  <a:srgbClr val="FF0066"/>
                </a:solidFill>
                <a:cs typeface="Times New Roman" charset="0"/>
              </a:rPr>
              <a:t>   1000 g</a:t>
            </a:r>
            <a:r>
              <a:rPr lang="en-US" sz="2400" b="0">
                <a:solidFill>
                  <a:srgbClr val="FF0066"/>
                </a:solidFill>
                <a:cs typeface="Times New Roman" charset="0"/>
              </a:rPr>
              <a:t>   </a:t>
            </a:r>
          </a:p>
          <a:p>
            <a:pPr eaLnBrk="1" hangingPunct="1"/>
            <a:r>
              <a:rPr lang="en-US" sz="2400" b="0">
                <a:solidFill>
                  <a:srgbClr val="FF0066"/>
                </a:solidFill>
                <a:cs typeface="Times New Roman" charset="0"/>
              </a:rPr>
              <a:t>      55.85g/mol</a:t>
            </a:r>
          </a:p>
          <a:p>
            <a:pPr eaLnBrk="1" hangingPunct="1"/>
            <a:r>
              <a:rPr lang="en-US" sz="2400" b="0">
                <a:solidFill>
                  <a:srgbClr val="FF0066"/>
                </a:solidFill>
                <a:cs typeface="Times New Roman" charset="0"/>
              </a:rPr>
              <a:t>   = 17.90… mol  </a:t>
            </a:r>
          </a:p>
        </p:txBody>
      </p:sp>
      <p:sp>
        <p:nvSpPr>
          <p:cNvPr id="463878" name="Text Box 6"/>
          <p:cNvSpPr txBox="1">
            <a:spLocks noChangeArrowheads="1"/>
          </p:cNvSpPr>
          <p:nvPr/>
        </p:nvSpPr>
        <p:spPr bwMode="auto">
          <a:xfrm>
            <a:off x="1219200" y="4864100"/>
            <a:ext cx="4724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/>
            <a:r>
              <a:rPr lang="en-US" sz="2400" b="0">
                <a:solidFill>
                  <a:srgbClr val="006600"/>
                </a:solidFill>
                <a:cs typeface="Times New Roman" charset="0"/>
              </a:rPr>
              <a:t>m = nM</a:t>
            </a:r>
          </a:p>
          <a:p>
            <a:pPr eaLnBrk="1" hangingPunct="1"/>
            <a:r>
              <a:rPr lang="en-US" sz="2400" b="0">
                <a:solidFill>
                  <a:srgbClr val="006600"/>
                </a:solidFill>
                <a:cs typeface="Times New Roman" charset="0"/>
              </a:rPr>
              <a:t>    = (8.95… mol)(159.70 g/mol)</a:t>
            </a:r>
          </a:p>
          <a:p>
            <a:pPr eaLnBrk="1" hangingPunct="1"/>
            <a:r>
              <a:rPr lang="en-US" sz="2400" b="0">
                <a:solidFill>
                  <a:srgbClr val="006600"/>
                </a:solidFill>
                <a:cs typeface="Times New Roman" charset="0"/>
              </a:rPr>
              <a:t>    = 1429.7225 g  </a:t>
            </a:r>
          </a:p>
          <a:p>
            <a:pPr eaLnBrk="1" hangingPunct="1"/>
            <a:r>
              <a:rPr lang="en-US" sz="2400" b="0">
                <a:solidFill>
                  <a:srgbClr val="006600"/>
                </a:solidFill>
                <a:cs typeface="Times New Roman" charset="0"/>
              </a:rPr>
              <a:t>    = </a:t>
            </a:r>
            <a:r>
              <a:rPr lang="en-US" sz="2400">
                <a:solidFill>
                  <a:srgbClr val="006600"/>
                </a:solidFill>
                <a:cs typeface="Times New Roman" charset="0"/>
              </a:rPr>
              <a:t>1430 g</a:t>
            </a:r>
            <a:r>
              <a:rPr lang="en-US" sz="2400" b="0">
                <a:solidFill>
                  <a:srgbClr val="006600"/>
                </a:solidFill>
                <a:cs typeface="Times New Roman" charset="0"/>
              </a:rPr>
              <a:t> </a:t>
            </a:r>
          </a:p>
        </p:txBody>
      </p:sp>
      <p:sp>
        <p:nvSpPr>
          <p:cNvPr id="463879" name="Text Box 7"/>
          <p:cNvSpPr txBox="1">
            <a:spLocks noChangeArrowheads="1"/>
          </p:cNvSpPr>
          <p:nvPr/>
        </p:nvSpPr>
        <p:spPr bwMode="auto">
          <a:xfrm>
            <a:off x="1219200" y="2241550"/>
            <a:ext cx="1371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0">
                <a:cs typeface="Times New Roman" charset="0"/>
              </a:rPr>
              <a:t>Fe</a:t>
            </a:r>
            <a:r>
              <a:rPr lang="en-US" sz="2600" b="0" baseline="-30000">
                <a:cs typeface="Times New Roman" charset="0"/>
              </a:rPr>
              <a:t>2</a:t>
            </a:r>
            <a:r>
              <a:rPr lang="en-US" sz="2600" b="0">
                <a:cs typeface="Times New Roman" charset="0"/>
              </a:rPr>
              <a:t>O</a:t>
            </a:r>
            <a:r>
              <a:rPr lang="en-US" sz="2600" b="0" baseline="-30000">
                <a:cs typeface="Times New Roman" charset="0"/>
              </a:rPr>
              <a:t>3(s)</a:t>
            </a:r>
            <a:endParaRPr lang="en-CA" sz="2600" b="0" baseline="-30000">
              <a:cs typeface="Times New Roman" charset="0"/>
            </a:endParaRPr>
          </a:p>
        </p:txBody>
      </p:sp>
      <p:sp>
        <p:nvSpPr>
          <p:cNvPr id="463880" name="Text Box 8"/>
          <p:cNvSpPr txBox="1">
            <a:spLocks noChangeArrowheads="1"/>
          </p:cNvSpPr>
          <p:nvPr/>
        </p:nvSpPr>
        <p:spPr bwMode="auto">
          <a:xfrm>
            <a:off x="3657600" y="2241550"/>
            <a:ext cx="2209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0">
                <a:cs typeface="Times New Roman" charset="0"/>
              </a:rPr>
              <a:t>CO</a:t>
            </a:r>
            <a:r>
              <a:rPr lang="en-US" sz="2600" b="0" baseline="-30000">
                <a:cs typeface="Times New Roman" charset="0"/>
              </a:rPr>
              <a:t>(g)</a:t>
            </a:r>
            <a:endParaRPr lang="en-CA" sz="2600" b="0" baseline="-30000">
              <a:cs typeface="Times New Roman" charset="0"/>
            </a:endParaRPr>
          </a:p>
        </p:txBody>
      </p:sp>
      <p:sp>
        <p:nvSpPr>
          <p:cNvPr id="463881" name="Text Box 9"/>
          <p:cNvSpPr txBox="1">
            <a:spLocks noChangeArrowheads="1"/>
          </p:cNvSpPr>
          <p:nvPr/>
        </p:nvSpPr>
        <p:spPr bwMode="auto">
          <a:xfrm>
            <a:off x="4953000" y="2209800"/>
            <a:ext cx="1371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0">
                <a:cs typeface="Times New Roman" charset="0"/>
                <a:sym typeface="Symbol" pitchFamily="18" charset="2"/>
              </a:rPr>
              <a:t></a:t>
            </a:r>
            <a:endParaRPr lang="en-CA" sz="2600" b="0">
              <a:cs typeface="Times New Roman" charset="0"/>
              <a:sym typeface="Symbol" pitchFamily="18" charset="2"/>
            </a:endParaRPr>
          </a:p>
        </p:txBody>
      </p:sp>
      <p:sp>
        <p:nvSpPr>
          <p:cNvPr id="463882" name="Text Box 10"/>
          <p:cNvSpPr txBox="1">
            <a:spLocks noChangeArrowheads="1"/>
          </p:cNvSpPr>
          <p:nvPr/>
        </p:nvSpPr>
        <p:spPr bwMode="auto">
          <a:xfrm>
            <a:off x="5943600" y="2241550"/>
            <a:ext cx="12192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0">
                <a:cs typeface="Times New Roman" charset="0"/>
              </a:rPr>
              <a:t>Fe</a:t>
            </a:r>
            <a:r>
              <a:rPr lang="en-US" sz="2600" b="0" baseline="-30000">
                <a:cs typeface="Times New Roman" charset="0"/>
              </a:rPr>
              <a:t>(s)</a:t>
            </a:r>
            <a:endParaRPr lang="en-CA" sz="2600" b="0" baseline="-30000">
              <a:cs typeface="Times New Roman" charset="0"/>
            </a:endParaRPr>
          </a:p>
        </p:txBody>
      </p:sp>
      <p:sp>
        <p:nvSpPr>
          <p:cNvPr id="463883" name="Text Box 11"/>
          <p:cNvSpPr txBox="1">
            <a:spLocks noChangeArrowheads="1"/>
          </p:cNvSpPr>
          <p:nvPr/>
        </p:nvSpPr>
        <p:spPr bwMode="auto">
          <a:xfrm>
            <a:off x="7162800" y="2241550"/>
            <a:ext cx="533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0"/>
              <a:t>+</a:t>
            </a:r>
            <a:endParaRPr lang="en-CA" sz="2600" b="0"/>
          </a:p>
        </p:txBody>
      </p:sp>
      <p:sp>
        <p:nvSpPr>
          <p:cNvPr id="463884" name="Text Box 12"/>
          <p:cNvSpPr txBox="1">
            <a:spLocks noChangeArrowheads="1"/>
          </p:cNvSpPr>
          <p:nvPr/>
        </p:nvSpPr>
        <p:spPr bwMode="auto">
          <a:xfrm>
            <a:off x="2743200" y="2241550"/>
            <a:ext cx="533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0"/>
              <a:t>+</a:t>
            </a:r>
            <a:endParaRPr lang="en-CA" sz="2600" b="0"/>
          </a:p>
        </p:txBody>
      </p:sp>
      <p:sp>
        <p:nvSpPr>
          <p:cNvPr id="463885" name="Text Box 13"/>
          <p:cNvSpPr txBox="1">
            <a:spLocks noChangeArrowheads="1"/>
          </p:cNvSpPr>
          <p:nvPr/>
        </p:nvSpPr>
        <p:spPr bwMode="auto">
          <a:xfrm>
            <a:off x="3429000" y="2241550"/>
            <a:ext cx="685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0">
                <a:solidFill>
                  <a:srgbClr val="3C57AC"/>
                </a:solidFill>
                <a:cs typeface="Times New Roman" charset="0"/>
              </a:rPr>
              <a:t>3</a:t>
            </a:r>
            <a:endParaRPr lang="en-CA" sz="2600" b="0">
              <a:solidFill>
                <a:srgbClr val="3C57AC"/>
              </a:solidFill>
              <a:cs typeface="Times New Roman" charset="0"/>
            </a:endParaRPr>
          </a:p>
        </p:txBody>
      </p:sp>
      <p:sp>
        <p:nvSpPr>
          <p:cNvPr id="463886" name="Text Box 14"/>
          <p:cNvSpPr txBox="1">
            <a:spLocks noChangeArrowheads="1"/>
          </p:cNvSpPr>
          <p:nvPr/>
        </p:nvSpPr>
        <p:spPr bwMode="auto">
          <a:xfrm>
            <a:off x="5715000" y="2241550"/>
            <a:ext cx="685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0">
                <a:solidFill>
                  <a:srgbClr val="3C57AC"/>
                </a:solidFill>
                <a:cs typeface="Times New Roman" charset="0"/>
              </a:rPr>
              <a:t>2</a:t>
            </a:r>
            <a:endParaRPr lang="en-CA" sz="2600" b="0">
              <a:solidFill>
                <a:srgbClr val="3C57AC"/>
              </a:solidFill>
              <a:cs typeface="Times New Roman" charset="0"/>
            </a:endParaRPr>
          </a:p>
        </p:txBody>
      </p:sp>
      <p:sp>
        <p:nvSpPr>
          <p:cNvPr id="463887" name="Text Box 15"/>
          <p:cNvSpPr txBox="1">
            <a:spLocks noChangeArrowheads="1"/>
          </p:cNvSpPr>
          <p:nvPr/>
        </p:nvSpPr>
        <p:spPr bwMode="auto">
          <a:xfrm>
            <a:off x="7467600" y="2241550"/>
            <a:ext cx="4572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0">
                <a:solidFill>
                  <a:srgbClr val="3C57AC"/>
                </a:solidFill>
                <a:cs typeface="Times New Roman" charset="0"/>
              </a:rPr>
              <a:t>3</a:t>
            </a:r>
            <a:endParaRPr lang="en-CA" sz="2600" b="0">
              <a:solidFill>
                <a:srgbClr val="3C57AC"/>
              </a:solidFill>
              <a:cs typeface="Times New Roman" charset="0"/>
            </a:endParaRPr>
          </a:p>
        </p:txBody>
      </p:sp>
      <p:sp>
        <p:nvSpPr>
          <p:cNvPr id="463888" name="Text Box 16"/>
          <p:cNvSpPr txBox="1">
            <a:spLocks noChangeArrowheads="1"/>
          </p:cNvSpPr>
          <p:nvPr/>
        </p:nvSpPr>
        <p:spPr bwMode="auto">
          <a:xfrm>
            <a:off x="914400" y="2241550"/>
            <a:ext cx="609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0">
                <a:solidFill>
                  <a:srgbClr val="3C57AC"/>
                </a:solidFill>
              </a:rPr>
              <a:t>1</a:t>
            </a:r>
            <a:endParaRPr lang="en-CA" sz="2600" b="0">
              <a:solidFill>
                <a:srgbClr val="3C57AC"/>
              </a:solidFill>
            </a:endParaRPr>
          </a:p>
        </p:txBody>
      </p:sp>
      <p:sp>
        <p:nvSpPr>
          <p:cNvPr id="463889" name="Text Box 17"/>
          <p:cNvSpPr txBox="1">
            <a:spLocks noChangeArrowheads="1"/>
          </p:cNvSpPr>
          <p:nvPr/>
        </p:nvSpPr>
        <p:spPr bwMode="auto">
          <a:xfrm>
            <a:off x="3124200" y="3460750"/>
            <a:ext cx="990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/>
            <a:r>
              <a:rPr lang="en-US" sz="2400" b="0" u="sng">
                <a:solidFill>
                  <a:srgbClr val="3C57AC"/>
                </a:solidFill>
                <a:cs typeface="Times New Roman" charset="0"/>
              </a:rPr>
              <a:t>1</a:t>
            </a:r>
          </a:p>
          <a:p>
            <a:pPr eaLnBrk="1" hangingPunct="1"/>
            <a:r>
              <a:rPr lang="en-US" sz="2400" b="0">
                <a:solidFill>
                  <a:srgbClr val="3C57AC"/>
                </a:solidFill>
                <a:cs typeface="Times New Roman" charset="0"/>
              </a:rPr>
              <a:t>2</a:t>
            </a:r>
          </a:p>
        </p:txBody>
      </p:sp>
      <p:sp>
        <p:nvSpPr>
          <p:cNvPr id="463890" name="Text Box 18"/>
          <p:cNvSpPr txBox="1">
            <a:spLocks noChangeArrowheads="1"/>
          </p:cNvSpPr>
          <p:nvPr/>
        </p:nvSpPr>
        <p:spPr bwMode="auto">
          <a:xfrm>
            <a:off x="1219200" y="353695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rgbClr val="3C57AC"/>
                </a:solidFill>
                <a:cs typeface="Times New Roman" charset="0"/>
              </a:rPr>
              <a:t>n = 17.90… x</a:t>
            </a:r>
          </a:p>
        </p:txBody>
      </p:sp>
      <p:sp>
        <p:nvSpPr>
          <p:cNvPr id="463891" name="Rectangle 19"/>
          <p:cNvSpPr>
            <a:spLocks noChangeArrowheads="1"/>
          </p:cNvSpPr>
          <p:nvPr/>
        </p:nvSpPr>
        <p:spPr bwMode="auto">
          <a:xfrm>
            <a:off x="1524000" y="4191000"/>
            <a:ext cx="1889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0">
                <a:solidFill>
                  <a:srgbClr val="3C57AC"/>
                </a:solidFill>
                <a:cs typeface="Times New Roman" charset="0"/>
              </a:rPr>
              <a:t>= 8.95… mol</a:t>
            </a:r>
          </a:p>
        </p:txBody>
      </p:sp>
      <p:sp>
        <p:nvSpPr>
          <p:cNvPr id="463892" name="Rectangle 20"/>
          <p:cNvSpPr>
            <a:spLocks noChangeArrowheads="1"/>
          </p:cNvSpPr>
          <p:nvPr/>
        </p:nvSpPr>
        <p:spPr bwMode="auto">
          <a:xfrm>
            <a:off x="5638800" y="2667000"/>
            <a:ext cx="3048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0">
                <a:cs typeface="Times New Roman" charset="0"/>
              </a:rPr>
              <a:t>m = 1000 g</a:t>
            </a:r>
            <a:r>
              <a:rPr lang="en-US" sz="2400" b="0"/>
              <a:t> </a:t>
            </a:r>
          </a:p>
          <a:p>
            <a:r>
              <a:rPr lang="en-US" sz="2400" b="0">
                <a:cs typeface="Times New Roman" charset="0"/>
              </a:rPr>
              <a:t>M = 55.85 g/mol</a:t>
            </a:r>
          </a:p>
        </p:txBody>
      </p:sp>
      <p:sp>
        <p:nvSpPr>
          <p:cNvPr id="463893" name="Text Box 21"/>
          <p:cNvSpPr txBox="1">
            <a:spLocks noChangeArrowheads="1"/>
          </p:cNvSpPr>
          <p:nvPr/>
        </p:nvSpPr>
        <p:spPr bwMode="auto">
          <a:xfrm>
            <a:off x="1524000" y="1981200"/>
            <a:ext cx="6858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w</a:t>
            </a:r>
          </a:p>
        </p:txBody>
      </p:sp>
      <p:sp>
        <p:nvSpPr>
          <p:cNvPr id="463894" name="Text Box 22"/>
          <p:cNvSpPr txBox="1">
            <a:spLocks noChangeArrowheads="1"/>
          </p:cNvSpPr>
          <p:nvPr/>
        </p:nvSpPr>
        <p:spPr bwMode="auto">
          <a:xfrm>
            <a:off x="6019800" y="1905000"/>
            <a:ext cx="4572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203340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8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8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8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8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63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63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63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63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8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8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8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8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8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8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3875" grpId="0" build="p" autoUpdateAnimBg="0"/>
      <p:bldP spid="463876" grpId="0" build="p" autoUpdateAnimBg="0"/>
      <p:bldP spid="463877" grpId="0" build="p" autoUpdateAnimBg="0"/>
      <p:bldP spid="463878" grpId="0" build="p" autoUpdateAnimBg="0"/>
      <p:bldP spid="463879" grpId="0" build="p" autoUpdateAnimBg="0"/>
      <p:bldP spid="463880" grpId="0" build="p" autoUpdateAnimBg="0"/>
      <p:bldP spid="463881" grpId="0" build="p" autoUpdateAnimBg="0"/>
      <p:bldP spid="463882" grpId="0" build="p" autoUpdateAnimBg="0"/>
      <p:bldP spid="463883" grpId="0" build="p" autoUpdateAnimBg="0"/>
      <p:bldP spid="463884" grpId="0" build="p" autoUpdateAnimBg="0"/>
      <p:bldP spid="463885" grpId="0" build="p" autoUpdateAnimBg="0"/>
      <p:bldP spid="463886" grpId="0" build="p" autoUpdateAnimBg="0"/>
      <p:bldP spid="463887" grpId="0" build="p" autoUpdateAnimBg="0"/>
      <p:bldP spid="463888" grpId="0" build="p" autoUpdateAnimBg="0"/>
      <p:bldP spid="463889" grpId="0" build="p" autoUpdateAnimBg="0"/>
      <p:bldP spid="463890" grpId="0" build="p" autoUpdateAnimBg="0"/>
      <p:bldP spid="463891" grpId="0" build="p" autoUpdateAnimBg="0"/>
      <p:bldP spid="463892" grpId="0" build="p" autoUpdateAnimBg="0"/>
      <p:bldP spid="463893" grpId="0" autoUpdateAnimBg="0"/>
      <p:bldP spid="46389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990600" y="57150"/>
            <a:ext cx="7924800" cy="199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/>
            <a:r>
              <a:rPr lang="en-US" b="0" u="sng"/>
              <a:t>Example 2</a:t>
            </a:r>
            <a:r>
              <a:rPr lang="en-US" b="0"/>
              <a:t> </a:t>
            </a:r>
          </a:p>
          <a:p>
            <a:pPr eaLnBrk="1" hangingPunct="1"/>
            <a:r>
              <a:rPr lang="en-US" b="0"/>
              <a:t>The decomposition of the mineral malachite, Cu2(CO3)(OH)2(s),  yields copper(II) oxide, carbon dioxide and water vapour.  What mass of copper(II) oxide is produced from 1.00 g of malachite? </a:t>
            </a:r>
          </a:p>
        </p:txBody>
      </p:sp>
      <p:sp>
        <p:nvSpPr>
          <p:cNvPr id="466947" name="Rectangle 3"/>
          <p:cNvSpPr>
            <a:spLocks noChangeArrowheads="1"/>
          </p:cNvSpPr>
          <p:nvPr/>
        </p:nvSpPr>
        <p:spPr bwMode="auto">
          <a:xfrm>
            <a:off x="7924800" y="2190750"/>
            <a:ext cx="12192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600" b="0">
                <a:cs typeface="Times New Roman" charset="0"/>
                <a:sym typeface="Symbol" pitchFamily="18" charset="2"/>
              </a:rPr>
              <a:t>H</a:t>
            </a:r>
            <a:r>
              <a:rPr lang="en-US" sz="2600" b="0" baseline="-25000">
                <a:cs typeface="Times New Roman" charset="0"/>
                <a:sym typeface="Symbol" pitchFamily="18" charset="2"/>
              </a:rPr>
              <a:t>2</a:t>
            </a:r>
            <a:r>
              <a:rPr lang="en-US" sz="2600" b="0">
                <a:cs typeface="Times New Roman" charset="0"/>
                <a:sym typeface="Symbol" pitchFamily="18" charset="2"/>
              </a:rPr>
              <a:t>O</a:t>
            </a:r>
            <a:r>
              <a:rPr lang="en-US" sz="2600" b="0" baseline="-25000">
                <a:cs typeface="Times New Roman" charset="0"/>
                <a:sym typeface="Symbol" pitchFamily="18" charset="2"/>
              </a:rPr>
              <a:t>(g)</a:t>
            </a:r>
            <a:r>
              <a:rPr lang="en-US" sz="1400" b="0">
                <a:sym typeface="Symbol" pitchFamily="18" charset="2"/>
              </a:rPr>
              <a:t> </a:t>
            </a:r>
          </a:p>
        </p:txBody>
      </p:sp>
      <p:sp>
        <p:nvSpPr>
          <p:cNvPr id="466948" name="Rectangle 4"/>
          <p:cNvSpPr>
            <a:spLocks noChangeArrowheads="1"/>
          </p:cNvSpPr>
          <p:nvPr/>
        </p:nvSpPr>
        <p:spPr bwMode="auto">
          <a:xfrm>
            <a:off x="4114800" y="2571750"/>
            <a:ext cx="2971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0"/>
              <a:t>m=?</a:t>
            </a:r>
          </a:p>
          <a:p>
            <a:r>
              <a:rPr lang="en-US" sz="2400" b="0">
                <a:cs typeface="Times New Roman" charset="0"/>
              </a:rPr>
              <a:t>M = 79.55 g/mol</a:t>
            </a:r>
          </a:p>
        </p:txBody>
      </p:sp>
      <p:sp>
        <p:nvSpPr>
          <p:cNvPr id="466949" name="Rectangle 5"/>
          <p:cNvSpPr>
            <a:spLocks noChangeArrowheads="1"/>
          </p:cNvSpPr>
          <p:nvPr/>
        </p:nvSpPr>
        <p:spPr bwMode="auto">
          <a:xfrm>
            <a:off x="4114800" y="4619625"/>
            <a:ext cx="4953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0">
                <a:solidFill>
                  <a:srgbClr val="006600"/>
                </a:solidFill>
                <a:cs typeface="Times New Roman" charset="0"/>
              </a:rPr>
              <a:t>m = nM</a:t>
            </a:r>
          </a:p>
          <a:p>
            <a:r>
              <a:rPr lang="en-US" sz="2400" b="0">
                <a:solidFill>
                  <a:srgbClr val="006600"/>
                </a:solidFill>
                <a:cs typeface="Times New Roman" charset="0"/>
              </a:rPr>
              <a:t>    = (0.00904… mol)(79.55 g/mol) </a:t>
            </a:r>
            <a:endParaRPr lang="en-US" sz="2400" b="0">
              <a:solidFill>
                <a:srgbClr val="006600"/>
              </a:solidFill>
            </a:endParaRPr>
          </a:p>
          <a:p>
            <a:r>
              <a:rPr lang="en-US" sz="2400" b="0">
                <a:solidFill>
                  <a:srgbClr val="006600"/>
                </a:solidFill>
              </a:rPr>
              <a:t>   </a:t>
            </a:r>
            <a:r>
              <a:rPr lang="en-US" sz="2400" b="0">
                <a:solidFill>
                  <a:srgbClr val="006600"/>
                </a:solidFill>
                <a:cs typeface="Times New Roman" charset="0"/>
              </a:rPr>
              <a:t> = 0.7194862 g</a:t>
            </a:r>
          </a:p>
          <a:p>
            <a:r>
              <a:rPr lang="en-US" sz="2400" b="0">
                <a:solidFill>
                  <a:srgbClr val="006600"/>
                </a:solidFill>
                <a:cs typeface="Times New Roman" charset="0"/>
              </a:rPr>
              <a:t>    = </a:t>
            </a:r>
            <a:r>
              <a:rPr lang="en-US" sz="2400">
                <a:solidFill>
                  <a:srgbClr val="006600"/>
                </a:solidFill>
                <a:cs typeface="Times New Roman" charset="0"/>
              </a:rPr>
              <a:t>0.719 g</a:t>
            </a:r>
            <a:r>
              <a:rPr lang="en-US" sz="2400" b="0">
                <a:solidFill>
                  <a:srgbClr val="006600"/>
                </a:solidFill>
              </a:rPr>
              <a:t> </a:t>
            </a:r>
          </a:p>
        </p:txBody>
      </p:sp>
      <p:sp>
        <p:nvSpPr>
          <p:cNvPr id="466950" name="Rectangle 6"/>
          <p:cNvSpPr>
            <a:spLocks noChangeArrowheads="1"/>
          </p:cNvSpPr>
          <p:nvPr/>
        </p:nvSpPr>
        <p:spPr bwMode="auto">
          <a:xfrm>
            <a:off x="838200" y="3505200"/>
            <a:ext cx="35814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0">
                <a:solidFill>
                  <a:srgbClr val="FF0066"/>
                </a:solidFill>
                <a:cs typeface="Times New Roman" charset="0"/>
              </a:rPr>
              <a:t>n =  </a:t>
            </a:r>
            <a:r>
              <a:rPr lang="en-US" sz="2400" b="0" u="sng">
                <a:solidFill>
                  <a:srgbClr val="FF0066"/>
                </a:solidFill>
                <a:cs typeface="Times New Roman" charset="0"/>
              </a:rPr>
              <a:t>m</a:t>
            </a:r>
          </a:p>
          <a:p>
            <a:r>
              <a:rPr lang="en-US" sz="2400" b="0">
                <a:solidFill>
                  <a:srgbClr val="FF0066"/>
                </a:solidFill>
                <a:cs typeface="Times New Roman" charset="0"/>
              </a:rPr>
              <a:t>         M</a:t>
            </a:r>
          </a:p>
          <a:p>
            <a:r>
              <a:rPr lang="en-US" sz="2400" b="0">
                <a:solidFill>
                  <a:srgbClr val="FF0066"/>
                </a:solidFill>
                <a:cs typeface="Times New Roman" charset="0"/>
              </a:rPr>
              <a:t>     = </a:t>
            </a:r>
            <a:r>
              <a:rPr lang="en-US" sz="2400" b="0" u="sng">
                <a:solidFill>
                  <a:srgbClr val="FF0066"/>
                </a:solidFill>
                <a:cs typeface="Times New Roman" charset="0"/>
              </a:rPr>
              <a:t>      1.00 g</a:t>
            </a:r>
          </a:p>
          <a:p>
            <a:r>
              <a:rPr lang="en-US" sz="2400" b="0">
                <a:solidFill>
                  <a:srgbClr val="FF0066"/>
                </a:solidFill>
                <a:cs typeface="Times New Roman" charset="0"/>
              </a:rPr>
              <a:t>         221.13 g/mol</a:t>
            </a:r>
          </a:p>
          <a:p>
            <a:r>
              <a:rPr lang="en-US" sz="2400" b="0">
                <a:solidFill>
                  <a:srgbClr val="FF0066"/>
                </a:solidFill>
              </a:rPr>
              <a:t>     </a:t>
            </a:r>
            <a:r>
              <a:rPr lang="en-US" sz="2400" b="0">
                <a:solidFill>
                  <a:srgbClr val="FF0066"/>
                </a:solidFill>
                <a:cs typeface="Times New Roman" charset="0"/>
              </a:rPr>
              <a:t>= 0.00452… mol </a:t>
            </a:r>
          </a:p>
        </p:txBody>
      </p:sp>
      <p:sp>
        <p:nvSpPr>
          <p:cNvPr id="466951" name="Text Box 7"/>
          <p:cNvSpPr txBox="1">
            <a:spLocks noChangeArrowheads="1"/>
          </p:cNvSpPr>
          <p:nvPr/>
        </p:nvSpPr>
        <p:spPr bwMode="auto">
          <a:xfrm>
            <a:off x="1219200" y="2190750"/>
            <a:ext cx="3276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0"/>
              <a:t>Cu</a:t>
            </a:r>
            <a:r>
              <a:rPr lang="en-US" sz="2600" b="0" baseline="-25000"/>
              <a:t>2</a:t>
            </a:r>
            <a:r>
              <a:rPr lang="en-US" sz="2600" b="0"/>
              <a:t>(CO</a:t>
            </a:r>
            <a:r>
              <a:rPr lang="en-US" sz="2600" b="0" baseline="-25000"/>
              <a:t>3</a:t>
            </a:r>
            <a:r>
              <a:rPr lang="en-US" sz="2600" b="0"/>
              <a:t>)(OH)</a:t>
            </a:r>
            <a:r>
              <a:rPr lang="en-US" sz="2600" b="0" baseline="-25000"/>
              <a:t>2(s)</a:t>
            </a:r>
            <a:endParaRPr lang="en-CA" sz="2600" b="0" baseline="-25000"/>
          </a:p>
        </p:txBody>
      </p:sp>
      <p:sp>
        <p:nvSpPr>
          <p:cNvPr id="466952" name="Text Box 8"/>
          <p:cNvSpPr txBox="1">
            <a:spLocks noChangeArrowheads="1"/>
          </p:cNvSpPr>
          <p:nvPr/>
        </p:nvSpPr>
        <p:spPr bwMode="auto">
          <a:xfrm>
            <a:off x="3505200" y="2114550"/>
            <a:ext cx="1447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0">
                <a:cs typeface="Times New Roman" charset="0"/>
                <a:sym typeface="Symbol" pitchFamily="18" charset="2"/>
              </a:rPr>
              <a:t></a:t>
            </a:r>
            <a:endParaRPr lang="en-CA" sz="2600" b="0">
              <a:cs typeface="Times New Roman" charset="0"/>
              <a:sym typeface="Symbol" pitchFamily="18" charset="2"/>
            </a:endParaRPr>
          </a:p>
        </p:txBody>
      </p:sp>
      <p:sp>
        <p:nvSpPr>
          <p:cNvPr id="466953" name="Text Box 9"/>
          <p:cNvSpPr txBox="1">
            <a:spLocks noChangeArrowheads="1"/>
          </p:cNvSpPr>
          <p:nvPr/>
        </p:nvSpPr>
        <p:spPr bwMode="auto">
          <a:xfrm>
            <a:off x="4572000" y="2190750"/>
            <a:ext cx="2057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0">
                <a:cs typeface="Times New Roman" charset="0"/>
                <a:sym typeface="Symbol" pitchFamily="18" charset="2"/>
              </a:rPr>
              <a:t>CuO</a:t>
            </a:r>
            <a:r>
              <a:rPr lang="en-US" sz="2600" b="0" baseline="-25000">
                <a:cs typeface="Times New Roman" charset="0"/>
                <a:sym typeface="Symbol" pitchFamily="18" charset="2"/>
              </a:rPr>
              <a:t>(s)</a:t>
            </a:r>
            <a:endParaRPr lang="en-CA" sz="2600" b="0" baseline="-25000">
              <a:cs typeface="Times New Roman" charset="0"/>
              <a:sym typeface="Symbol" pitchFamily="18" charset="2"/>
            </a:endParaRPr>
          </a:p>
        </p:txBody>
      </p:sp>
      <p:sp>
        <p:nvSpPr>
          <p:cNvPr id="466954" name="Text Box 10"/>
          <p:cNvSpPr txBox="1">
            <a:spLocks noChangeArrowheads="1"/>
          </p:cNvSpPr>
          <p:nvPr/>
        </p:nvSpPr>
        <p:spPr bwMode="auto">
          <a:xfrm>
            <a:off x="7391400" y="2190750"/>
            <a:ext cx="1066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0">
                <a:cs typeface="Times New Roman" charset="0"/>
                <a:sym typeface="Symbol" pitchFamily="18" charset="2"/>
              </a:rPr>
              <a:t>+</a:t>
            </a:r>
            <a:endParaRPr lang="en-CA" sz="2600" b="0">
              <a:cs typeface="Times New Roman" charset="0"/>
              <a:sym typeface="Symbol" pitchFamily="18" charset="2"/>
            </a:endParaRPr>
          </a:p>
        </p:txBody>
      </p:sp>
      <p:sp>
        <p:nvSpPr>
          <p:cNvPr id="466955" name="Text Box 11"/>
          <p:cNvSpPr txBox="1">
            <a:spLocks noChangeArrowheads="1"/>
          </p:cNvSpPr>
          <p:nvPr/>
        </p:nvSpPr>
        <p:spPr bwMode="auto">
          <a:xfrm>
            <a:off x="6477000" y="2190750"/>
            <a:ext cx="16002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0">
                <a:cs typeface="Times New Roman" charset="0"/>
                <a:sym typeface="Symbol" pitchFamily="18" charset="2"/>
              </a:rPr>
              <a:t>CO</a:t>
            </a:r>
            <a:r>
              <a:rPr lang="en-US" sz="2600" b="0" baseline="-25000">
                <a:cs typeface="Times New Roman" charset="0"/>
                <a:sym typeface="Symbol" pitchFamily="18" charset="2"/>
              </a:rPr>
              <a:t>2(g)</a:t>
            </a:r>
            <a:endParaRPr lang="en-CA" sz="2600" b="0" baseline="-25000">
              <a:cs typeface="Times New Roman" charset="0"/>
              <a:sym typeface="Symbol" pitchFamily="18" charset="2"/>
            </a:endParaRPr>
          </a:p>
        </p:txBody>
      </p:sp>
      <p:sp>
        <p:nvSpPr>
          <p:cNvPr id="466956" name="Text Box 12"/>
          <p:cNvSpPr txBox="1">
            <a:spLocks noChangeArrowheads="1"/>
          </p:cNvSpPr>
          <p:nvPr/>
        </p:nvSpPr>
        <p:spPr bwMode="auto">
          <a:xfrm>
            <a:off x="5715000" y="2190750"/>
            <a:ext cx="1066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0">
                <a:cs typeface="Times New Roman" charset="0"/>
                <a:sym typeface="Symbol" pitchFamily="18" charset="2"/>
              </a:rPr>
              <a:t>+</a:t>
            </a:r>
            <a:endParaRPr lang="en-CA" sz="2600" b="0">
              <a:cs typeface="Times New Roman" charset="0"/>
              <a:sym typeface="Symbol" pitchFamily="18" charset="2"/>
            </a:endParaRPr>
          </a:p>
        </p:txBody>
      </p:sp>
      <p:sp>
        <p:nvSpPr>
          <p:cNvPr id="466957" name="Text Box 13"/>
          <p:cNvSpPr txBox="1">
            <a:spLocks noChangeArrowheads="1"/>
          </p:cNvSpPr>
          <p:nvPr/>
        </p:nvSpPr>
        <p:spPr bwMode="auto">
          <a:xfrm>
            <a:off x="4267200" y="2190750"/>
            <a:ext cx="762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0">
                <a:solidFill>
                  <a:srgbClr val="3C57AC"/>
                </a:solidFill>
              </a:rPr>
              <a:t>2</a:t>
            </a:r>
            <a:endParaRPr lang="en-CA" sz="2600" b="0">
              <a:solidFill>
                <a:srgbClr val="3C57AC"/>
              </a:solidFill>
            </a:endParaRPr>
          </a:p>
        </p:txBody>
      </p:sp>
      <p:sp>
        <p:nvSpPr>
          <p:cNvPr id="466958" name="Text Box 14"/>
          <p:cNvSpPr txBox="1">
            <a:spLocks noChangeArrowheads="1"/>
          </p:cNvSpPr>
          <p:nvPr/>
        </p:nvSpPr>
        <p:spPr bwMode="auto">
          <a:xfrm>
            <a:off x="6248400" y="2190750"/>
            <a:ext cx="762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0">
                <a:solidFill>
                  <a:srgbClr val="3C57AC"/>
                </a:solidFill>
              </a:rPr>
              <a:t>1</a:t>
            </a:r>
            <a:endParaRPr lang="en-CA" sz="2600" b="0">
              <a:solidFill>
                <a:srgbClr val="3C57AC"/>
              </a:solidFill>
            </a:endParaRPr>
          </a:p>
        </p:txBody>
      </p:sp>
      <p:sp>
        <p:nvSpPr>
          <p:cNvPr id="466959" name="Text Box 15"/>
          <p:cNvSpPr txBox="1">
            <a:spLocks noChangeArrowheads="1"/>
          </p:cNvSpPr>
          <p:nvPr/>
        </p:nvSpPr>
        <p:spPr bwMode="auto">
          <a:xfrm>
            <a:off x="7696200" y="2190750"/>
            <a:ext cx="762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0">
                <a:solidFill>
                  <a:srgbClr val="3C57AC"/>
                </a:solidFill>
              </a:rPr>
              <a:t>1</a:t>
            </a:r>
            <a:endParaRPr lang="en-CA" sz="2600" b="0">
              <a:solidFill>
                <a:srgbClr val="3C57AC"/>
              </a:solidFill>
            </a:endParaRPr>
          </a:p>
        </p:txBody>
      </p:sp>
      <p:sp>
        <p:nvSpPr>
          <p:cNvPr id="466960" name="Text Box 16"/>
          <p:cNvSpPr txBox="1">
            <a:spLocks noChangeArrowheads="1"/>
          </p:cNvSpPr>
          <p:nvPr/>
        </p:nvSpPr>
        <p:spPr bwMode="auto">
          <a:xfrm>
            <a:off x="990600" y="2190750"/>
            <a:ext cx="762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0">
                <a:solidFill>
                  <a:srgbClr val="3C57AC"/>
                </a:solidFill>
              </a:rPr>
              <a:t>1</a:t>
            </a:r>
            <a:endParaRPr lang="en-CA" sz="2600" b="0">
              <a:solidFill>
                <a:srgbClr val="3C57AC"/>
              </a:solidFill>
            </a:endParaRPr>
          </a:p>
        </p:txBody>
      </p:sp>
      <p:sp>
        <p:nvSpPr>
          <p:cNvPr id="466961" name="Text Box 17"/>
          <p:cNvSpPr txBox="1">
            <a:spLocks noChangeArrowheads="1"/>
          </p:cNvSpPr>
          <p:nvPr/>
        </p:nvSpPr>
        <p:spPr bwMode="auto">
          <a:xfrm>
            <a:off x="6781800" y="3333750"/>
            <a:ext cx="685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/>
            <a:r>
              <a:rPr lang="en-US" sz="2400" b="0" u="sng">
                <a:solidFill>
                  <a:srgbClr val="3C57AC"/>
                </a:solidFill>
                <a:cs typeface="Times New Roman" charset="0"/>
              </a:rPr>
              <a:t>2</a:t>
            </a:r>
            <a:r>
              <a:rPr lang="en-US" sz="2400" b="0">
                <a:solidFill>
                  <a:srgbClr val="3C57AC"/>
                </a:solidFill>
                <a:cs typeface="Times New Roman" charset="0"/>
              </a:rPr>
              <a:t>      1</a:t>
            </a:r>
          </a:p>
        </p:txBody>
      </p:sp>
      <p:sp>
        <p:nvSpPr>
          <p:cNvPr id="466962" name="Text Box 18"/>
          <p:cNvSpPr txBox="1">
            <a:spLocks noChangeArrowheads="1"/>
          </p:cNvSpPr>
          <p:nvPr/>
        </p:nvSpPr>
        <p:spPr bwMode="auto">
          <a:xfrm>
            <a:off x="4191000" y="3381375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rgbClr val="3C57AC"/>
                </a:solidFill>
                <a:cs typeface="Times New Roman" charset="0"/>
              </a:rPr>
              <a:t>n = 0.00452… x</a:t>
            </a:r>
          </a:p>
        </p:txBody>
      </p:sp>
      <p:sp>
        <p:nvSpPr>
          <p:cNvPr id="466963" name="Rectangle 19"/>
          <p:cNvSpPr>
            <a:spLocks noChangeArrowheads="1"/>
          </p:cNvSpPr>
          <p:nvPr/>
        </p:nvSpPr>
        <p:spPr bwMode="auto">
          <a:xfrm>
            <a:off x="990600" y="2590800"/>
            <a:ext cx="45624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0">
                <a:cs typeface="Times New Roman" charset="0"/>
              </a:rPr>
              <a:t>m = 1.00 g</a:t>
            </a:r>
            <a:r>
              <a:rPr lang="en-US" sz="2400" b="0"/>
              <a:t> </a:t>
            </a:r>
          </a:p>
          <a:p>
            <a:r>
              <a:rPr lang="en-US" sz="2400" b="0">
                <a:cs typeface="Times New Roman" charset="0"/>
              </a:rPr>
              <a:t>M = 221.13 g/mol</a:t>
            </a:r>
            <a:r>
              <a:rPr lang="en-US" sz="2400" b="0"/>
              <a:t> </a:t>
            </a:r>
          </a:p>
        </p:txBody>
      </p:sp>
      <p:sp>
        <p:nvSpPr>
          <p:cNvPr id="466964" name="Rectangle 20"/>
          <p:cNvSpPr>
            <a:spLocks noChangeArrowheads="1"/>
          </p:cNvSpPr>
          <p:nvPr/>
        </p:nvSpPr>
        <p:spPr bwMode="auto">
          <a:xfrm>
            <a:off x="4500563" y="4062413"/>
            <a:ext cx="2468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0">
                <a:solidFill>
                  <a:srgbClr val="3C57AC"/>
                </a:solidFill>
                <a:cs typeface="Times New Roman" charset="0"/>
              </a:rPr>
              <a:t>= 0.00904… mol</a:t>
            </a:r>
          </a:p>
        </p:txBody>
      </p:sp>
      <p:sp>
        <p:nvSpPr>
          <p:cNvPr id="466965" name="Text Box 21"/>
          <p:cNvSpPr txBox="1">
            <a:spLocks noChangeArrowheads="1"/>
          </p:cNvSpPr>
          <p:nvPr/>
        </p:nvSpPr>
        <p:spPr bwMode="auto">
          <a:xfrm>
            <a:off x="1981200" y="1828800"/>
            <a:ext cx="4572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g</a:t>
            </a:r>
          </a:p>
        </p:txBody>
      </p:sp>
      <p:sp>
        <p:nvSpPr>
          <p:cNvPr id="466966" name="Text Box 22"/>
          <p:cNvSpPr txBox="1">
            <a:spLocks noChangeArrowheads="1"/>
          </p:cNvSpPr>
          <p:nvPr/>
        </p:nvSpPr>
        <p:spPr bwMode="auto">
          <a:xfrm>
            <a:off x="4724400" y="1905000"/>
            <a:ext cx="4572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1pPr>
            <a:lvl2pPr marL="742950" indent="-28575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2pPr>
            <a:lvl3pPr marL="11430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3pPr>
            <a:lvl4pPr marL="16002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4pPr>
            <a:lvl5pPr marL="2057400" indent="-228600" eaLnBrk="0" hangingPunct="0">
              <a:defRPr sz="2500" b="1">
                <a:solidFill>
                  <a:srgbClr val="090807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90807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2113865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9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9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9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9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66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66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66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66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66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66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9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9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9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9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47" grpId="0" build="p" autoUpdateAnimBg="0"/>
      <p:bldP spid="466948" grpId="0" autoUpdateAnimBg="0"/>
      <p:bldP spid="466949" grpId="0" build="p" autoUpdateAnimBg="0"/>
      <p:bldP spid="466950" grpId="0" build="p" autoUpdateAnimBg="0"/>
      <p:bldP spid="466951" grpId="0" build="p" autoUpdateAnimBg="0"/>
      <p:bldP spid="466952" grpId="0" build="p" autoUpdateAnimBg="0"/>
      <p:bldP spid="466953" grpId="0" build="p" autoUpdateAnimBg="0"/>
      <p:bldP spid="466954" grpId="0" build="p" autoUpdateAnimBg="0"/>
      <p:bldP spid="466955" grpId="0" build="p" autoUpdateAnimBg="0"/>
      <p:bldP spid="466956" grpId="0" build="p" autoUpdateAnimBg="0"/>
      <p:bldP spid="466957" grpId="0" build="p" autoUpdateAnimBg="0"/>
      <p:bldP spid="466958" grpId="0" build="p" autoUpdateAnimBg="0"/>
      <p:bldP spid="466959" grpId="0" build="p" autoUpdateAnimBg="0"/>
      <p:bldP spid="466960" grpId="0" build="p" autoUpdateAnimBg="0"/>
      <p:bldP spid="466961" grpId="0" build="p" autoUpdateAnimBg="0"/>
      <p:bldP spid="466962" grpId="0" build="p" autoUpdateAnimBg="0"/>
      <p:bldP spid="466963" grpId="0" build="p" autoUpdateAnimBg="0"/>
      <p:bldP spid="466964" grpId="0" build="p" autoUpdateAnimBg="0"/>
      <p:bldP spid="466965" grpId="0" autoUpdateAnimBg="0"/>
      <p:bldP spid="466966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515</Words>
  <Application>Microsoft Office PowerPoint</Application>
  <PresentationFormat>On-screen Show (4:3)</PresentationFormat>
  <Paragraphs>121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</cp:revision>
  <dcterms:created xsi:type="dcterms:W3CDTF">2013-12-07T23:02:18Z</dcterms:created>
  <dcterms:modified xsi:type="dcterms:W3CDTF">2013-12-07T23:05:46Z</dcterms:modified>
</cp:coreProperties>
</file>