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6" autoAdjust="0"/>
    <p:restoredTop sz="94660"/>
  </p:normalViewPr>
  <p:slideViewPr>
    <p:cSldViewPr>
      <p:cViewPr varScale="1">
        <p:scale>
          <a:sx n="51" d="100"/>
          <a:sy n="51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EBB-E668-4040-AD39-E2EC9F3F577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9A9B-782F-4A46-BE23-A8A92B8C4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0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EBB-E668-4040-AD39-E2EC9F3F577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9A9B-782F-4A46-BE23-A8A92B8C4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4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EBB-E668-4040-AD39-E2EC9F3F577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9A9B-782F-4A46-BE23-A8A92B8C4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1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EBB-E668-4040-AD39-E2EC9F3F577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9A9B-782F-4A46-BE23-A8A92B8C4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EBB-E668-4040-AD39-E2EC9F3F577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9A9B-782F-4A46-BE23-A8A92B8C4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1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EBB-E668-4040-AD39-E2EC9F3F577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9A9B-782F-4A46-BE23-A8A92B8C4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4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EBB-E668-4040-AD39-E2EC9F3F577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9A9B-782F-4A46-BE23-A8A92B8C4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2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EBB-E668-4040-AD39-E2EC9F3F577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9A9B-782F-4A46-BE23-A8A92B8C4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3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EBB-E668-4040-AD39-E2EC9F3F577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9A9B-782F-4A46-BE23-A8A92B8C4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6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EBB-E668-4040-AD39-E2EC9F3F577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9A9B-782F-4A46-BE23-A8A92B8C4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4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AEBB-E668-4040-AD39-E2EC9F3F577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9A9B-782F-4A46-BE23-A8A92B8C4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8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0AEBB-E668-4040-AD39-E2EC9F3F577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B9A9B-782F-4A46-BE23-A8A92B8C4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8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4572000" cy="4572000"/>
          </a:xfrm>
        </p:spPr>
        <p:txBody>
          <a:bodyPr/>
          <a:lstStyle/>
          <a:p>
            <a:r>
              <a:rPr lang="en-US" sz="2800" dirty="0" smtClean="0"/>
              <a:t>Write your answer on a piece of paper: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b="1" u="sng" dirty="0" smtClean="0"/>
              <a:t>What are the 5 steps you should do to complete a stoichiometry question?</a:t>
            </a:r>
          </a:p>
        </p:txBody>
      </p:sp>
      <p:pic>
        <p:nvPicPr>
          <p:cNvPr id="66562" name="Picture 2" descr="http://images.cpcache.com/merchandise/514_230x230_NoPeel.jpg?region=name:FrontCenter,id:58935542,w: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667" y="1752600"/>
            <a:ext cx="3886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conditions are NOT at standard conditions (STP or SATP) then you can apply the </a:t>
            </a:r>
            <a:r>
              <a:rPr lang="en-US" b="1" dirty="0" smtClean="0"/>
              <a:t>Ideal Gas Law </a:t>
            </a:r>
            <a:r>
              <a:rPr lang="en-US" dirty="0" smtClean="0"/>
              <a:t>to complete the stoichiometry.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914400" y="312208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buClr>
                <a:srgbClr val="006600"/>
              </a:buClr>
            </a:pPr>
            <a:r>
              <a:rPr lang="en-US" sz="2600" u="sng" dirty="0" smtClean="0">
                <a:solidFill>
                  <a:schemeClr val="tx1"/>
                </a:solidFill>
                <a:cs typeface="Times New Roman" charset="0"/>
              </a:rPr>
              <a:t>Gas Stoichiometry- Ideal Gas Law </a:t>
            </a:r>
            <a:endParaRPr lang="en-US" sz="2600" u="sng" dirty="0">
              <a:solidFill>
                <a:schemeClr val="tx1"/>
              </a:solidFill>
              <a:cs typeface="Times New Roman" charset="0"/>
            </a:endParaRPr>
          </a:p>
        </p:txBody>
      </p:sp>
      <p:sp>
        <p:nvSpPr>
          <p:cNvPr id="507912" name="Rectangle 8"/>
          <p:cNvSpPr>
            <a:spLocks noChangeArrowheads="1"/>
          </p:cNvSpPr>
          <p:nvPr/>
        </p:nvSpPr>
        <p:spPr bwMode="auto">
          <a:xfrm>
            <a:off x="1614488" y="2230438"/>
            <a:ext cx="17240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200" b="1" dirty="0">
                <a:cs typeface="Times New Roman" charset="0"/>
              </a:rPr>
              <a:t>PV = </a:t>
            </a:r>
            <a:r>
              <a:rPr lang="en-GB" sz="3200" b="1" dirty="0" err="1">
                <a:cs typeface="Times New Roman" charset="0"/>
              </a:rPr>
              <a:t>nRT</a:t>
            </a:r>
            <a:endParaRPr lang="en-US" sz="3200" b="1" dirty="0">
              <a:cs typeface="Times New Roman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79525" y="5627688"/>
            <a:ext cx="33528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  <a:cs typeface="Times New Roman" charset="0"/>
              </a:rPr>
              <a:t>to go from 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Symbol" pitchFamily="18" charset="2"/>
              </a:rPr>
              <a:t></a:t>
            </a:r>
            <a:r>
              <a:rPr lang="en-US" dirty="0">
                <a:solidFill>
                  <a:srgbClr val="000000"/>
                </a:solidFill>
                <a:cs typeface="Times New Roman" charset="0"/>
              </a:rPr>
              <a:t>C to K…  </a:t>
            </a:r>
          </a:p>
          <a:p>
            <a:pPr eaLnBrk="1" hangingPunct="1"/>
            <a:endParaRPr lang="en-CA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419600" y="5597525"/>
            <a:ext cx="32004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US" dirty="0"/>
              <a:t>you add 273.15</a:t>
            </a:r>
          </a:p>
          <a:p>
            <a:pPr eaLnBrk="1" hangingPunct="1"/>
            <a:endParaRPr lang="en-CA" dirty="0"/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1143000" y="2047875"/>
            <a:ext cx="2667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05000" y="3889375"/>
            <a:ext cx="65532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CA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43400" y="1747838"/>
            <a:ext cx="42513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00"/>
                </a:solidFill>
                <a:cs typeface="Times New Roman" charset="0"/>
              </a:rPr>
              <a:t>V = volume in </a:t>
            </a:r>
            <a:r>
              <a:rPr lang="en-US" sz="2000" dirty="0">
                <a:solidFill>
                  <a:srgbClr val="003366"/>
                </a:solidFill>
                <a:cs typeface="Times New Roman" charset="0"/>
              </a:rPr>
              <a:t>L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cs typeface="Times New Roman" charset="0"/>
              </a:rPr>
              <a:t>T = temperature in </a:t>
            </a:r>
            <a:r>
              <a:rPr lang="en-US" sz="2000" dirty="0">
                <a:solidFill>
                  <a:srgbClr val="003366"/>
                </a:solidFill>
                <a:cs typeface="Times New Roman" charset="0"/>
              </a:rPr>
              <a:t>K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cs typeface="Times New Roman" charset="0"/>
              </a:rPr>
              <a:t>P = pressure in </a:t>
            </a:r>
            <a:r>
              <a:rPr lang="en-US" sz="2000" dirty="0" err="1">
                <a:solidFill>
                  <a:srgbClr val="003366"/>
                </a:solidFill>
                <a:cs typeface="Times New Roman" charset="0"/>
              </a:rPr>
              <a:t>kPa</a:t>
            </a:r>
            <a:endParaRPr lang="en-CA" sz="2000" dirty="0">
              <a:solidFill>
                <a:srgbClr val="003366"/>
              </a:solidFill>
              <a:cs typeface="Times New Roman" charset="0"/>
            </a:endParaRP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cs typeface="Times New Roman" charset="0"/>
              </a:rPr>
              <a:t>n = number of moles in </a:t>
            </a:r>
            <a:r>
              <a:rPr lang="en-US" sz="2000" dirty="0" err="1">
                <a:solidFill>
                  <a:srgbClr val="003366"/>
                </a:solidFill>
                <a:cs typeface="Times New Roman" charset="0"/>
              </a:rPr>
              <a:t>mol</a:t>
            </a:r>
            <a:r>
              <a:rPr lang="en-CA" sz="2000" dirty="0">
                <a:solidFill>
                  <a:srgbClr val="003366"/>
                </a:solidFill>
                <a:cs typeface="Times New Roman" charset="0"/>
              </a:rPr>
              <a:t> 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cs typeface="Times New Roman" charset="0"/>
              </a:rPr>
              <a:t>R = univer</a:t>
            </a:r>
            <a:r>
              <a:rPr lang="en-US" sz="2000" i="1" dirty="0">
                <a:solidFill>
                  <a:srgbClr val="000000"/>
                </a:solidFill>
                <a:cs typeface="Times New Roman" charset="0"/>
              </a:rPr>
              <a:t>s</a:t>
            </a:r>
            <a:r>
              <a:rPr lang="en-US" sz="2000" dirty="0">
                <a:solidFill>
                  <a:srgbClr val="000000"/>
                </a:solidFill>
                <a:cs typeface="Times New Roman" charset="0"/>
              </a:rPr>
              <a:t>al gas constant</a:t>
            </a:r>
          </a:p>
          <a:p>
            <a:pPr eaLnBrk="1" hangingPunct="1"/>
            <a:r>
              <a:rPr lang="en-US" sz="2000" dirty="0">
                <a:solidFill>
                  <a:srgbClr val="003366"/>
                </a:solidFill>
                <a:cs typeface="Times New Roman" charset="0"/>
              </a:rPr>
              <a:t>= 8.314 </a:t>
            </a:r>
            <a:r>
              <a:rPr lang="en-US" sz="2000" dirty="0" err="1">
                <a:solidFill>
                  <a:srgbClr val="003366"/>
                </a:solidFill>
                <a:cs typeface="Times New Roman" charset="0"/>
              </a:rPr>
              <a:t>kPa</a:t>
            </a:r>
            <a:r>
              <a:rPr lang="en-US" sz="2000" dirty="0" err="1">
                <a:solidFill>
                  <a:srgbClr val="003366"/>
                </a:solidFill>
                <a:cs typeface="Times New Roman" charset="0"/>
                <a:sym typeface="Symbol" pitchFamily="18" charset="2"/>
              </a:rPr>
              <a:t></a:t>
            </a:r>
            <a:r>
              <a:rPr lang="en-US" sz="2000" dirty="0" err="1">
                <a:solidFill>
                  <a:srgbClr val="003366"/>
                </a:solidFill>
                <a:cs typeface="Times New Roman" charset="0"/>
              </a:rPr>
              <a:t>L</a:t>
            </a:r>
            <a:r>
              <a:rPr lang="en-US" sz="2000" dirty="0">
                <a:solidFill>
                  <a:srgbClr val="003366"/>
                </a:solidFill>
                <a:cs typeface="Times New Roman" charset="0"/>
              </a:rPr>
              <a:t>/</a:t>
            </a:r>
            <a:r>
              <a:rPr lang="en-US" sz="2000" dirty="0" err="1">
                <a:solidFill>
                  <a:srgbClr val="003366"/>
                </a:solidFill>
                <a:cs typeface="Times New Roman" charset="0"/>
              </a:rPr>
              <a:t>mol</a:t>
            </a:r>
            <a:r>
              <a:rPr lang="en-US" sz="2000" dirty="0" err="1">
                <a:solidFill>
                  <a:srgbClr val="003366"/>
                </a:solidFill>
                <a:cs typeface="Times New Roman" charset="0"/>
                <a:sym typeface="Symbol" pitchFamily="18" charset="2"/>
              </a:rPr>
              <a:t></a:t>
            </a:r>
            <a:r>
              <a:rPr lang="en-US" sz="2000" dirty="0" err="1">
                <a:solidFill>
                  <a:srgbClr val="003366"/>
                </a:solidFill>
                <a:cs typeface="Times New Roman" charset="0"/>
              </a:rPr>
              <a:t>K</a:t>
            </a:r>
            <a:r>
              <a:rPr lang="en-CA" sz="2000" dirty="0">
                <a:solidFill>
                  <a:srgbClr val="003366"/>
                </a:solidFill>
                <a:cs typeface="Times New Roman" charset="0"/>
              </a:rPr>
              <a:t> </a:t>
            </a:r>
          </a:p>
          <a:p>
            <a:pPr eaLnBrk="1" hangingPunct="1"/>
            <a:r>
              <a:rPr lang="en-CA" sz="1000" dirty="0">
                <a:solidFill>
                  <a:srgbClr val="000000"/>
                </a:solidFill>
                <a:cs typeface="Times New Roman" charset="0"/>
              </a:rPr>
              <a:t> </a:t>
            </a:r>
          </a:p>
          <a:p>
            <a:pPr eaLnBrk="1" hangingPunct="1"/>
            <a:endParaRPr lang="en-CA" sz="1600" dirty="0">
              <a:solidFill>
                <a:srgbClr val="003366"/>
              </a:solidFill>
              <a:cs typeface="Times New Roman" charset="0"/>
            </a:endParaRPr>
          </a:p>
          <a:p>
            <a:pPr eaLnBrk="1" hangingPunct="1"/>
            <a:r>
              <a:rPr lang="en-CA" sz="1600" dirty="0">
                <a:solidFill>
                  <a:srgbClr val="003366"/>
                </a:solidFill>
                <a:cs typeface="Times New Roman" charset="0"/>
              </a:rPr>
              <a:t> </a:t>
            </a:r>
            <a:endParaRPr lang="en-US" sz="1600" dirty="0">
              <a:solidFill>
                <a:srgbClr val="003366"/>
              </a:solidFill>
              <a:cs typeface="Times New Roman" charset="0"/>
            </a:endParaRPr>
          </a:p>
          <a:p>
            <a:pPr eaLnBrk="1" hangingPunct="1"/>
            <a:r>
              <a:rPr lang="en-CA" sz="1500" dirty="0">
                <a:solidFill>
                  <a:srgbClr val="003366"/>
                </a:solidFill>
                <a:cs typeface="Times New Roman" charset="0"/>
              </a:rPr>
              <a:t> </a:t>
            </a:r>
            <a:endParaRPr lang="en-US" sz="1500" dirty="0">
              <a:solidFill>
                <a:srgbClr val="003366"/>
              </a:solidFill>
              <a:cs typeface="Times New Roman" charset="0"/>
            </a:endParaRPr>
          </a:p>
          <a:p>
            <a:pPr eaLnBrk="1" hangingPunct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67598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7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1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5668963"/>
          </a:xfrm>
        </p:spPr>
        <p:txBody>
          <a:bodyPr/>
          <a:lstStyle/>
          <a:p>
            <a:r>
              <a:rPr lang="en-US" sz="2000" dirty="0" smtClean="0"/>
              <a:t>Ex 3</a:t>
            </a:r>
          </a:p>
          <a:p>
            <a:pPr marL="0" indent="0">
              <a:buNone/>
            </a:pPr>
            <a:r>
              <a:rPr lang="en-US" sz="2000" dirty="0" smtClean="0"/>
              <a:t>Ammonia</a:t>
            </a:r>
            <a:r>
              <a:rPr lang="en-US" sz="2000" dirty="0"/>
              <a:t>, which is widely used as a fertilizer, is produced from the reaction of nitrogen and hydrogen. What volume of ammonia at 450 </a:t>
            </a:r>
            <a:r>
              <a:rPr lang="en-US" sz="2000" dirty="0" err="1"/>
              <a:t>kPa</a:t>
            </a:r>
            <a:r>
              <a:rPr lang="en-US" sz="2000" dirty="0"/>
              <a:t> pressure and 80°C can be obtained from the complete reaction of 7.5 kg of hydrogen?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0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Write out balanced chemical equation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Identify wanted and given</a:t>
            </a:r>
          </a:p>
          <a:p>
            <a:pPr marL="514350" indent="-514350">
              <a:buAutoNum type="arabicPeriod"/>
            </a:pPr>
            <a:r>
              <a:rPr lang="en-US" dirty="0" smtClean="0"/>
              <a:t>Calculate the given quantity into moles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Compare the moles of given to calculate moles of wanted</a:t>
            </a:r>
          </a:p>
          <a:p>
            <a:pPr marL="514350" indent="-514350">
              <a:buAutoNum type="arabicPeriod"/>
            </a:pPr>
            <a:r>
              <a:rPr lang="en-US" dirty="0" smtClean="0"/>
              <a:t>Convert the moles of wanted into whatever units specified in the question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This is what we need to visualize…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3490" name="Picture 2" descr="http://www.cdli.ca/courses/chem2202/unit01_org03_ilo07/stchmtry_flwch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52336"/>
            <a:ext cx="8763000" cy="361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4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And you will do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4514" name="Picture 2" descr="http://www.rapidlearningcenter.com/chemistry/images/stoichiometric_calcula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048000" cy="457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35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67734"/>
            <a:ext cx="8229600" cy="1143000"/>
          </a:xfrm>
        </p:spPr>
        <p:txBody>
          <a:bodyPr/>
          <a:lstStyle/>
          <a:p>
            <a:r>
              <a:rPr lang="en-US" dirty="0" smtClean="0"/>
              <a:t>Not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5538" name="Picture 2" descr="https://i.chzbgr.com/maxW500/6553049600/h2388BB15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81255"/>
            <a:ext cx="6477000" cy="597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26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510" y="0"/>
            <a:ext cx="8229600" cy="1143000"/>
          </a:xfrm>
        </p:spPr>
        <p:txBody>
          <a:bodyPr/>
          <a:lstStyle/>
          <a:p>
            <a:r>
              <a:rPr lang="en-US" dirty="0" smtClean="0"/>
              <a:t>Remember back to Gas laws…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Molar volume</a:t>
            </a:r>
            <a:r>
              <a:rPr lang="en-US" sz="2800" dirty="0" smtClean="0"/>
              <a:t>= the volume occupied by one mole of a gas at a specified temperature and pressure in units of </a:t>
            </a:r>
            <a:r>
              <a:rPr lang="en-US" sz="2800" dirty="0" smtClean="0"/>
              <a:t>liters/</a:t>
            </a:r>
            <a:r>
              <a:rPr lang="en-US" sz="2800" dirty="0" err="1" smtClean="0"/>
              <a:t>mol</a:t>
            </a:r>
            <a:r>
              <a:rPr lang="en-US" sz="2800" dirty="0" smtClean="0"/>
              <a:t>  (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m</a:t>
            </a:r>
            <a:r>
              <a:rPr lang="en-US" sz="2800" dirty="0" smtClean="0"/>
              <a:t>) </a:t>
            </a:r>
            <a:endParaRPr lang="en-US" sz="2800" dirty="0" smtClean="0"/>
          </a:p>
          <a:p>
            <a:endParaRPr lang="en-US" dirty="0"/>
          </a:p>
          <a:p>
            <a:r>
              <a:rPr lang="en-US" dirty="0" smtClean="0"/>
              <a:t>STP= 22.4 L/</a:t>
            </a:r>
            <a:r>
              <a:rPr lang="en-US" dirty="0" err="1" smtClean="0"/>
              <a:t>mol</a:t>
            </a:r>
            <a:endParaRPr lang="en-US" dirty="0" smtClean="0"/>
          </a:p>
          <a:p>
            <a:r>
              <a:rPr lang="en-US" dirty="0" smtClean="0"/>
              <a:t>SATP= 24.8 L/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/>
              <a:t>V </a:t>
            </a:r>
            <a:r>
              <a:rPr lang="en-US" b="1" dirty="0" smtClean="0"/>
              <a:t>=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m</a:t>
            </a:r>
            <a:r>
              <a:rPr lang="en-US" b="1" baseline="-25000" dirty="0" smtClean="0"/>
              <a:t> </a:t>
            </a:r>
            <a:r>
              <a:rPr lang="en-US" b="1" dirty="0" smtClean="0"/>
              <a:t>x n </a:t>
            </a:r>
          </a:p>
          <a:p>
            <a:pPr marL="0" indent="0">
              <a:buNone/>
            </a:pPr>
            <a:r>
              <a:rPr lang="en-US" dirty="0" smtClean="0"/>
              <a:t>Where: V= volume (L)</a:t>
            </a:r>
          </a:p>
          <a:p>
            <a:pPr marL="0" indent="0">
              <a:buNone/>
            </a:pPr>
            <a:r>
              <a:rPr lang="en-US" dirty="0"/>
              <a:t>	  </a:t>
            </a:r>
            <a:r>
              <a:rPr lang="en-US" dirty="0" smtClean="0"/>
              <a:t>  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baseline="-25000" dirty="0" smtClean="0"/>
              <a:t> = </a:t>
            </a:r>
            <a:r>
              <a:rPr lang="en-US" dirty="0" smtClean="0"/>
              <a:t>molar volume </a:t>
            </a:r>
            <a:r>
              <a:rPr lang="en-US" dirty="0"/>
              <a:t>(</a:t>
            </a:r>
            <a:r>
              <a:rPr lang="en-US" dirty="0" smtClean="0"/>
              <a:t>L/</a:t>
            </a:r>
            <a:r>
              <a:rPr lang="en-US" dirty="0" err="1" smtClean="0"/>
              <a:t>mol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      n= </a:t>
            </a:r>
            <a:r>
              <a:rPr lang="en-US" dirty="0" err="1" smtClean="0"/>
              <a:t>mol</a:t>
            </a: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We </a:t>
            </a:r>
            <a:r>
              <a:rPr lang="en-US" sz="2800" dirty="0" smtClean="0"/>
              <a:t>can use this to apply to gas stoichiometry! </a:t>
            </a:r>
            <a:r>
              <a:rPr lang="en-US" sz="2800" dirty="0" smtClean="0">
                <a:sym typeface="Wingdings" pitchFamily="2" charset="2"/>
              </a:rPr>
              <a:t>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963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239000" cy="1112838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6600"/>
                </a:solidFill>
                <a:cs typeface="Times New Roman" charset="0"/>
              </a:rPr>
              <a:t>Gas Stoichiometry</a:t>
            </a:r>
            <a:br>
              <a:rPr lang="en-US" u="sng" dirty="0" smtClean="0">
                <a:solidFill>
                  <a:srgbClr val="006600"/>
                </a:solidFill>
                <a:cs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924800" cy="5029200"/>
          </a:xfrm>
        </p:spPr>
        <p:txBody>
          <a:bodyPr/>
          <a:lstStyle/>
          <a:p>
            <a:r>
              <a:rPr lang="en-US" sz="2400" dirty="0" smtClean="0"/>
              <a:t>Example 1: If 275g of propane burns in a gas BBQ, what volume of oxygen measured at STP is required for the reaction?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394959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Pg. 294 examples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4426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239000" cy="1112838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6600"/>
                </a:solidFill>
                <a:cs typeface="Times New Roman" charset="0"/>
              </a:rPr>
              <a:t>Gas Stoichiometry</a:t>
            </a:r>
            <a:br>
              <a:rPr lang="en-US" u="sng" dirty="0" smtClean="0">
                <a:solidFill>
                  <a:srgbClr val="006600"/>
                </a:solidFill>
                <a:cs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924800" cy="5029200"/>
          </a:xfrm>
        </p:spPr>
        <p:txBody>
          <a:bodyPr/>
          <a:lstStyle/>
          <a:p>
            <a:r>
              <a:rPr lang="en-US" sz="2400" dirty="0" smtClean="0"/>
              <a:t>Example 2: Hydrogen gas is produced when sodium metal is added to water. What mass of sodium is necessary to produce 20.0 L of hydrogen at SATP?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394959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Pg. 295 example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27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8229600" cy="1143000"/>
          </a:xfrm>
        </p:spPr>
        <p:txBody>
          <a:bodyPr/>
          <a:lstStyle/>
          <a:p>
            <a:r>
              <a:rPr lang="en-US" dirty="0" smtClean="0"/>
              <a:t>Another gas law…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PV= </a:t>
            </a:r>
            <a:r>
              <a:rPr lang="en-US" dirty="0" err="1" smtClean="0"/>
              <a:t>nRT</a:t>
            </a:r>
            <a:endParaRPr lang="en-US" dirty="0"/>
          </a:p>
        </p:txBody>
      </p:sp>
      <p:pic>
        <p:nvPicPr>
          <p:cNvPr id="51202" name="Picture 2" descr="http://media-cache-ec0.pinimg.com/236x/a0/41/09/a04109203652932f673e763cc6c0379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971800"/>
            <a:ext cx="6248400" cy="349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7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332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Review</vt:lpstr>
      <vt:lpstr>PowerPoint Presentation</vt:lpstr>
      <vt:lpstr>This is what we need to visualize…</vt:lpstr>
      <vt:lpstr>And you will do this…</vt:lpstr>
      <vt:lpstr>Not this…</vt:lpstr>
      <vt:lpstr>Remember back to Gas laws…</vt:lpstr>
      <vt:lpstr>Gas Stoichiometry </vt:lpstr>
      <vt:lpstr>Gas Stoichiometry </vt:lpstr>
      <vt:lpstr>Another gas law…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Windows User</dc:creator>
  <cp:lastModifiedBy>Windows User</cp:lastModifiedBy>
  <cp:revision>13</cp:revision>
  <dcterms:created xsi:type="dcterms:W3CDTF">2013-12-17T03:35:32Z</dcterms:created>
  <dcterms:modified xsi:type="dcterms:W3CDTF">2013-12-17T04:56:20Z</dcterms:modified>
</cp:coreProperties>
</file>