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8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E310-1503-4529-BE8C-24284094C118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F33B-23D0-4EC8-ADB2-4A309C4A9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09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E310-1503-4529-BE8C-24284094C118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F33B-23D0-4EC8-ADB2-4A309C4A9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89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E310-1503-4529-BE8C-24284094C118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F33B-23D0-4EC8-ADB2-4A309C4A9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95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E310-1503-4529-BE8C-24284094C118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F33B-23D0-4EC8-ADB2-4A309C4A9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034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E310-1503-4529-BE8C-24284094C118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F33B-23D0-4EC8-ADB2-4A309C4A9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76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E310-1503-4529-BE8C-24284094C118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F33B-23D0-4EC8-ADB2-4A309C4A9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529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E310-1503-4529-BE8C-24284094C118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F33B-23D0-4EC8-ADB2-4A309C4A9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30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E310-1503-4529-BE8C-24284094C118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F33B-23D0-4EC8-ADB2-4A309C4A9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66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E310-1503-4529-BE8C-24284094C118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F33B-23D0-4EC8-ADB2-4A309C4A9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21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E310-1503-4529-BE8C-24284094C118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F33B-23D0-4EC8-ADB2-4A309C4A9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63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E310-1503-4529-BE8C-24284094C118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F33B-23D0-4EC8-ADB2-4A309C4A9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915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9E310-1503-4529-BE8C-24284094C118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DF33B-23D0-4EC8-ADB2-4A309C4A9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046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Solution </a:t>
            </a:r>
            <a:r>
              <a:rPr lang="en-US" dirty="0" err="1" smtClean="0"/>
              <a:t>stoich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71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990600" y="762000"/>
            <a:ext cx="76200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0513" indent="-290513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¬"/>
            </a:pPr>
            <a:r>
              <a:rPr lang="en-GB" b="0" dirty="0">
                <a:cs typeface="Times New Roman" charset="0"/>
              </a:rPr>
              <a:t>use                                  to perform calculations</a:t>
            </a:r>
            <a:endParaRPr lang="en-US" b="0" dirty="0">
              <a:cs typeface="Times New Roman" charset="0"/>
            </a:endParaRPr>
          </a:p>
        </p:txBody>
      </p:sp>
      <p:sp>
        <p:nvSpPr>
          <p:cNvPr id="502789" name="Rectangle 5"/>
          <p:cNvSpPr>
            <a:spLocks noChangeArrowheads="1"/>
          </p:cNvSpPr>
          <p:nvPr/>
        </p:nvSpPr>
        <p:spPr bwMode="auto">
          <a:xfrm>
            <a:off x="1863725" y="746125"/>
            <a:ext cx="250728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200" dirty="0">
                <a:cs typeface="Times New Roman" charset="0"/>
              </a:rPr>
              <a:t>concentration</a:t>
            </a:r>
            <a:endParaRPr lang="en-US" sz="3200" dirty="0">
              <a:cs typeface="Times New Roman" charset="0"/>
            </a:endParaRPr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914400" y="304800"/>
            <a:ext cx="8229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buClr>
                <a:srgbClr val="006600"/>
              </a:buClr>
            </a:pPr>
            <a:r>
              <a:rPr lang="en-US" sz="2600" u="sng">
                <a:solidFill>
                  <a:srgbClr val="006600"/>
                </a:solidFill>
                <a:cs typeface="Times New Roman" charset="0"/>
              </a:rPr>
              <a:t>C.  Solution Stoichiometry </a:t>
            </a:r>
          </a:p>
        </p:txBody>
      </p:sp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3733800" y="1371600"/>
            <a:ext cx="1754006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6600"/>
              </a:buClr>
              <a:buFont typeface="Wingdings" pitchFamily="2" charset="2"/>
              <a:buNone/>
            </a:pPr>
            <a:r>
              <a:rPr lang="en-GB" sz="5400" dirty="0">
                <a:solidFill>
                  <a:schemeClr val="tx2"/>
                </a:solidFill>
                <a:cs typeface="Times New Roman" charset="0"/>
              </a:rPr>
              <a:t>c = </a:t>
            </a:r>
            <a:r>
              <a:rPr lang="en-GB" sz="5400" u="sng" dirty="0">
                <a:solidFill>
                  <a:schemeClr val="tx2"/>
                </a:solidFill>
                <a:cs typeface="Times New Roman" charset="0"/>
              </a:rPr>
              <a:t>n</a:t>
            </a:r>
          </a:p>
          <a:p>
            <a:pPr>
              <a:buClr>
                <a:srgbClr val="006600"/>
              </a:buClr>
              <a:buFont typeface="Wingdings" pitchFamily="2" charset="2"/>
              <a:buNone/>
            </a:pPr>
            <a:r>
              <a:rPr lang="en-GB" sz="5400" dirty="0">
                <a:solidFill>
                  <a:schemeClr val="tx2"/>
                </a:solidFill>
                <a:cs typeface="Times New Roman" charset="0"/>
              </a:rPr>
              <a:t>       v</a:t>
            </a:r>
            <a:r>
              <a:rPr lang="en-US" sz="5400" dirty="0">
                <a:solidFill>
                  <a:schemeClr val="tx2"/>
                </a:solidFill>
                <a:cs typeface="Times New Roman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5242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2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78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914400" y="0"/>
            <a:ext cx="7696200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u="sng">
                <a:solidFill>
                  <a:srgbClr val="006600"/>
                </a:solidFill>
                <a:cs typeface="Times New Roman" charset="0"/>
              </a:rPr>
              <a:t>Example 1</a:t>
            </a:r>
            <a:r>
              <a:rPr lang="en-US" b="0"/>
              <a:t> </a:t>
            </a:r>
            <a:endParaRPr lang="en-US" b="0">
              <a:cs typeface="Times New Roman" charset="0"/>
            </a:endParaRPr>
          </a:p>
          <a:p>
            <a:pPr eaLnBrk="0" hangingPunct="0"/>
            <a:r>
              <a:rPr lang="en-GB" b="0">
                <a:cs typeface="Times New Roman" charset="0"/>
              </a:rPr>
              <a:t>What volume of 14.8 mol/L KOH is needed to react completely with 1.50 L of 12.9 mol/L sulphuric acid?</a:t>
            </a:r>
            <a:r>
              <a:rPr lang="en-US" b="0">
                <a:cs typeface="Times New Roman" charset="0"/>
              </a:rPr>
              <a:t> </a:t>
            </a:r>
          </a:p>
        </p:txBody>
      </p:sp>
      <p:sp>
        <p:nvSpPr>
          <p:cNvPr id="503811" name="Text Box 3"/>
          <p:cNvSpPr txBox="1">
            <a:spLocks noChangeArrowheads="1"/>
          </p:cNvSpPr>
          <p:nvPr/>
        </p:nvSpPr>
        <p:spPr bwMode="auto">
          <a:xfrm>
            <a:off x="990600" y="1828800"/>
            <a:ext cx="2438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/>
            <a:r>
              <a:rPr lang="en-US" b="0"/>
              <a:t>v=?</a:t>
            </a:r>
          </a:p>
          <a:p>
            <a:pPr eaLnBrk="1" hangingPunct="1"/>
            <a:r>
              <a:rPr lang="en-GB" b="0">
                <a:cs typeface="Times New Roman" charset="0"/>
              </a:rPr>
              <a:t>c= 14.8 mol/L</a:t>
            </a:r>
            <a:endParaRPr lang="en-US" b="0">
              <a:cs typeface="Times New Roman" charset="0"/>
            </a:endParaRPr>
          </a:p>
        </p:txBody>
      </p:sp>
      <p:sp>
        <p:nvSpPr>
          <p:cNvPr id="503812" name="Text Box 4"/>
          <p:cNvSpPr txBox="1">
            <a:spLocks noChangeArrowheads="1"/>
          </p:cNvSpPr>
          <p:nvPr/>
        </p:nvSpPr>
        <p:spPr bwMode="auto">
          <a:xfrm>
            <a:off x="990600" y="2727325"/>
            <a:ext cx="32766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/>
            <a:r>
              <a:rPr lang="en-GB" b="0">
                <a:solidFill>
                  <a:srgbClr val="3C57AC"/>
                </a:solidFill>
                <a:cs typeface="Times New Roman" charset="0"/>
              </a:rPr>
              <a:t>n = 19.35 x </a:t>
            </a:r>
            <a:r>
              <a:rPr lang="en-GB" b="0" u="sng">
                <a:solidFill>
                  <a:srgbClr val="3C57AC"/>
                </a:solidFill>
                <a:cs typeface="Times New Roman" charset="0"/>
              </a:rPr>
              <a:t>2</a:t>
            </a:r>
          </a:p>
          <a:p>
            <a:pPr eaLnBrk="1" hangingPunct="1"/>
            <a:r>
              <a:rPr lang="en-GB" b="0">
                <a:solidFill>
                  <a:srgbClr val="3C57AC"/>
                </a:solidFill>
                <a:cs typeface="Times New Roman" charset="0"/>
              </a:rPr>
              <a:t>	         1</a:t>
            </a:r>
            <a:r>
              <a:rPr lang="en-US" b="0">
                <a:solidFill>
                  <a:srgbClr val="3C57AC"/>
                </a:solidFill>
                <a:cs typeface="Times New Roman" charset="0"/>
              </a:rPr>
              <a:t> </a:t>
            </a:r>
          </a:p>
          <a:p>
            <a:pPr eaLnBrk="1" hangingPunct="1"/>
            <a:r>
              <a:rPr lang="en-GB" b="0">
                <a:solidFill>
                  <a:srgbClr val="3C57AC"/>
                </a:solidFill>
                <a:cs typeface="Times New Roman" charset="0"/>
              </a:rPr>
              <a:t>   = 38.70 mol</a:t>
            </a:r>
            <a:r>
              <a:rPr lang="en-US" b="0">
                <a:solidFill>
                  <a:srgbClr val="3C57AC"/>
                </a:solidFill>
                <a:cs typeface="Times New Roman" charset="0"/>
              </a:rPr>
              <a:t> </a:t>
            </a:r>
          </a:p>
          <a:p>
            <a:pPr eaLnBrk="1" hangingPunct="1"/>
            <a:endParaRPr lang="en-US" b="0">
              <a:solidFill>
                <a:srgbClr val="3C57AC"/>
              </a:solidFill>
              <a:cs typeface="Times New Roman" charset="0"/>
            </a:endParaRPr>
          </a:p>
        </p:txBody>
      </p:sp>
      <p:sp>
        <p:nvSpPr>
          <p:cNvPr id="503813" name="Text Box 5"/>
          <p:cNvSpPr txBox="1">
            <a:spLocks noChangeArrowheads="1"/>
          </p:cNvSpPr>
          <p:nvPr/>
        </p:nvSpPr>
        <p:spPr bwMode="auto">
          <a:xfrm>
            <a:off x="3810000" y="1981200"/>
            <a:ext cx="3962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/>
            <a:r>
              <a:rPr lang="en-GB" b="0">
                <a:cs typeface="Times New Roman" charset="0"/>
              </a:rPr>
              <a:t>v = 1.50 L</a:t>
            </a:r>
            <a:r>
              <a:rPr lang="en-US" b="0">
                <a:cs typeface="Times New Roman" charset="0"/>
              </a:rPr>
              <a:t> </a:t>
            </a:r>
          </a:p>
          <a:p>
            <a:pPr eaLnBrk="1" hangingPunct="1"/>
            <a:r>
              <a:rPr lang="en-GB" b="0">
                <a:cs typeface="Times New Roman" charset="0"/>
              </a:rPr>
              <a:t>c = 12.9 mol/L</a:t>
            </a:r>
            <a:r>
              <a:rPr lang="en-US" b="0">
                <a:cs typeface="Times New Roman" charset="0"/>
              </a:rPr>
              <a:t> </a:t>
            </a:r>
          </a:p>
        </p:txBody>
      </p:sp>
      <p:sp>
        <p:nvSpPr>
          <p:cNvPr id="503814" name="Text Box 6"/>
          <p:cNvSpPr txBox="1">
            <a:spLocks noChangeArrowheads="1"/>
          </p:cNvSpPr>
          <p:nvPr/>
        </p:nvSpPr>
        <p:spPr bwMode="auto">
          <a:xfrm>
            <a:off x="8001000" y="1479550"/>
            <a:ext cx="10668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0">
                <a:cs typeface="Times New Roman" charset="0"/>
              </a:rPr>
              <a:t>H</a:t>
            </a:r>
            <a:r>
              <a:rPr lang="en-GB" b="0" baseline="-30000">
                <a:cs typeface="Times New Roman" charset="0"/>
              </a:rPr>
              <a:t>2</a:t>
            </a:r>
            <a:r>
              <a:rPr lang="en-GB" b="0">
                <a:cs typeface="Times New Roman" charset="0"/>
              </a:rPr>
              <a:t>O</a:t>
            </a:r>
            <a:r>
              <a:rPr lang="en-GB" b="0" baseline="-30000">
                <a:cs typeface="Times New Roman" charset="0"/>
              </a:rPr>
              <a:t>(l)</a:t>
            </a:r>
            <a:endParaRPr lang="en-US" b="0" baseline="-30000">
              <a:cs typeface="Times New Roman" charset="0"/>
            </a:endParaRPr>
          </a:p>
        </p:txBody>
      </p:sp>
      <p:sp>
        <p:nvSpPr>
          <p:cNvPr id="503815" name="Text Box 7"/>
          <p:cNvSpPr txBox="1">
            <a:spLocks noChangeArrowheads="1"/>
          </p:cNvSpPr>
          <p:nvPr/>
        </p:nvSpPr>
        <p:spPr bwMode="auto">
          <a:xfrm>
            <a:off x="1066800" y="1479550"/>
            <a:ext cx="13716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0">
                <a:cs typeface="Times New Roman" charset="0"/>
              </a:rPr>
              <a:t>KOH</a:t>
            </a:r>
            <a:r>
              <a:rPr lang="en-GB" b="0" baseline="-30000">
                <a:cs typeface="Times New Roman" charset="0"/>
              </a:rPr>
              <a:t>(aq)</a:t>
            </a:r>
            <a:endParaRPr lang="en-CA" b="0" baseline="-30000">
              <a:cs typeface="Times New Roman" charset="0"/>
            </a:endParaRPr>
          </a:p>
        </p:txBody>
      </p:sp>
      <p:sp>
        <p:nvSpPr>
          <p:cNvPr id="503816" name="Text Box 8"/>
          <p:cNvSpPr txBox="1">
            <a:spLocks noChangeArrowheads="1"/>
          </p:cNvSpPr>
          <p:nvPr/>
        </p:nvSpPr>
        <p:spPr bwMode="auto">
          <a:xfrm>
            <a:off x="3581400" y="1479550"/>
            <a:ext cx="1676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0">
                <a:cs typeface="Times New Roman" charset="0"/>
              </a:rPr>
              <a:t>H</a:t>
            </a:r>
            <a:r>
              <a:rPr lang="en-GB" b="0" baseline="-30000">
                <a:cs typeface="Times New Roman" charset="0"/>
              </a:rPr>
              <a:t>2</a:t>
            </a:r>
            <a:r>
              <a:rPr lang="en-GB" b="0">
                <a:cs typeface="Times New Roman" charset="0"/>
              </a:rPr>
              <a:t>SO</a:t>
            </a:r>
            <a:r>
              <a:rPr lang="en-GB" b="0" baseline="-30000">
                <a:cs typeface="Times New Roman" charset="0"/>
              </a:rPr>
              <a:t>4(aq)</a:t>
            </a:r>
            <a:endParaRPr lang="en-CA" b="0" baseline="-30000">
              <a:cs typeface="Times New Roman" charset="0"/>
            </a:endParaRPr>
          </a:p>
        </p:txBody>
      </p:sp>
      <p:sp>
        <p:nvSpPr>
          <p:cNvPr id="503817" name="Text Box 9"/>
          <p:cNvSpPr txBox="1">
            <a:spLocks noChangeArrowheads="1"/>
          </p:cNvSpPr>
          <p:nvPr/>
        </p:nvSpPr>
        <p:spPr bwMode="auto">
          <a:xfrm>
            <a:off x="5105400" y="1447800"/>
            <a:ext cx="13716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cs typeface="Times New Roman" charset="0"/>
                <a:sym typeface="Symbol" pitchFamily="18" charset="2"/>
              </a:rPr>
              <a:t></a:t>
            </a:r>
            <a:endParaRPr lang="en-CA" b="0">
              <a:cs typeface="Times New Roman" charset="0"/>
              <a:sym typeface="Symbol" pitchFamily="18" charset="2"/>
            </a:endParaRPr>
          </a:p>
        </p:txBody>
      </p:sp>
      <p:sp>
        <p:nvSpPr>
          <p:cNvPr id="503818" name="Text Box 10"/>
          <p:cNvSpPr txBox="1">
            <a:spLocks noChangeArrowheads="1"/>
          </p:cNvSpPr>
          <p:nvPr/>
        </p:nvSpPr>
        <p:spPr bwMode="auto">
          <a:xfrm>
            <a:off x="5791200" y="1479550"/>
            <a:ext cx="15240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0">
                <a:cs typeface="Times New Roman" charset="0"/>
              </a:rPr>
              <a:t>K</a:t>
            </a:r>
            <a:r>
              <a:rPr lang="en-GB" b="0" baseline="-30000">
                <a:cs typeface="Times New Roman" charset="0"/>
              </a:rPr>
              <a:t>2</a:t>
            </a:r>
            <a:r>
              <a:rPr lang="en-GB" b="0">
                <a:cs typeface="Times New Roman" charset="0"/>
              </a:rPr>
              <a:t>SO</a:t>
            </a:r>
            <a:r>
              <a:rPr lang="en-GB" b="0" baseline="-30000">
                <a:cs typeface="Times New Roman" charset="0"/>
              </a:rPr>
              <a:t>4(aq)</a:t>
            </a:r>
            <a:endParaRPr lang="en-CA" b="0" baseline="-30000">
              <a:cs typeface="Times New Roman" charset="0"/>
            </a:endParaRPr>
          </a:p>
        </p:txBody>
      </p:sp>
      <p:sp>
        <p:nvSpPr>
          <p:cNvPr id="503819" name="Text Box 11"/>
          <p:cNvSpPr txBox="1">
            <a:spLocks noChangeArrowheads="1"/>
          </p:cNvSpPr>
          <p:nvPr/>
        </p:nvSpPr>
        <p:spPr bwMode="auto">
          <a:xfrm>
            <a:off x="7239000" y="1479550"/>
            <a:ext cx="533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/>
              <a:t>+</a:t>
            </a:r>
            <a:endParaRPr lang="en-CA" b="0"/>
          </a:p>
        </p:txBody>
      </p:sp>
      <p:sp>
        <p:nvSpPr>
          <p:cNvPr id="503820" name="Text Box 12"/>
          <p:cNvSpPr txBox="1">
            <a:spLocks noChangeArrowheads="1"/>
          </p:cNvSpPr>
          <p:nvPr/>
        </p:nvSpPr>
        <p:spPr bwMode="auto">
          <a:xfrm>
            <a:off x="2362200" y="1479550"/>
            <a:ext cx="533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/>
              <a:t>+</a:t>
            </a:r>
            <a:endParaRPr lang="en-CA" b="0"/>
          </a:p>
        </p:txBody>
      </p:sp>
      <p:sp>
        <p:nvSpPr>
          <p:cNvPr id="503821" name="Text Box 13"/>
          <p:cNvSpPr txBox="1">
            <a:spLocks noChangeArrowheads="1"/>
          </p:cNvSpPr>
          <p:nvPr/>
        </p:nvSpPr>
        <p:spPr bwMode="auto">
          <a:xfrm>
            <a:off x="3352800" y="1479550"/>
            <a:ext cx="6858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solidFill>
                  <a:srgbClr val="006600"/>
                </a:solidFill>
                <a:cs typeface="Times New Roman" charset="0"/>
              </a:rPr>
              <a:t>1</a:t>
            </a:r>
            <a:endParaRPr lang="en-CA" b="0">
              <a:solidFill>
                <a:srgbClr val="006600"/>
              </a:solidFill>
              <a:cs typeface="Times New Roman" charset="0"/>
            </a:endParaRPr>
          </a:p>
        </p:txBody>
      </p:sp>
      <p:sp>
        <p:nvSpPr>
          <p:cNvPr id="503822" name="Text Box 14"/>
          <p:cNvSpPr txBox="1">
            <a:spLocks noChangeArrowheads="1"/>
          </p:cNvSpPr>
          <p:nvPr/>
        </p:nvSpPr>
        <p:spPr bwMode="auto">
          <a:xfrm>
            <a:off x="5562600" y="1479550"/>
            <a:ext cx="6858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solidFill>
                  <a:srgbClr val="006600"/>
                </a:solidFill>
                <a:cs typeface="Times New Roman" charset="0"/>
              </a:rPr>
              <a:t>1</a:t>
            </a:r>
            <a:endParaRPr lang="en-CA" b="0">
              <a:solidFill>
                <a:srgbClr val="006600"/>
              </a:solidFill>
              <a:cs typeface="Times New Roman" charset="0"/>
            </a:endParaRPr>
          </a:p>
        </p:txBody>
      </p:sp>
      <p:sp>
        <p:nvSpPr>
          <p:cNvPr id="503823" name="Text Box 15"/>
          <p:cNvSpPr txBox="1">
            <a:spLocks noChangeArrowheads="1"/>
          </p:cNvSpPr>
          <p:nvPr/>
        </p:nvSpPr>
        <p:spPr bwMode="auto">
          <a:xfrm>
            <a:off x="7696200" y="1479550"/>
            <a:ext cx="4572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solidFill>
                  <a:srgbClr val="006600"/>
                </a:solidFill>
                <a:cs typeface="Times New Roman" charset="0"/>
              </a:rPr>
              <a:t>2</a:t>
            </a:r>
            <a:endParaRPr lang="en-CA" b="0">
              <a:solidFill>
                <a:srgbClr val="006600"/>
              </a:solidFill>
              <a:cs typeface="Times New Roman" charset="0"/>
            </a:endParaRPr>
          </a:p>
        </p:txBody>
      </p:sp>
      <p:sp>
        <p:nvSpPr>
          <p:cNvPr id="503824" name="Text Box 16"/>
          <p:cNvSpPr txBox="1">
            <a:spLocks noChangeArrowheads="1"/>
          </p:cNvSpPr>
          <p:nvPr/>
        </p:nvSpPr>
        <p:spPr bwMode="auto">
          <a:xfrm>
            <a:off x="838200" y="1479550"/>
            <a:ext cx="6096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solidFill>
                  <a:srgbClr val="006600"/>
                </a:solidFill>
              </a:rPr>
              <a:t>2</a:t>
            </a:r>
            <a:endParaRPr lang="en-CA" b="0">
              <a:solidFill>
                <a:srgbClr val="006600"/>
              </a:solidFill>
            </a:endParaRPr>
          </a:p>
        </p:txBody>
      </p:sp>
      <p:sp>
        <p:nvSpPr>
          <p:cNvPr id="503825" name="Rectangle 17"/>
          <p:cNvSpPr>
            <a:spLocks noChangeArrowheads="1"/>
          </p:cNvSpPr>
          <p:nvPr/>
        </p:nvSpPr>
        <p:spPr bwMode="auto">
          <a:xfrm>
            <a:off x="3819525" y="3108325"/>
            <a:ext cx="4562475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b="0">
                <a:solidFill>
                  <a:srgbClr val="FF0066"/>
                </a:solidFill>
                <a:cs typeface="Times New Roman" charset="0"/>
              </a:rPr>
              <a:t>n = cv</a:t>
            </a:r>
          </a:p>
          <a:p>
            <a:r>
              <a:rPr lang="en-GB" b="0">
                <a:solidFill>
                  <a:srgbClr val="FF0066"/>
                </a:solidFill>
                <a:cs typeface="Times New Roman" charset="0"/>
              </a:rPr>
              <a:t>   = 12.9 mol/L x 1.50 L</a:t>
            </a:r>
            <a:r>
              <a:rPr lang="en-US" b="0">
                <a:solidFill>
                  <a:srgbClr val="FF0066"/>
                </a:solidFill>
                <a:cs typeface="Times New Roman" charset="0"/>
              </a:rPr>
              <a:t> </a:t>
            </a:r>
          </a:p>
          <a:p>
            <a:r>
              <a:rPr lang="en-GB" b="0">
                <a:solidFill>
                  <a:srgbClr val="FF0066"/>
                </a:solidFill>
                <a:cs typeface="Times New Roman" charset="0"/>
              </a:rPr>
              <a:t>   = 19.35 mol</a:t>
            </a:r>
            <a:r>
              <a:rPr lang="en-US" b="0">
                <a:solidFill>
                  <a:srgbClr val="FF0066"/>
                </a:solidFill>
                <a:cs typeface="Times New Roman" charset="0"/>
              </a:rPr>
              <a:t> </a:t>
            </a:r>
          </a:p>
        </p:txBody>
      </p:sp>
      <p:sp>
        <p:nvSpPr>
          <p:cNvPr id="503826" name="Rectangle 18"/>
          <p:cNvSpPr>
            <a:spLocks noChangeArrowheads="1"/>
          </p:cNvSpPr>
          <p:nvPr/>
        </p:nvSpPr>
        <p:spPr bwMode="auto">
          <a:xfrm>
            <a:off x="1219200" y="4175125"/>
            <a:ext cx="4562475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b="0">
                <a:solidFill>
                  <a:srgbClr val="006600"/>
                </a:solidFill>
                <a:cs typeface="Times New Roman" charset="0"/>
              </a:rPr>
              <a:t>v = </a:t>
            </a:r>
            <a:r>
              <a:rPr lang="en-GB" b="0" u="sng">
                <a:solidFill>
                  <a:srgbClr val="006600"/>
                </a:solidFill>
                <a:cs typeface="Times New Roman" charset="0"/>
              </a:rPr>
              <a:t>n</a:t>
            </a:r>
          </a:p>
          <a:p>
            <a:r>
              <a:rPr lang="en-GB" b="0">
                <a:solidFill>
                  <a:srgbClr val="006600"/>
                </a:solidFill>
                <a:cs typeface="Times New Roman" charset="0"/>
              </a:rPr>
              <a:t>       c</a:t>
            </a:r>
          </a:p>
          <a:p>
            <a:r>
              <a:rPr lang="en-GB" b="0">
                <a:solidFill>
                  <a:srgbClr val="006600"/>
                </a:solidFill>
                <a:cs typeface="Times New Roman" charset="0"/>
              </a:rPr>
              <a:t>    = </a:t>
            </a:r>
            <a:r>
              <a:rPr lang="en-GB" b="0" u="sng">
                <a:solidFill>
                  <a:srgbClr val="006600"/>
                </a:solidFill>
                <a:cs typeface="Times New Roman" charset="0"/>
              </a:rPr>
              <a:t>38.70 mol</a:t>
            </a:r>
          </a:p>
          <a:p>
            <a:r>
              <a:rPr lang="en-GB" b="0">
                <a:solidFill>
                  <a:srgbClr val="006600"/>
                </a:solidFill>
                <a:cs typeface="Times New Roman" charset="0"/>
              </a:rPr>
              <a:t>       14.8 mol/L</a:t>
            </a:r>
            <a:r>
              <a:rPr lang="en-US" b="0">
                <a:solidFill>
                  <a:srgbClr val="006600"/>
                </a:solidFill>
                <a:cs typeface="Times New Roman" charset="0"/>
              </a:rPr>
              <a:t> </a:t>
            </a:r>
          </a:p>
          <a:p>
            <a:r>
              <a:rPr lang="en-GB" b="0">
                <a:solidFill>
                  <a:srgbClr val="006600"/>
                </a:solidFill>
                <a:cs typeface="Times New Roman" charset="0"/>
              </a:rPr>
              <a:t>   = 2.6148649 L</a:t>
            </a:r>
            <a:endParaRPr lang="en-US" b="0">
              <a:solidFill>
                <a:srgbClr val="006600"/>
              </a:solidFill>
              <a:cs typeface="Times New Roman" charset="0"/>
            </a:endParaRPr>
          </a:p>
          <a:p>
            <a:r>
              <a:rPr lang="en-GB" b="0">
                <a:solidFill>
                  <a:srgbClr val="006600"/>
                </a:solidFill>
                <a:cs typeface="Times New Roman" charset="0"/>
              </a:rPr>
              <a:t>   =</a:t>
            </a:r>
            <a:r>
              <a:rPr lang="en-GB">
                <a:solidFill>
                  <a:srgbClr val="006600"/>
                </a:solidFill>
                <a:cs typeface="Times New Roman" charset="0"/>
              </a:rPr>
              <a:t> 2.61 L</a:t>
            </a:r>
            <a:endParaRPr lang="en-US">
              <a:solidFill>
                <a:srgbClr val="006600"/>
              </a:solidFill>
              <a:cs typeface="Times New Roman" charset="0"/>
            </a:endParaRPr>
          </a:p>
        </p:txBody>
      </p:sp>
      <p:sp>
        <p:nvSpPr>
          <p:cNvPr id="503827" name="Text Box 19"/>
          <p:cNvSpPr txBox="1">
            <a:spLocks noChangeArrowheads="1"/>
          </p:cNvSpPr>
          <p:nvPr/>
        </p:nvSpPr>
        <p:spPr bwMode="auto">
          <a:xfrm>
            <a:off x="3810000" y="1143000"/>
            <a:ext cx="4572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g</a:t>
            </a:r>
          </a:p>
        </p:txBody>
      </p:sp>
      <p:sp>
        <p:nvSpPr>
          <p:cNvPr id="503828" name="Text Box 20"/>
          <p:cNvSpPr txBox="1">
            <a:spLocks noChangeArrowheads="1"/>
          </p:cNvSpPr>
          <p:nvPr/>
        </p:nvSpPr>
        <p:spPr bwMode="auto">
          <a:xfrm>
            <a:off x="1219200" y="1143000"/>
            <a:ext cx="4572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406248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3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3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38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3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3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3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3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3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3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3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3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03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03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3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38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03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03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03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03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38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38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38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3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3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3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3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3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3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3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38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3811" grpId="0" autoUpdateAnimBg="0"/>
      <p:bldP spid="503812" grpId="0" build="p" autoUpdateAnimBg="0"/>
      <p:bldP spid="503813" grpId="0" build="p" autoUpdateAnimBg="0"/>
      <p:bldP spid="503814" grpId="0" build="p" autoUpdateAnimBg="0"/>
      <p:bldP spid="503815" grpId="0" build="p" autoUpdateAnimBg="0"/>
      <p:bldP spid="503816" grpId="0" build="p" autoUpdateAnimBg="0"/>
      <p:bldP spid="503817" grpId="0" build="p" autoUpdateAnimBg="0"/>
      <p:bldP spid="503818" grpId="0" build="p" autoUpdateAnimBg="0"/>
      <p:bldP spid="503819" grpId="0" build="p" autoUpdateAnimBg="0"/>
      <p:bldP spid="503820" grpId="0" build="p" autoUpdateAnimBg="0"/>
      <p:bldP spid="503821" grpId="0" build="p" autoUpdateAnimBg="0"/>
      <p:bldP spid="503822" grpId="0" build="p" autoUpdateAnimBg="0"/>
      <p:bldP spid="503823" grpId="0" build="p" autoUpdateAnimBg="0"/>
      <p:bldP spid="503824" grpId="0" build="p" autoUpdateAnimBg="0"/>
      <p:bldP spid="503825" grpId="0" build="p" autoUpdateAnimBg="0"/>
      <p:bldP spid="503826" grpId="0" build="p" autoUpdateAnimBg="0"/>
      <p:bldP spid="503827" grpId="0" autoUpdateAnimBg="0"/>
      <p:bldP spid="503828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108</Words>
  <Application>Microsoft Office PowerPoint</Application>
  <PresentationFormat>On-screen Show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Solution stoich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Solution stoich</dc:title>
  <dc:creator>Windows User</dc:creator>
  <cp:lastModifiedBy>Windows User</cp:lastModifiedBy>
  <cp:revision>3</cp:revision>
  <dcterms:created xsi:type="dcterms:W3CDTF">2013-12-07T23:27:55Z</dcterms:created>
  <dcterms:modified xsi:type="dcterms:W3CDTF">2013-12-16T17:49:24Z</dcterms:modified>
</cp:coreProperties>
</file>