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3" r:id="rId6"/>
    <p:sldId id="264" r:id="rId7"/>
    <p:sldId id="265" r:id="rId8"/>
    <p:sldId id="262" r:id="rId9"/>
    <p:sldId id="261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7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9F5FB-51FA-4C04-90F9-864AE5B146A7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0899F-FDD7-435C-9C26-ADBA9151D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90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B98DC-8D0C-4BAB-950D-159BAABE52BB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46195-2DCE-4D9E-A5D3-A2D233EA819A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46195-2DCE-4D9E-A5D3-A2D233EA819A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B98DC-8D0C-4BAB-950D-159BAABE52BB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B98DC-8D0C-4BAB-950D-159BAABE52BB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4F4A-8771-4F8E-9EC9-8C70F128EFF3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EFF5-D0A0-441F-80F6-ACA07135E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68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4F4A-8771-4F8E-9EC9-8C70F128EFF3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EFF5-D0A0-441F-80F6-ACA07135E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40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4F4A-8771-4F8E-9EC9-8C70F128EFF3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EFF5-D0A0-441F-80F6-ACA07135E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89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4F4A-8771-4F8E-9EC9-8C70F128EFF3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EFF5-D0A0-441F-80F6-ACA07135E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22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4F4A-8771-4F8E-9EC9-8C70F128EFF3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EFF5-D0A0-441F-80F6-ACA07135E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97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4F4A-8771-4F8E-9EC9-8C70F128EFF3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EFF5-D0A0-441F-80F6-ACA07135E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52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4F4A-8771-4F8E-9EC9-8C70F128EFF3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EFF5-D0A0-441F-80F6-ACA07135E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3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4F4A-8771-4F8E-9EC9-8C70F128EFF3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EFF5-D0A0-441F-80F6-ACA07135E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48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4F4A-8771-4F8E-9EC9-8C70F128EFF3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EFF5-D0A0-441F-80F6-ACA07135E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3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4F4A-8771-4F8E-9EC9-8C70F128EFF3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EFF5-D0A0-441F-80F6-ACA07135E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48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4F4A-8771-4F8E-9EC9-8C70F128EFF3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EFF5-D0A0-441F-80F6-ACA07135E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43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84F4A-8771-4F8E-9EC9-8C70F128EFF3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9EFF5-D0A0-441F-80F6-ACA07135E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3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en-CA" dirty="0" smtClean="0"/>
              <a:t>MORE ON RESPIRATION!!!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56" y="1844824"/>
            <a:ext cx="7884368" cy="476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953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OXYGEN DIFFUSION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partial pressure in the lungs is approximately 13.3kPa so blood leaving the lungs is saturated with oxygen</a:t>
            </a:r>
          </a:p>
          <a:p>
            <a:endParaRPr lang="en-CA" dirty="0" smtClean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 l="53740" t="17818" r="4166" b="51653"/>
          <a:stretch>
            <a:fillRect/>
          </a:stretch>
        </p:blipFill>
        <p:spPr bwMode="auto">
          <a:xfrm>
            <a:off x="2514600" y="3124200"/>
            <a:ext cx="3744416" cy="351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750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OXYGEN DIFFUSION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 blood transports through the body and to your body tissues and into the capillaries the partial pressure drops to 5.3kPa.</a:t>
            </a:r>
          </a:p>
          <a:p>
            <a:r>
              <a:rPr lang="en-CA" dirty="0" smtClean="0"/>
              <a:t>This causes the dissociation of oxygen from hemoglobin and oxygen diffuses into the tissues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3922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1402" t="51756" r="4166" b="15649"/>
          <a:stretch>
            <a:fillRect/>
          </a:stretch>
        </p:blipFill>
        <p:spPr bwMode="auto">
          <a:xfrm>
            <a:off x="1907704" y="980728"/>
            <a:ext cx="5688632" cy="540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273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NOW… the body cells are able to undergo</a:t>
            </a:r>
            <a:r>
              <a:rPr lang="en-US" b="1" dirty="0"/>
              <a:t>: Cellular Respiration</a:t>
            </a:r>
            <a:endParaRPr lang="en-US" dirty="0"/>
          </a:p>
          <a:p>
            <a:r>
              <a:rPr lang="en-US" b="1" dirty="0"/>
              <a:t>The chemical formula for this is: </a:t>
            </a:r>
            <a:r>
              <a:rPr lang="en-US" dirty="0"/>
              <a:t> </a:t>
            </a:r>
            <a:endParaRPr lang="en-US" dirty="0" smtClean="0"/>
          </a:p>
          <a:p>
            <a:pPr marL="800100" lvl="2" indent="0">
              <a:buNone/>
            </a:pPr>
            <a:r>
              <a:rPr lang="en-US" sz="3200" dirty="0" smtClean="0"/>
              <a:t>C</a:t>
            </a:r>
            <a:r>
              <a:rPr lang="en-US" sz="3200" baseline="-25000" dirty="0" smtClean="0"/>
              <a:t>6</a:t>
            </a:r>
            <a:r>
              <a:rPr lang="en-US" sz="3200" dirty="0" smtClean="0"/>
              <a:t>H</a:t>
            </a:r>
            <a:r>
              <a:rPr lang="en-US" sz="3200" baseline="-25000" dirty="0" smtClean="0"/>
              <a:t>12</a:t>
            </a:r>
            <a:r>
              <a:rPr lang="en-US" sz="3200" dirty="0" smtClean="0"/>
              <a:t>O</a:t>
            </a:r>
            <a:r>
              <a:rPr lang="en-US" sz="3200" baseline="-25000" dirty="0" smtClean="0"/>
              <a:t>6</a:t>
            </a:r>
            <a:r>
              <a:rPr lang="en-US" sz="3200" dirty="0" smtClean="0"/>
              <a:t>  </a:t>
            </a:r>
            <a:r>
              <a:rPr lang="en-US" sz="3200" dirty="0"/>
              <a:t>+ O</a:t>
            </a:r>
            <a:r>
              <a:rPr lang="en-US" sz="3200" baseline="-25000" dirty="0"/>
              <a:t>2</a:t>
            </a:r>
            <a:r>
              <a:rPr lang="en-US" sz="3200" dirty="0"/>
              <a:t>  		CO</a:t>
            </a:r>
            <a:r>
              <a:rPr lang="en-US" sz="3200" baseline="-25000" dirty="0"/>
              <a:t>2</a:t>
            </a:r>
            <a:r>
              <a:rPr lang="en-US" sz="3200" dirty="0"/>
              <a:t>  +  H</a:t>
            </a:r>
            <a:r>
              <a:rPr lang="en-US" sz="3200" baseline="-25000" dirty="0"/>
              <a:t>2</a:t>
            </a:r>
            <a:r>
              <a:rPr lang="en-US" sz="3200" dirty="0"/>
              <a:t>O</a:t>
            </a:r>
          </a:p>
          <a:p>
            <a:r>
              <a:rPr lang="en-US" dirty="0"/>
              <a:t>Where does all that CO</a:t>
            </a:r>
            <a:r>
              <a:rPr lang="en-US" baseline="-25000" dirty="0"/>
              <a:t>2 </a:t>
            </a:r>
            <a:r>
              <a:rPr lang="en-US" dirty="0"/>
              <a:t>go? It will start to build up in the body cells and it needs to get out of the body!!! Too much CO</a:t>
            </a:r>
            <a:r>
              <a:rPr lang="en-US" baseline="-25000" dirty="0"/>
              <a:t>2 </a:t>
            </a:r>
            <a:r>
              <a:rPr lang="en-US" dirty="0"/>
              <a:t>is toxic. </a:t>
            </a: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86200" y="3573016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30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the CO2 go?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Carbon dioxide is 20 X more soluble than oxygen</a:t>
            </a:r>
          </a:p>
          <a:p>
            <a:r>
              <a:rPr lang="en-US" dirty="0" smtClean="0"/>
              <a:t>9% of the carbon dioxide waste from the body cells is transported in the plasma liquid</a:t>
            </a:r>
          </a:p>
          <a:p>
            <a:r>
              <a:rPr lang="en-US" dirty="0" smtClean="0"/>
              <a:t>27% combines with hemoglobin to form= </a:t>
            </a:r>
            <a:r>
              <a:rPr lang="en-US" dirty="0" err="1" smtClean="0"/>
              <a:t>carbaminohemoglobin</a:t>
            </a:r>
            <a:endParaRPr lang="en-US" dirty="0" smtClean="0"/>
          </a:p>
          <a:p>
            <a:r>
              <a:rPr lang="en-US" dirty="0" smtClean="0"/>
              <a:t>64% combines with water to form carbonic acid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 CO</a:t>
            </a:r>
            <a:r>
              <a:rPr lang="en-US" baseline="-25000" dirty="0" smtClean="0"/>
              <a:t>2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0  		H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b="1" baseline="-25000" dirty="0" smtClean="0"/>
              <a:t> (</a:t>
            </a:r>
            <a:r>
              <a:rPr lang="en-US" b="1" baseline="-25000" dirty="0" err="1" smtClean="0"/>
              <a:t>aq</a:t>
            </a:r>
            <a:r>
              <a:rPr lang="en-US" b="1" baseline="-25000" dirty="0" smtClean="0"/>
              <a:t>)</a:t>
            </a:r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343400" y="5816082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24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Carbonic anhydrase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Carbonic anhydrase= an enzyme that speeds up this chemical reaction 250 times faster!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CO</a:t>
            </a:r>
            <a:r>
              <a:rPr lang="en-US" baseline="-25000" dirty="0" smtClean="0"/>
              <a:t>2</a:t>
            </a:r>
            <a:r>
              <a:rPr lang="en-US" dirty="0" smtClean="0"/>
              <a:t> +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0  		H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b="1" baseline="-25000" dirty="0" smtClean="0"/>
              <a:t> </a:t>
            </a:r>
            <a:r>
              <a:rPr lang="en-US" b="1" baseline="-25000" dirty="0"/>
              <a:t>(</a:t>
            </a:r>
            <a:r>
              <a:rPr lang="en-US" b="1" baseline="-25000" dirty="0" err="1"/>
              <a:t>aq</a:t>
            </a:r>
            <a:r>
              <a:rPr lang="en-US" b="1" baseline="-25000" dirty="0"/>
              <a:t>)</a:t>
            </a:r>
            <a:endParaRPr lang="en-US" dirty="0"/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352800" y="3048000"/>
            <a:ext cx="1676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66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Carbonic acid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This is GOOD because:</a:t>
            </a:r>
          </a:p>
          <a:p>
            <a:r>
              <a:rPr lang="en-US" dirty="0" smtClean="0"/>
              <a:t> making more carbonic acid decreases the partial pressure of CO</a:t>
            </a:r>
            <a:r>
              <a:rPr lang="en-US" baseline="-25000" dirty="0" smtClean="0"/>
              <a:t>2 </a:t>
            </a:r>
          </a:p>
          <a:p>
            <a:r>
              <a:rPr lang="en-US" dirty="0" smtClean="0"/>
              <a:t>making it easier to get CO</a:t>
            </a:r>
            <a:r>
              <a:rPr lang="en-US" baseline="-25000" dirty="0" smtClean="0"/>
              <a:t>2</a:t>
            </a:r>
            <a:r>
              <a:rPr lang="en-US" dirty="0" smtClean="0"/>
              <a:t> out of our body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82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Carbonic Acid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But it is also BAD because:</a:t>
            </a:r>
          </a:p>
          <a:p>
            <a:r>
              <a:rPr lang="en-US" dirty="0" smtClean="0"/>
              <a:t>Now we have lots of acid in our blood</a:t>
            </a:r>
          </a:p>
          <a:p>
            <a:r>
              <a:rPr lang="en-US" dirty="0" smtClean="0"/>
              <a:t>TOO much ACID= ouch!</a:t>
            </a:r>
            <a:endParaRPr lang="en-US" dirty="0"/>
          </a:p>
        </p:txBody>
      </p:sp>
      <p:pic>
        <p:nvPicPr>
          <p:cNvPr id="1026" name="Picture 2" descr="http://upload.wikimedia.org/wikipedia/commons/thumb/5/53/Skull_and_crossbones.svg/510px-Skull_and_crossbone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429000"/>
            <a:ext cx="2328862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34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Carbonic acid buffered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acid ionizes making:</a:t>
            </a:r>
          </a:p>
          <a:p>
            <a:pPr lvl="0"/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3(</a:t>
            </a:r>
            <a:r>
              <a:rPr lang="en-US" baseline="-25000" dirty="0" err="1" smtClean="0"/>
              <a:t>aq</a:t>
            </a:r>
            <a:r>
              <a:rPr lang="en-US" baseline="-25000" dirty="0" smtClean="0"/>
              <a:t>)</a:t>
            </a:r>
            <a:r>
              <a:rPr lang="en-US" dirty="0" smtClean="0"/>
              <a:t> </a:t>
            </a:r>
            <a:r>
              <a:rPr lang="en-US" dirty="0"/>
              <a:t>			H</a:t>
            </a:r>
            <a:r>
              <a:rPr lang="en-US" baseline="30000" dirty="0" smtClean="0"/>
              <a:t>+</a:t>
            </a:r>
            <a:r>
              <a:rPr lang="en-US" baseline="-25000" dirty="0" smtClean="0"/>
              <a:t>(</a:t>
            </a:r>
            <a:r>
              <a:rPr lang="en-US" baseline="-25000" dirty="0" err="1" smtClean="0"/>
              <a:t>aq</a:t>
            </a:r>
            <a:r>
              <a:rPr lang="en-US" baseline="-25000" dirty="0" smtClean="0"/>
              <a:t>)</a:t>
            </a:r>
            <a:r>
              <a:rPr lang="en-US" dirty="0" smtClean="0"/>
              <a:t>     </a:t>
            </a:r>
            <a:r>
              <a:rPr lang="en-US" dirty="0"/>
              <a:t>+    </a:t>
            </a:r>
            <a:r>
              <a:rPr lang="en-US" dirty="0" smtClean="0"/>
              <a:t>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baseline="-25000" dirty="0" smtClean="0"/>
              <a:t>(</a:t>
            </a:r>
            <a:r>
              <a:rPr lang="en-US" baseline="-25000" dirty="0" err="1" smtClean="0"/>
              <a:t>aq</a:t>
            </a:r>
            <a:r>
              <a:rPr lang="en-US" baseline="-25000" dirty="0" smtClean="0"/>
              <a:t>)</a:t>
            </a:r>
            <a:r>
              <a:rPr lang="en-US" dirty="0" smtClean="0"/>
              <a:t> </a:t>
            </a:r>
            <a:endParaRPr lang="en-US" baseline="30000" dirty="0" smtClean="0"/>
          </a:p>
          <a:p>
            <a:pPr lvl="0"/>
            <a:endParaRPr lang="en-US" baseline="30000" dirty="0"/>
          </a:p>
          <a:p>
            <a:pPr lvl="0"/>
            <a:r>
              <a:rPr lang="en-US" dirty="0" smtClean="0"/>
              <a:t>H</a:t>
            </a:r>
            <a:r>
              <a:rPr lang="en-US" baseline="30000" dirty="0" smtClean="0"/>
              <a:t>+</a:t>
            </a:r>
            <a:r>
              <a:rPr lang="en-US" baseline="-25000" dirty="0" smtClean="0"/>
              <a:t>(</a:t>
            </a:r>
            <a:r>
              <a:rPr lang="en-US" baseline="-25000" dirty="0" err="1" smtClean="0"/>
              <a:t>aq</a:t>
            </a:r>
            <a:r>
              <a:rPr lang="en-US" baseline="-25000" dirty="0" smtClean="0"/>
              <a:t>)</a:t>
            </a:r>
            <a:r>
              <a:rPr lang="en-US" dirty="0" smtClean="0"/>
              <a:t>   will combine with hemoglobin and stabilizes the H</a:t>
            </a:r>
            <a:r>
              <a:rPr lang="en-US" baseline="30000" dirty="0" smtClean="0"/>
              <a:t>+</a:t>
            </a:r>
            <a:r>
              <a:rPr lang="en-US" baseline="-25000" dirty="0" smtClean="0"/>
              <a:t>(</a:t>
            </a:r>
            <a:r>
              <a:rPr lang="en-US" baseline="-25000" dirty="0" err="1" smtClean="0"/>
              <a:t>aq</a:t>
            </a:r>
            <a:r>
              <a:rPr lang="en-US" baseline="-25000" dirty="0" smtClean="0"/>
              <a:t>)</a:t>
            </a:r>
            <a:r>
              <a:rPr lang="en-US" dirty="0" smtClean="0"/>
              <a:t> 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Since hemoglobin stabilizes  H</a:t>
            </a:r>
            <a:r>
              <a:rPr lang="en-US" baseline="30000" dirty="0" smtClean="0"/>
              <a:t>+</a:t>
            </a:r>
            <a:r>
              <a:rPr lang="en-US" baseline="-25000" dirty="0" smtClean="0"/>
              <a:t>(</a:t>
            </a:r>
            <a:r>
              <a:rPr lang="en-US" baseline="-25000" dirty="0" err="1" smtClean="0"/>
              <a:t>aq</a:t>
            </a:r>
            <a:r>
              <a:rPr lang="en-US" baseline="-25000" dirty="0" smtClean="0"/>
              <a:t>)</a:t>
            </a:r>
            <a:r>
              <a:rPr lang="en-US" dirty="0" smtClean="0"/>
              <a:t> we say that hemoglobin acts a </a:t>
            </a:r>
            <a:r>
              <a:rPr lang="en-US" b="1" i="1" dirty="0" smtClean="0"/>
              <a:t>BUFFER</a:t>
            </a:r>
            <a:endParaRPr lang="en-US" b="1" i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895600" y="2514600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19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/>
              <a:t>The leftovers will undergo the following reaction: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 smtClean="0"/>
              <a:t>H</a:t>
            </a:r>
            <a:r>
              <a:rPr lang="en-US" baseline="30000" dirty="0" smtClean="0"/>
              <a:t>+</a:t>
            </a:r>
            <a:r>
              <a:rPr lang="en-US" baseline="-25000" dirty="0" smtClean="0"/>
              <a:t>(</a:t>
            </a:r>
            <a:r>
              <a:rPr lang="en-US" baseline="-25000" dirty="0" err="1" smtClean="0"/>
              <a:t>aq</a:t>
            </a:r>
            <a:r>
              <a:rPr lang="en-US" baseline="-25000" dirty="0" smtClean="0"/>
              <a:t>)</a:t>
            </a:r>
            <a:r>
              <a:rPr lang="en-US" dirty="0" smtClean="0"/>
              <a:t>     +    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baseline="-25000" dirty="0" smtClean="0"/>
              <a:t>(</a:t>
            </a:r>
            <a:r>
              <a:rPr lang="en-US" baseline="-25000" dirty="0" err="1" smtClean="0"/>
              <a:t>aq</a:t>
            </a:r>
            <a:r>
              <a:rPr lang="en-US" baseline="-25000" dirty="0" smtClean="0"/>
              <a:t>)			</a:t>
            </a:r>
            <a:r>
              <a:rPr lang="en-US" dirty="0" smtClean="0"/>
              <a:t> H</a:t>
            </a:r>
            <a:r>
              <a:rPr lang="en-US" baseline="-25000" dirty="0" smtClean="0"/>
              <a:t>2</a:t>
            </a:r>
            <a:r>
              <a:rPr lang="en-US" dirty="0" smtClean="0"/>
              <a:t>O   + CO</a:t>
            </a:r>
            <a:r>
              <a:rPr lang="en-US" baseline="-25000" dirty="0" smtClean="0"/>
              <a:t>2</a:t>
            </a:r>
          </a:p>
          <a:p>
            <a:pPr marL="0" lvl="0" indent="0">
              <a:buNone/>
            </a:pPr>
            <a:endParaRPr lang="en-US" baseline="-25000" dirty="0"/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Then all of the CO</a:t>
            </a:r>
            <a:r>
              <a:rPr lang="en-US" baseline="-25000" dirty="0" smtClean="0"/>
              <a:t>2</a:t>
            </a:r>
            <a:r>
              <a:rPr lang="en-US" dirty="0" smtClean="0"/>
              <a:t> will leave the body through external respiration (we breathe it out!) </a:t>
            </a:r>
            <a:endParaRPr lang="en-US" baseline="-25000" dirty="0" smtClean="0"/>
          </a:p>
          <a:p>
            <a:pPr marL="0" indent="0">
              <a:buNone/>
            </a:pPr>
            <a:endParaRPr lang="en-US" baseline="30000" dirty="0" smtClean="0"/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306855" y="31242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01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External respiration or breathing</a:t>
            </a:r>
            <a:r>
              <a:rPr lang="en-US" dirty="0"/>
              <a:t> is a process of inhaling the air into the lungs and expelling the air that contains more </a:t>
            </a:r>
            <a:r>
              <a:rPr lang="en-US" dirty="0" smtClean="0"/>
              <a:t>carbon-dioxide </a:t>
            </a:r>
            <a:r>
              <a:rPr lang="en-US" dirty="0"/>
              <a:t>from the lungs to the outer environment. </a:t>
            </a:r>
            <a:endParaRPr lang="en-US" dirty="0" smtClean="0"/>
          </a:p>
          <a:p>
            <a:r>
              <a:rPr lang="en-US" dirty="0"/>
              <a:t> External respiration is a physical process in which oxygen is taken up by capillaries of lung alveoli and carbon-dioxide is released from blood.</a:t>
            </a:r>
          </a:p>
        </p:txBody>
      </p:sp>
    </p:spTree>
    <p:extLst>
      <p:ext uri="{BB962C8B-B14F-4D97-AF65-F5344CB8AC3E}">
        <p14:creationId xmlns:p14="http://schemas.microsoft.com/office/powerpoint/2010/main" val="89277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Internal respiration or cellular respiration/tissue respiration</a:t>
            </a:r>
            <a:r>
              <a:rPr lang="en-US" dirty="0"/>
              <a:t> is a metabolic process during which oxygen is </a:t>
            </a:r>
            <a:r>
              <a:rPr lang="en-US" dirty="0" smtClean="0"/>
              <a:t>used in tissue cells to make energy </a:t>
            </a:r>
            <a:r>
              <a:rPr lang="en-US" dirty="0"/>
              <a:t>in the form of ATP (adenosine triphosphate</a:t>
            </a:r>
            <a:r>
              <a:rPr lang="en-US" dirty="0" smtClean="0"/>
              <a:t>).</a:t>
            </a:r>
          </a:p>
          <a:p>
            <a:r>
              <a:rPr lang="en-US" dirty="0" smtClean="0"/>
              <a:t>Where did that oxygen come from???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44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Gas Diffusion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99176" cy="4525963"/>
          </a:xfrm>
        </p:spPr>
        <p:txBody>
          <a:bodyPr/>
          <a:lstStyle/>
          <a:p>
            <a:r>
              <a:rPr lang="en-CA" dirty="0" smtClean="0"/>
              <a:t>Gas exchange only occurs in the alveoli within the Respiratory System</a:t>
            </a:r>
          </a:p>
          <a:p>
            <a:r>
              <a:rPr lang="en-CA" dirty="0" smtClean="0"/>
              <a:t>Alveoli have very thin membranes that are covered in capillaries</a:t>
            </a:r>
          </a:p>
          <a:p>
            <a:r>
              <a:rPr lang="en-CA" dirty="0" smtClean="0"/>
              <a:t>Gas diffuses across the </a:t>
            </a:r>
          </a:p>
          <a:p>
            <a:r>
              <a:rPr lang="en-CA" dirty="0" smtClean="0"/>
              <a:t>Alveoli-Capillary membrane</a:t>
            </a:r>
          </a:p>
          <a:p>
            <a:endParaRPr lang="en-CA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 l="53740" t="17818" r="4166" b="51653"/>
          <a:stretch>
            <a:fillRect/>
          </a:stretch>
        </p:blipFill>
        <p:spPr bwMode="auto">
          <a:xfrm>
            <a:off x="5580112" y="3429000"/>
            <a:ext cx="334786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610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Oxygen is not very soluble in blood- 0.3mL of oxygen per 100mL of blood</a:t>
            </a:r>
          </a:p>
          <a:p>
            <a:r>
              <a:rPr lang="en-US" dirty="0" smtClean="0"/>
              <a:t>BUT… we require about 10 times that amount</a:t>
            </a:r>
          </a:p>
        </p:txBody>
      </p:sp>
    </p:spTree>
    <p:extLst>
      <p:ext uri="{BB962C8B-B14F-4D97-AF65-F5344CB8AC3E}">
        <p14:creationId xmlns:p14="http://schemas.microsoft.com/office/powerpoint/2010/main" val="267694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Hemoglobin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Hemoglobin greatly increases the oxygen carrying capacity of the blood</a:t>
            </a:r>
            <a:endParaRPr lang="en-US" dirty="0"/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4382" y="2666205"/>
            <a:ext cx="4889866" cy="3911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92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443664" cy="5720680"/>
          </a:xfrm>
        </p:spPr>
        <p:txBody>
          <a:bodyPr>
            <a:normAutofit/>
          </a:bodyPr>
          <a:lstStyle/>
          <a:p>
            <a:r>
              <a:rPr lang="en-CA" dirty="0" smtClean="0"/>
              <a:t>Red blood cells are composed of hemoglobin (</a:t>
            </a:r>
            <a:r>
              <a:rPr lang="en-CA" dirty="0" err="1" smtClean="0"/>
              <a:t>heme+globin</a:t>
            </a:r>
            <a:r>
              <a:rPr lang="en-CA" dirty="0" smtClean="0"/>
              <a:t>) which can attach oxygen</a:t>
            </a:r>
          </a:p>
          <a:p>
            <a:endParaRPr lang="en-CA" dirty="0" smtClean="0"/>
          </a:p>
          <a:p>
            <a:r>
              <a:rPr lang="en-CA" dirty="0" smtClean="0"/>
              <a:t>Each </a:t>
            </a:r>
            <a:r>
              <a:rPr lang="en-CA" dirty="0" err="1" smtClean="0"/>
              <a:t>heme</a:t>
            </a:r>
            <a:r>
              <a:rPr lang="en-CA" dirty="0" smtClean="0"/>
              <a:t> contains  an iron atom that can bind an oxygen molecule.</a:t>
            </a:r>
          </a:p>
          <a:p>
            <a:endParaRPr lang="en-CA" dirty="0" smtClean="0"/>
          </a:p>
          <a:p>
            <a:r>
              <a:rPr lang="en-CA" dirty="0" smtClean="0"/>
              <a:t>Bond between oxygen and hemoglobin= </a:t>
            </a:r>
            <a:r>
              <a:rPr lang="en-CA" b="1" dirty="0" err="1" smtClean="0"/>
              <a:t>oxyhemoglobin</a:t>
            </a:r>
            <a:r>
              <a:rPr lang="en-CA" dirty="0" smtClean="0"/>
              <a:t> </a:t>
            </a:r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4289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amount of oxygen that combines with hemoglobin is dependent on partial pressure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47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get oxygen?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When we inhale air:</a:t>
            </a:r>
          </a:p>
          <a:p>
            <a:r>
              <a:rPr lang="en-US" dirty="0" smtClean="0"/>
              <a:t>Oxygen moves from the atmosphere, the area of highest partial pressure, into our lungs and down into the alveoli</a:t>
            </a:r>
          </a:p>
          <a:p>
            <a:pPr lvl="0"/>
            <a:r>
              <a:rPr lang="en-US" dirty="0"/>
              <a:t>Oxygen moves from the alveoli into the blood and attaches to hemoglobin</a:t>
            </a:r>
          </a:p>
        </p:txBody>
      </p:sp>
    </p:spTree>
    <p:extLst>
      <p:ext uri="{BB962C8B-B14F-4D97-AF65-F5344CB8AC3E}">
        <p14:creationId xmlns:p14="http://schemas.microsoft.com/office/powerpoint/2010/main" val="9152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461</Words>
  <Application>Microsoft Office PowerPoint</Application>
  <PresentationFormat>On-screen Show (4:3)</PresentationFormat>
  <Paragraphs>70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MORE ON RESPIRATION!!!</vt:lpstr>
      <vt:lpstr>External Respiration</vt:lpstr>
      <vt:lpstr>Internal respiration</vt:lpstr>
      <vt:lpstr>Gas Diffusion</vt:lpstr>
      <vt:lpstr>PowerPoint Presentation</vt:lpstr>
      <vt:lpstr>Hemoglobin</vt:lpstr>
      <vt:lpstr>PowerPoint Presentation</vt:lpstr>
      <vt:lpstr>PowerPoint Presentation</vt:lpstr>
      <vt:lpstr>How do we get oxygen?</vt:lpstr>
      <vt:lpstr>OXYGEN DIFFUSION</vt:lpstr>
      <vt:lpstr>OXYGEN DIFFUSION</vt:lpstr>
      <vt:lpstr>PowerPoint Presentation</vt:lpstr>
      <vt:lpstr>PowerPoint Presentation</vt:lpstr>
      <vt:lpstr>Where does the CO2 go?</vt:lpstr>
      <vt:lpstr>Carbonic anhydrase</vt:lpstr>
      <vt:lpstr>Carbonic acid</vt:lpstr>
      <vt:lpstr>Carbonic Acid</vt:lpstr>
      <vt:lpstr>Carbonic acid buffered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ON RESPIRATION!!!</dc:title>
  <dc:creator>Windows User</dc:creator>
  <cp:lastModifiedBy>Windows User</cp:lastModifiedBy>
  <cp:revision>8</cp:revision>
  <dcterms:created xsi:type="dcterms:W3CDTF">2013-11-20T03:42:14Z</dcterms:created>
  <dcterms:modified xsi:type="dcterms:W3CDTF">2013-11-27T22:00:56Z</dcterms:modified>
</cp:coreProperties>
</file>