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0" r:id="rId4"/>
    <p:sldId id="261" r:id="rId5"/>
    <p:sldId id="262" r:id="rId6"/>
    <p:sldId id="258" r:id="rId7"/>
    <p:sldId id="271" r:id="rId8"/>
    <p:sldId id="263" r:id="rId9"/>
    <p:sldId id="264" r:id="rId10"/>
    <p:sldId id="265" r:id="rId11"/>
    <p:sldId id="269" r:id="rId12"/>
    <p:sldId id="266" r:id="rId13"/>
    <p:sldId id="270" r:id="rId14"/>
    <p:sldId id="259" r:id="rId15"/>
    <p:sldId id="267" r:id="rId16"/>
    <p:sldId id="268" r:id="rId17"/>
  </p:sldIdLst>
  <p:sldSz cx="9144000" cy="6858000" type="screen4x3"/>
  <p:notesSz cx="6781800" cy="9067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4E6EC-C612-433F-AACF-F47FD9AFFBF0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79450"/>
            <a:ext cx="4533900" cy="3400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306888"/>
            <a:ext cx="5426075" cy="40814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2188"/>
            <a:ext cx="293846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750" y="8612188"/>
            <a:ext cx="293846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04B92-A125-4A1D-B326-B53AE6B29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7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Pg. 375,.376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04B92-A125-4A1D-B326-B53AE6B291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4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EA97-C794-4BC6-8B4E-0EB8DA196E6E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C07-8305-495E-8A27-2CF962645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8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EA97-C794-4BC6-8B4E-0EB8DA196E6E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C07-8305-495E-8A27-2CF962645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9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EA97-C794-4BC6-8B4E-0EB8DA196E6E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C07-8305-495E-8A27-2CF962645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0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EA97-C794-4BC6-8B4E-0EB8DA196E6E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C07-8305-495E-8A27-2CF962645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EA97-C794-4BC6-8B4E-0EB8DA196E6E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C07-8305-495E-8A27-2CF962645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4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EA97-C794-4BC6-8B4E-0EB8DA196E6E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C07-8305-495E-8A27-2CF962645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4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EA97-C794-4BC6-8B4E-0EB8DA196E6E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C07-8305-495E-8A27-2CF962645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5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EA97-C794-4BC6-8B4E-0EB8DA196E6E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C07-8305-495E-8A27-2CF962645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7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EA97-C794-4BC6-8B4E-0EB8DA196E6E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C07-8305-495E-8A27-2CF962645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0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EA97-C794-4BC6-8B4E-0EB8DA196E6E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C07-8305-495E-8A27-2CF962645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5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EA97-C794-4BC6-8B4E-0EB8DA196E6E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9C07-8305-495E-8A27-2CF962645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6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DEA97-C794-4BC6-8B4E-0EB8DA196E6E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09C07-8305-495E-8A27-2CF962645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0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wbjDQw90TCpApM&amp;tbnid=C7CTGsZV_pChbM:&amp;ved=0CAUQjRw&amp;url=http%3A%2F%2Fwww.reddit.com%2Fr%2Fpics%2Fcomments%2F1kt5ik%2Faerial_shot_of_texan_industrial_beef_farm_and%2F&amp;ei=XlPxUp_LLY6IogT_oYHgCg&amp;bvm=bv.60799247,d.cGU&amp;psig=AFQjCNG0fgwyPWDgpJw8AF8n0L5ELeOCcA&amp;ust=139163360894030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a/url?sa=i&amp;rct=j&amp;q=&amp;esrc=s&amp;frm=1&amp;source=images&amp;cd=&amp;cad=rja&amp;docid=9_PtWYq8EvqD7M&amp;tbnid=Ie1xD-RpO0WOzM:&amp;ved=0CAUQjRw&amp;url=http%3A%2F%2Fwww.ogj.com%2Farticles%2Fprint%2Fvolume-106%2Fissue-29%2Fdrilling-production%2Ffossil-fuel-development-requires-long-term-sulfur-strategies.html&amp;ei=dVPxUoKLNYWHogTVqoHABw&amp;bvm=bv.60799247,d.cGU&amp;psig=AFQjCNG0fgwyPWDgpJw8AF8n0L5ELeOCcA&amp;ust=1391633608940302" TargetMode="Externa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Alkanes, Alkenes, Alkynes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820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en-US" b="1" u="sng" dirty="0" smtClean="0"/>
              <a:t>Refining</a:t>
            </a:r>
            <a:r>
              <a:rPr lang="en-US" dirty="0" smtClean="0"/>
              <a:t> –piped from well site to gas treatment plant</a:t>
            </a:r>
          </a:p>
          <a:p>
            <a:pPr marL="0" indent="0">
              <a:buNone/>
            </a:pPr>
            <a:r>
              <a:rPr lang="en-US" dirty="0" smtClean="0"/>
              <a:t>	1. Water and hydrocarbons are removed.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chemically refined in absorber tower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it reacts with an amine such as ‘</a:t>
            </a:r>
            <a:r>
              <a:rPr lang="en-US" dirty="0" err="1" smtClean="0"/>
              <a:t>diethanolamine</a:t>
            </a:r>
            <a:r>
              <a:rPr lang="en-US" dirty="0" smtClean="0"/>
              <a:t>’ under high pressure and low temp to make it sweet removing the H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(g)</a:t>
            </a:r>
            <a:r>
              <a:rPr lang="en-US" dirty="0" smtClean="0"/>
              <a:t> and CO</a:t>
            </a:r>
            <a:r>
              <a:rPr lang="en-US" baseline="-25000" dirty="0" smtClean="0"/>
              <a:t>2(g)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(g</a:t>
            </a:r>
            <a:r>
              <a:rPr lang="en-US" dirty="0" smtClean="0"/>
              <a:t> then reacts with O</a:t>
            </a:r>
            <a:r>
              <a:rPr lang="en-US" baseline="-25000" dirty="0" smtClean="0"/>
              <a:t>2(g)</a:t>
            </a:r>
            <a:r>
              <a:rPr lang="en-US" dirty="0" smtClean="0"/>
              <a:t> and makes SO</a:t>
            </a:r>
            <a:r>
              <a:rPr lang="en-US" baseline="-25000" dirty="0" smtClean="0"/>
              <a:t>2(g)</a:t>
            </a:r>
            <a:r>
              <a:rPr lang="en-US" dirty="0" smtClean="0"/>
              <a:t>    </a:t>
            </a:r>
          </a:p>
          <a:p>
            <a:endParaRPr lang="en-US" dirty="0"/>
          </a:p>
          <a:p>
            <a:r>
              <a:rPr lang="en-US" dirty="0" smtClean="0"/>
              <a:t>This is then sent to a recovery unit, Claus converter to get the sulfur out.  </a:t>
            </a:r>
          </a:p>
          <a:p>
            <a:pPr marL="0" indent="0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(g) </a:t>
            </a:r>
            <a:r>
              <a:rPr lang="en-US" dirty="0" smtClean="0"/>
              <a:t> +  SO</a:t>
            </a:r>
            <a:r>
              <a:rPr lang="en-US" baseline="-25000" dirty="0" smtClean="0"/>
              <a:t>2(g)</a:t>
            </a:r>
            <a:r>
              <a:rPr lang="en-US" dirty="0" smtClean="0"/>
              <a:t>   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S</a:t>
            </a:r>
            <a:r>
              <a:rPr lang="en-US" baseline="-25000" dirty="0" smtClean="0"/>
              <a:t>8(s)</a:t>
            </a:r>
            <a:r>
              <a:rPr lang="en-US" dirty="0" smtClean="0"/>
              <a:t>  + 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(g)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Natural Gas can be 0-80% hydrogen sulfide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87" y="381000"/>
            <a:ext cx="4818723" cy="327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s://encrypted-tbn2.gstatic.com/images?q=tbn:ANd9GcR0QVDy-QZoEGyHN9jTxREvgbNMzY-NQ_Q23tDmbkG5cBjChJQt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19720"/>
            <a:ext cx="3724275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ages.pennnet.com/articles/ogj/thm/th_080804ogj_dda01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4114800" cy="245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26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Now we have </a:t>
            </a:r>
            <a:r>
              <a:rPr lang="en-US" b="1" i="1" dirty="0" smtClean="0"/>
              <a:t>Sweet Gas…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has all of the components listed on p. 363 Table 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Most natural gas is further refined into these components but it could be burned at this point.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u="sng" dirty="0" smtClean="0"/>
              <a:t>Fractional Distillation</a:t>
            </a:r>
            <a:r>
              <a:rPr lang="en-US" dirty="0" smtClean="0"/>
              <a:t> would be the process used to separate these components and then they can be used for the uses list on Table 2 on page 363.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3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Fractional Distillation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gas is cooled under high pressure to condense all the components except the methane gas</a:t>
            </a:r>
          </a:p>
          <a:p>
            <a:r>
              <a:rPr lang="en-US" dirty="0" smtClean="0"/>
              <a:t>The condensed liquid is then slowly distilled to separate out the different hydrocarbons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0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Ethane Cracking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Purpose</a:t>
            </a:r>
            <a:r>
              <a:rPr lang="en-US" dirty="0"/>
              <a:t>: </a:t>
            </a:r>
            <a:r>
              <a:rPr lang="en-US" dirty="0" smtClean="0"/>
              <a:t>produce </a:t>
            </a:r>
            <a:r>
              <a:rPr lang="en-US" dirty="0" err="1" smtClean="0"/>
              <a:t>ethene</a:t>
            </a:r>
            <a:r>
              <a:rPr lang="en-US" dirty="0" smtClean="0"/>
              <a:t> from ethane</a:t>
            </a:r>
          </a:p>
          <a:p>
            <a:r>
              <a:rPr lang="en-US" b="1" u="sng" dirty="0"/>
              <a:t>Ethane Cracking= Dehydrogenation</a:t>
            </a:r>
            <a:endParaRPr lang="en-US" dirty="0"/>
          </a:p>
          <a:p>
            <a:r>
              <a:rPr lang="en-US" dirty="0"/>
              <a:t>Ethane is one component of natural gas and can be used. </a:t>
            </a:r>
          </a:p>
          <a:p>
            <a:r>
              <a:rPr lang="en-US" dirty="0" smtClean="0"/>
              <a:t>Cracking </a:t>
            </a:r>
            <a:r>
              <a:rPr lang="en-US" dirty="0"/>
              <a:t>is an industrial process in which larger hydrocarbon molecules are broken down at high temperatures with or without catalysts to produce smaller hydrocarbon molecules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6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Cracking usually refers to breaking a large molecules down into a smaller molecule. </a:t>
            </a:r>
          </a:p>
          <a:p>
            <a:r>
              <a:rPr lang="en-US" dirty="0" smtClean="0"/>
              <a:t>Ethane is ‘cracked’ or dehydrogenated by adding heat and the products are: </a:t>
            </a:r>
            <a:r>
              <a:rPr lang="en-US" dirty="0" err="1" smtClean="0"/>
              <a:t>ethene</a:t>
            </a:r>
            <a:r>
              <a:rPr lang="en-US" dirty="0" smtClean="0"/>
              <a:t> and hydrogen</a:t>
            </a:r>
          </a:p>
          <a:p>
            <a:r>
              <a:rPr lang="en-US" i="1" dirty="0" smtClean="0"/>
              <a:t>Example: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2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377 #1-5</a:t>
            </a:r>
          </a:p>
          <a:p>
            <a:r>
              <a:rPr lang="en-US" dirty="0" smtClean="0"/>
              <a:t>Pg.380 #6,7,11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Straight chain alkanes will have symmetrical </a:t>
            </a:r>
            <a:r>
              <a:rPr lang="en-US" dirty="0" err="1" smtClean="0"/>
              <a:t>electronegativities</a:t>
            </a:r>
            <a:r>
              <a:rPr lang="en-US" dirty="0" smtClean="0"/>
              <a:t> so they will behave as non-polar molecules</a:t>
            </a:r>
          </a:p>
          <a:p>
            <a:r>
              <a:rPr lang="en-US" dirty="0" smtClean="0"/>
              <a:t>Since ‘like dissolves like’ the alkanes will all be soluble in </a:t>
            </a:r>
            <a:r>
              <a:rPr lang="en-US" dirty="0" err="1" smtClean="0"/>
              <a:t>eachother</a:t>
            </a:r>
            <a:endParaRPr lang="en-US" dirty="0" smtClean="0"/>
          </a:p>
          <a:p>
            <a:r>
              <a:rPr lang="en-US" dirty="0" smtClean="0"/>
              <a:t>However… since water is polar; alkanes will NOT dissolve in water… think of pouring oil on water.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6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Pattern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1800" dirty="0" smtClean="0"/>
              <a:t># </a:t>
            </a:r>
            <a:r>
              <a:rPr lang="en-US" sz="1800" dirty="0"/>
              <a:t>of branch- (numerical prefix of branch amounts)( branch name) (parent name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u="sng" dirty="0"/>
              <a:t>If there are multiple branches:</a:t>
            </a:r>
            <a:endParaRPr lang="en-US" dirty="0"/>
          </a:p>
          <a:p>
            <a:pPr lvl="0"/>
            <a:r>
              <a:rPr lang="en-US" dirty="0"/>
              <a:t>start numbering the parent branch so that the closest branch has the smallest number</a:t>
            </a:r>
          </a:p>
          <a:p>
            <a:pPr lvl="0"/>
            <a:r>
              <a:rPr lang="en-US" dirty="0"/>
              <a:t>Name the branches in numerical and alphabetical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9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1096962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Ways to represent hydrocarbon compounds: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dirty="0"/>
              <a:t>Structural formula:</a:t>
            </a:r>
            <a:r>
              <a:rPr lang="en-US" dirty="0"/>
              <a:t> include all hydrogen and carbons and their respective bonds</a:t>
            </a:r>
          </a:p>
          <a:p>
            <a:pPr lvl="0"/>
            <a:r>
              <a:rPr lang="en-US" b="1" dirty="0"/>
              <a:t>Condensed structural formula:</a:t>
            </a:r>
            <a:r>
              <a:rPr lang="en-US" dirty="0"/>
              <a:t> Simplify the hydrogen attached to the carbons as such: CH</a:t>
            </a:r>
            <a:r>
              <a:rPr lang="en-US" baseline="-25000" dirty="0"/>
              <a:t>2</a:t>
            </a:r>
            <a:r>
              <a:rPr lang="en-US" dirty="0"/>
              <a:t> or CH</a:t>
            </a:r>
            <a:r>
              <a:rPr lang="en-US" baseline="-25000" dirty="0"/>
              <a:t>3</a:t>
            </a:r>
            <a:endParaRPr lang="en-US" dirty="0"/>
          </a:p>
          <a:p>
            <a:pPr lvl="0"/>
            <a:r>
              <a:rPr lang="en-US" b="1" dirty="0"/>
              <a:t>Even simpler condensed structural formula:</a:t>
            </a:r>
            <a:r>
              <a:rPr lang="en-US" dirty="0"/>
              <a:t> If there are long chains with say 6 - CH</a:t>
            </a:r>
            <a:r>
              <a:rPr lang="en-US" baseline="-25000" dirty="0"/>
              <a:t>2</a:t>
            </a:r>
            <a:r>
              <a:rPr lang="en-US" dirty="0"/>
              <a:t> in the chain they can be represented as (CH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baseline="-25000" dirty="0"/>
              <a:t>6</a:t>
            </a:r>
            <a:endParaRPr lang="en-US" dirty="0"/>
          </a:p>
          <a:p>
            <a:pPr lvl="0"/>
            <a:r>
              <a:rPr lang="en-US" b="1" dirty="0"/>
              <a:t>Mrs. Aitken’s shortcut:</a:t>
            </a:r>
            <a:r>
              <a:rPr lang="en-US" dirty="0"/>
              <a:t> Only draw the carbons and use a line to represent bonds to hydrogen</a:t>
            </a:r>
          </a:p>
          <a:p>
            <a:pPr lvl="0"/>
            <a:r>
              <a:rPr lang="en-US" b="1" dirty="0"/>
              <a:t>Line structural formula:</a:t>
            </a:r>
            <a:r>
              <a:rPr lang="en-US" dirty="0"/>
              <a:t> Use lines to represent  the molecule, each corner is a carbon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8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Draw: 2-ethyl 4,4- dimethyl- hexane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28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92"/>
            <a:ext cx="9172089" cy="6065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78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4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Hydrogenation is the addition of hydrogen to an alkene or an alkyne to produce 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7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Natural Gas Refining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gas is composed of several hydrocarbons but mostly methane</a:t>
            </a:r>
            <a:endParaRPr lang="en-US" dirty="0"/>
          </a:p>
          <a:p>
            <a:r>
              <a:rPr lang="en-US" b="1" dirty="0" smtClean="0"/>
              <a:t>Raw </a:t>
            </a:r>
            <a:r>
              <a:rPr lang="en-US" b="1" dirty="0"/>
              <a:t>Natural Gas</a:t>
            </a:r>
            <a:r>
              <a:rPr lang="en-US" dirty="0"/>
              <a:t> is made of many impurities that make it “sour”.</a:t>
            </a:r>
          </a:p>
          <a:p>
            <a:r>
              <a:rPr lang="en-US" dirty="0"/>
              <a:t>	It contains H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(g)</a:t>
            </a:r>
            <a:r>
              <a:rPr lang="en-US" dirty="0"/>
              <a:t> that has the “rotten-egg smell” and it can form acidic solutions with water.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52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454</Words>
  <Application>Microsoft Office PowerPoint</Application>
  <PresentationFormat>On-screen Show (4:3)</PresentationFormat>
  <Paragraphs>63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Alkanes, Alkenes, Alkynes</vt:lpstr>
      <vt:lpstr>PowerPoint Presentation</vt:lpstr>
      <vt:lpstr>Review Alkanes</vt:lpstr>
      <vt:lpstr>Ways to represent hydrocarbon compounds: </vt:lpstr>
      <vt:lpstr>PowerPoint Presentation</vt:lpstr>
      <vt:lpstr>PowerPoint Presentation</vt:lpstr>
      <vt:lpstr>PowerPoint Presentation</vt:lpstr>
      <vt:lpstr>Hydrogenation</vt:lpstr>
      <vt:lpstr>Natural Gas Refining </vt:lpstr>
      <vt:lpstr>PowerPoint Presentation</vt:lpstr>
      <vt:lpstr>PowerPoint Presentation</vt:lpstr>
      <vt:lpstr>PowerPoint Presentation</vt:lpstr>
      <vt:lpstr>Fractional Distillation</vt:lpstr>
      <vt:lpstr>Ethane Cracking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Alkanes, Alkenes, Alkynes</dc:title>
  <dc:creator>Windows User</dc:creator>
  <cp:lastModifiedBy>Windows User</cp:lastModifiedBy>
  <cp:revision>15</cp:revision>
  <cp:lastPrinted>2014-02-04T21:06:15Z</cp:lastPrinted>
  <dcterms:created xsi:type="dcterms:W3CDTF">2014-02-04T20:21:25Z</dcterms:created>
  <dcterms:modified xsi:type="dcterms:W3CDTF">2014-02-04T22:30:56Z</dcterms:modified>
</cp:coreProperties>
</file>