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5" r:id="rId2"/>
    <p:sldId id="276" r:id="rId3"/>
    <p:sldId id="270" r:id="rId4"/>
    <p:sldId id="271" r:id="rId5"/>
    <p:sldId id="272" r:id="rId6"/>
    <p:sldId id="256" r:id="rId7"/>
    <p:sldId id="274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71" autoAdjust="0"/>
    <p:restoredTop sz="87143" autoAdjust="0"/>
  </p:normalViewPr>
  <p:slideViewPr>
    <p:cSldViewPr>
      <p:cViewPr varScale="1">
        <p:scale>
          <a:sx n="55" d="100"/>
          <a:sy n="55" d="100"/>
        </p:scale>
        <p:origin x="-9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F38E9-56BA-4DBA-BE25-6B3F4259317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F5E2A-2E14-48BC-87E5-7C6E0082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87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B5D07-4249-4BA6-B729-80B4DC28D8F0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9D2C2-0550-426C-A0C6-8EF845F8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2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1-ethyl</a:t>
            </a:r>
            <a:r>
              <a:rPr lang="en-US" baseline="0" dirty="0" smtClean="0"/>
              <a:t> </a:t>
            </a:r>
            <a:r>
              <a:rPr lang="en-US" dirty="0" smtClean="0"/>
              <a:t>2,4-dimethylbenzene</a:t>
            </a:r>
            <a:r>
              <a:rPr lang="en-US" baseline="0" dirty="0" smtClean="0"/>
              <a:t> … 4-methyl-2,3 diphenylhex-1-ene ….  3-phenyl-4-propyloctane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9D2C2-0550-426C-A0C6-8EF845F839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7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2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2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8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8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1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7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8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1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5639-E42C-41B1-949E-AA3C5233F03C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C919-A243-40AF-855F-7EEE1CF5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9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image" Target="../media/image21.wmf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Another theory is consistent with the four bonding carbon but still doesn’t explain some empirical evidence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dirty="0" smtClean="0"/>
              <a:t> 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95600"/>
            <a:ext cx="23510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37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458200" cy="30480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August </a:t>
            </a:r>
            <a:r>
              <a:rPr lang="en-US" sz="2800" dirty="0" err="1"/>
              <a:t>Kekule</a:t>
            </a:r>
            <a:r>
              <a:rPr lang="en-US" sz="2800" dirty="0"/>
              <a:t> was the one who came up with an accepted theory for the chemical structure of benzene that followed all the accepted theory</a:t>
            </a:r>
          </a:p>
          <a:p>
            <a:pPr eaLnBrk="1" hangingPunct="1"/>
            <a:r>
              <a:rPr lang="en-US" sz="2800" dirty="0" smtClean="0"/>
              <a:t>He </a:t>
            </a:r>
            <a:r>
              <a:rPr lang="en-US" sz="2800" dirty="0" smtClean="0"/>
              <a:t>proposed that the 18 electrons not involved in the bonding with the hydrogen are equally distributed around the carbon atoms. </a:t>
            </a:r>
          </a:p>
          <a:p>
            <a:pPr lvl="1" eaLnBrk="1" hangingPunct="1"/>
            <a:r>
              <a:rPr lang="en-US" sz="2300" dirty="0" smtClean="0"/>
              <a:t>So each carbon-carbon bond is equal length and identical in nature 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32113"/>
            <a:ext cx="29384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800"/>
            <a:ext cx="231616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860925" y="4760913"/>
            <a:ext cx="353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This is the line structural diagram</a:t>
            </a:r>
          </a:p>
          <a:p>
            <a:r>
              <a:rPr lang="en-US"/>
              <a:t>that represents a benzene ring</a:t>
            </a:r>
          </a:p>
        </p:txBody>
      </p:sp>
    </p:spTree>
    <p:extLst>
      <p:ext uri="{BB962C8B-B14F-4D97-AF65-F5344CB8AC3E}">
        <p14:creationId xmlns:p14="http://schemas.microsoft.com/office/powerpoint/2010/main" val="26799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Aromatics are compounds that contain a benzene ring. </a:t>
            </a:r>
          </a:p>
          <a:p>
            <a:pPr lvl="1" eaLnBrk="1" hangingPunct="1"/>
            <a:r>
              <a:rPr lang="en-US" sz="2300" dirty="0" smtClean="0"/>
              <a:t>Name was </a:t>
            </a:r>
            <a:r>
              <a:rPr lang="en-US" sz="2300" dirty="0" smtClean="0"/>
              <a:t>originally </a:t>
            </a:r>
            <a:r>
              <a:rPr lang="en-US" sz="2300" dirty="0" smtClean="0"/>
              <a:t>assigned to compounds that gave off a odor. </a:t>
            </a:r>
          </a:p>
          <a:p>
            <a:pPr eaLnBrk="1" hangingPunct="1"/>
            <a:r>
              <a:rPr lang="en-US" sz="2800" dirty="0" smtClean="0"/>
              <a:t>Examples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70737"/>
            <a:ext cx="3048000" cy="289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38400"/>
            <a:ext cx="3429000" cy="303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19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Aromatics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Simple aromatics are easy to name. They are treated as relatives of benzene. </a:t>
            </a:r>
          </a:p>
          <a:p>
            <a:pPr eaLnBrk="1" hangingPunct="1"/>
            <a:r>
              <a:rPr lang="en-US" sz="2800" dirty="0" smtClean="0"/>
              <a:t>When this is the case, we name them the same as we do for cycloalkanes.</a:t>
            </a:r>
          </a:p>
          <a:p>
            <a:pPr lvl="1" eaLnBrk="1" hangingPunct="1"/>
            <a:r>
              <a:rPr lang="en-US" sz="2300" dirty="0" smtClean="0"/>
              <a:t>Number the carbons starting at a carbon containing a branch</a:t>
            </a:r>
          </a:p>
          <a:p>
            <a:pPr lvl="1" eaLnBrk="1" hangingPunct="1"/>
            <a:r>
              <a:rPr lang="en-US" sz="2300" dirty="0" smtClean="0"/>
              <a:t>Name the branches as before</a:t>
            </a:r>
          </a:p>
        </p:txBody>
      </p:sp>
    </p:spTree>
    <p:extLst>
      <p:ext uri="{BB962C8B-B14F-4D97-AF65-F5344CB8AC3E}">
        <p14:creationId xmlns:p14="http://schemas.microsoft.com/office/powerpoint/2010/main" val="50468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52400"/>
            <a:ext cx="6172200" cy="6324600"/>
          </a:xfrm>
        </p:spPr>
        <p:txBody>
          <a:bodyPr/>
          <a:lstStyle/>
          <a:p>
            <a:pPr eaLnBrk="1" hangingPunct="1"/>
            <a:r>
              <a:rPr lang="en-US" dirty="0" smtClean="0"/>
              <a:t>1,3 </a:t>
            </a:r>
            <a:r>
              <a:rPr lang="en-US" dirty="0" smtClean="0"/>
              <a:t>dimethyl benzene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dirty="0" smtClean="0"/>
              <a:t>2-4-diethyl,1-methyl </a:t>
            </a:r>
            <a:r>
              <a:rPr lang="en-US" dirty="0" smtClean="0"/>
              <a:t>benzene</a:t>
            </a:r>
            <a:endParaRPr lang="en-US" dirty="0" smtClean="0"/>
          </a:p>
          <a:p>
            <a:pPr eaLnBrk="1" hangingPunct="1"/>
            <a:r>
              <a:rPr lang="en-US" dirty="0" smtClean="0"/>
              <a:t>Not</a:t>
            </a:r>
          </a:p>
          <a:p>
            <a:r>
              <a:rPr lang="en-US" dirty="0" smtClean="0"/>
              <a:t>4-6 </a:t>
            </a:r>
            <a:r>
              <a:rPr lang="en-US" dirty="0"/>
              <a:t>diethyl</a:t>
            </a:r>
            <a:r>
              <a:rPr lang="en-US" dirty="0" smtClean="0"/>
              <a:t> </a:t>
            </a:r>
            <a:r>
              <a:rPr lang="en-US" dirty="0"/>
              <a:t>1-methyl </a:t>
            </a:r>
            <a:r>
              <a:rPr lang="en-US" dirty="0" smtClean="0"/>
              <a:t>benzene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25352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066800" y="9144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1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676400" y="10668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2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752600" y="16764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3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371600" y="20574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4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62000" y="1752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5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62000" y="1219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6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219200" y="10668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3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828800" y="1219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2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905000" y="18288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1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1524000" y="22098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6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914400" y="19050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5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914400" y="1371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4</a:t>
            </a:r>
          </a:p>
        </p:txBody>
      </p:sp>
      <p:pic>
        <p:nvPicPr>
          <p:cNvPr id="50196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210978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1371600" y="38100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1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1905000" y="4038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6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981200" y="4648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5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1676400" y="50292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4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990600" y="47244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5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990600" y="41910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2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1676400" y="38100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1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1981200" y="41910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2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2057400" y="480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3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1752600" y="5181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4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1143000" y="480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3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066800" y="43434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9893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0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1" grpId="0"/>
      <p:bldP spid="50181" grpId="1"/>
      <p:bldP spid="50182" grpId="0"/>
      <p:bldP spid="50182" grpId="1"/>
      <p:bldP spid="50183" grpId="0"/>
      <p:bldP spid="50183" grpId="1"/>
      <p:bldP spid="50187" grpId="0"/>
      <p:bldP spid="50187" grpId="1"/>
      <p:bldP spid="50188" grpId="0"/>
      <p:bldP spid="50188" grpId="1"/>
      <p:bldP spid="50189" grpId="0"/>
      <p:bldP spid="50189" grpId="1"/>
      <p:bldP spid="50190" grpId="0"/>
      <p:bldP spid="50191" grpId="0"/>
      <p:bldP spid="50192" grpId="0"/>
      <p:bldP spid="50193" grpId="0"/>
      <p:bldP spid="50194" grpId="0"/>
      <p:bldP spid="50195" grpId="0"/>
      <p:bldP spid="50198" grpId="0"/>
      <p:bldP spid="50198" grpId="1"/>
      <p:bldP spid="50199" grpId="0"/>
      <p:bldP spid="50199" grpId="1"/>
      <p:bldP spid="50200" grpId="0"/>
      <p:bldP spid="50200" grpId="1"/>
      <p:bldP spid="50201" grpId="0"/>
      <p:bldP spid="50201" grpId="1"/>
      <p:bldP spid="50202" grpId="0"/>
      <p:bldP spid="50202" grpId="1"/>
      <p:bldP spid="50203" grpId="0"/>
      <p:bldP spid="50203" grpId="1"/>
      <p:bldP spid="50204" grpId="0"/>
      <p:bldP spid="50205" grpId="0"/>
      <p:bldP spid="50206" grpId="0"/>
      <p:bldP spid="50207" grpId="0"/>
      <p:bldP spid="50208" grpId="0"/>
      <p:bldP spid="502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Draw 1-3 </a:t>
            </a:r>
            <a:r>
              <a:rPr lang="en-US" sz="2800" dirty="0" err="1" smtClean="0"/>
              <a:t>dipropyl</a:t>
            </a:r>
            <a:r>
              <a:rPr lang="en-US" sz="2800" dirty="0" smtClean="0"/>
              <a:t> benzene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r>
              <a:rPr lang="en-US" sz="2800" dirty="0" smtClean="0"/>
              <a:t>Draw </a:t>
            </a:r>
            <a:r>
              <a:rPr lang="en-US" sz="2800" dirty="0" smtClean="0"/>
              <a:t>4-ethyl-1-2 </a:t>
            </a:r>
            <a:r>
              <a:rPr lang="en-US" sz="2800" dirty="0"/>
              <a:t>dimethyl-benzene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997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9023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More complex aromatics, those that have the benzene ring attached to a long chain of carbons, have the benzene ring as a branch of the chain. </a:t>
            </a:r>
          </a:p>
          <a:p>
            <a:pPr eaLnBrk="1" hangingPunct="1"/>
            <a:r>
              <a:rPr lang="en-US" sz="2800" dirty="0" smtClean="0"/>
              <a:t>For this situation, name the hydrocarbon as before with the benzene ring named as a “phenyl” branch</a:t>
            </a:r>
          </a:p>
          <a:p>
            <a:pPr eaLnBrk="1" hangingPunct="1"/>
            <a:r>
              <a:rPr lang="en-US" sz="2800" dirty="0" smtClean="0"/>
              <a:t>Example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0000"/>
            <a:ext cx="35814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167291" y="4251699"/>
            <a:ext cx="3677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err="1"/>
              <a:t>n</a:t>
            </a:r>
            <a:r>
              <a:rPr lang="en-US" sz="2800" dirty="0" err="1" smtClean="0"/>
              <a:t>onane</a:t>
            </a:r>
            <a:r>
              <a:rPr lang="en-US" sz="2800" dirty="0" smtClean="0"/>
              <a:t>= parent chain</a:t>
            </a:r>
            <a:endParaRPr lang="en-US" sz="2800" dirty="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" y="5257800"/>
            <a:ext cx="490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smtClean="0"/>
              <a:t>3,5 dimethyl-4-phenylnonane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259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29" grpId="0"/>
      <p:bldP spid="522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-304802"/>
            <a:ext cx="3733800" cy="4527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Text Box 9"/>
          <p:cNvSpPr txBox="1">
            <a:spLocks noChangeArrowheads="1"/>
          </p:cNvSpPr>
          <p:nvPr/>
        </p:nvSpPr>
        <p:spPr bwMode="auto">
          <a:xfrm>
            <a:off x="533400" y="152400"/>
            <a:ext cx="3278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Name the following</a:t>
            </a:r>
            <a:r>
              <a:rPr lang="en-US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30342"/>
            <a:ext cx="3605711" cy="1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068" y="2694859"/>
            <a:ext cx="2668588" cy="375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9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Hydrocarbons</a:t>
            </a: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6106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6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89" name="Group 73"/>
          <p:cNvGraphicFramePr>
            <a:graphicFrameLocks noGrp="1"/>
          </p:cNvGraphicFramePr>
          <p:nvPr/>
        </p:nvGraphicFramePr>
        <p:xfrm>
          <a:off x="304800" y="76200"/>
          <a:ext cx="8686800" cy="6645275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  <a:gridCol w="2171700"/>
                <a:gridCol w="2171700"/>
              </a:tblGrid>
              <a:tr h="51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Alkanes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Alkenes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Alkynes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Aromatics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bonds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the carbons so the number indicating the branch is small as possible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Branches are named with “yl” suffixes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Cycloalkanes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bonds in a closed ring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 least one double bond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the carbons so the number indicating the double bond is small as possible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one double bond indicated by “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Cycloalkenes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Double bonds in a closed ring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 least one triple bond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the carbons so the number indicating the triple bond is small as possible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one triple bond indicated by “diyne”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Cycloalkynes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triple bonds in a closed ring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contains a benzene 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-simple aromatics are named with branches of the benzene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-more complex aromatics, the benzene is treated a “phenyl” branch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243" name="Object 41"/>
          <p:cNvGraphicFramePr>
            <a:graphicFrameLocks noChangeAspect="1"/>
          </p:cNvGraphicFramePr>
          <p:nvPr/>
        </p:nvGraphicFramePr>
        <p:xfrm>
          <a:off x="609600" y="1066800"/>
          <a:ext cx="1143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3" imgW="520700" imgH="228600" progId="Equation.DSMT4">
                  <p:embed/>
                </p:oleObj>
              </mc:Choice>
              <mc:Fallback>
                <p:oleObj name="Equation" r:id="rId3" imgW="52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1143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4" name="Object 42"/>
          <p:cNvGraphicFramePr>
            <a:graphicFrameLocks noChangeAspect="1"/>
          </p:cNvGraphicFramePr>
          <p:nvPr/>
        </p:nvGraphicFramePr>
        <p:xfrm>
          <a:off x="762000" y="4876800"/>
          <a:ext cx="920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5" imgW="419100" imgH="228600" progId="Equation.DSMT4">
                  <p:embed/>
                </p:oleObj>
              </mc:Choice>
              <mc:Fallback>
                <p:oleObj name="Equation" r:id="rId5" imgW="41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9207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5" name="Object 49"/>
          <p:cNvGraphicFramePr>
            <a:graphicFrameLocks noChangeAspect="1"/>
          </p:cNvGraphicFramePr>
          <p:nvPr/>
        </p:nvGraphicFramePr>
        <p:xfrm>
          <a:off x="2743200" y="1219200"/>
          <a:ext cx="920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7" imgW="419100" imgH="228600" progId="Equation.DSMT4">
                  <p:embed/>
                </p:oleObj>
              </mc:Choice>
              <mc:Fallback>
                <p:oleObj name="Equation" r:id="rId7" imgW="41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19200"/>
                        <a:ext cx="9207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6" name="Object 62"/>
          <p:cNvGraphicFramePr>
            <a:graphicFrameLocks noChangeAspect="1"/>
          </p:cNvGraphicFramePr>
          <p:nvPr/>
        </p:nvGraphicFramePr>
        <p:xfrm>
          <a:off x="2590800" y="5181600"/>
          <a:ext cx="1143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9" imgW="520700" imgH="228600" progId="Equation.DSMT4">
                  <p:embed/>
                </p:oleObj>
              </mc:Choice>
              <mc:Fallback>
                <p:oleObj name="Equation" r:id="rId9" imgW="52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81600"/>
                        <a:ext cx="1143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7" name="Object 69"/>
          <p:cNvGraphicFramePr>
            <a:graphicFrameLocks noChangeAspect="1"/>
          </p:cNvGraphicFramePr>
          <p:nvPr/>
        </p:nvGraphicFramePr>
        <p:xfrm>
          <a:off x="4800600" y="5105400"/>
          <a:ext cx="1143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11" imgW="520700" imgH="228600" progId="Equation.DSMT4">
                  <p:embed/>
                </p:oleObj>
              </mc:Choice>
              <mc:Fallback>
                <p:oleObj name="Equation" r:id="rId11" imgW="52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05400"/>
                        <a:ext cx="1143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8" name="Object 70"/>
          <p:cNvGraphicFramePr>
            <a:graphicFrameLocks noChangeAspect="1"/>
          </p:cNvGraphicFramePr>
          <p:nvPr/>
        </p:nvGraphicFramePr>
        <p:xfrm>
          <a:off x="4800600" y="1219200"/>
          <a:ext cx="1143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13" imgW="520700" imgH="228600" progId="Equation.DSMT4">
                  <p:embed/>
                </p:oleObj>
              </mc:Choice>
              <mc:Fallback>
                <p:oleObj name="Equation" r:id="rId13" imgW="52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19200"/>
                        <a:ext cx="1143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9" name="Object 71"/>
          <p:cNvGraphicFramePr>
            <a:graphicFrameLocks noChangeAspect="1"/>
          </p:cNvGraphicFramePr>
          <p:nvPr/>
        </p:nvGraphicFramePr>
        <p:xfrm>
          <a:off x="7162800" y="1371600"/>
          <a:ext cx="762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14" imgW="368300" imgH="228600" progId="Equation.DSMT4">
                  <p:embed/>
                </p:oleObj>
              </mc:Choice>
              <mc:Fallback>
                <p:oleObj name="Equation" r:id="rId14" imgW="36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371600"/>
                        <a:ext cx="7620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6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en-US" b="1" i="1" dirty="0"/>
              <a:t>How are the lessons? </a:t>
            </a:r>
          </a:p>
          <a:p>
            <a:pPr marL="800100" lvl="1" indent="-342900">
              <a:defRPr/>
            </a:pPr>
            <a:r>
              <a:rPr lang="en-US" dirty="0"/>
              <a:t>Too fast? long? slow? Boring?</a:t>
            </a:r>
          </a:p>
          <a:p>
            <a:pPr marL="457200" lvl="1" indent="0">
              <a:buFont typeface="Wingdings 2" pitchFamily="18" charset="2"/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b="1" i="1" dirty="0"/>
              <a:t>How are you finding the pace of the course? </a:t>
            </a:r>
            <a:r>
              <a:rPr lang="en-US" dirty="0"/>
              <a:t>Difficult? Easy? Challenging?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en-US" dirty="0"/>
          </a:p>
          <a:p>
            <a:pPr marL="136525" indent="0">
              <a:buFont typeface="Wingdings 2" pitchFamily="18" charset="2"/>
              <a:buNone/>
              <a:defRPr/>
            </a:pPr>
            <a:r>
              <a:rPr lang="en-US" dirty="0"/>
              <a:t>3. What do you wish we could do more of in class? Less of in class?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0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Pg. 385 </a:t>
            </a:r>
            <a:r>
              <a:rPr lang="en-US" dirty="0" smtClean="0"/>
              <a:t>#3,5,7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1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Draw the following compounds, then count the carbons </a:t>
            </a:r>
            <a:r>
              <a:rPr lang="en-US" dirty="0"/>
              <a:t>and </a:t>
            </a:r>
            <a:r>
              <a:rPr lang="en-US" dirty="0" smtClean="0"/>
              <a:t>hydrogen </a:t>
            </a:r>
            <a:r>
              <a:rPr lang="en-US" dirty="0"/>
              <a:t>of each and write out the </a:t>
            </a:r>
            <a:r>
              <a:rPr lang="en-US"/>
              <a:t>molecular </a:t>
            </a:r>
            <a:r>
              <a:rPr lang="en-US" smtClean="0"/>
              <a:t>formula</a:t>
            </a:r>
          </a:p>
          <a:p>
            <a:pPr marL="0" lvl="1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propane &amp; </a:t>
            </a:r>
            <a:r>
              <a:rPr lang="en-US" dirty="0" err="1" smtClean="0"/>
              <a:t>cyclopropane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butane, </a:t>
            </a:r>
            <a:r>
              <a:rPr lang="en-US" dirty="0" err="1" smtClean="0"/>
              <a:t>butene</a:t>
            </a:r>
            <a:r>
              <a:rPr lang="en-US" dirty="0" smtClean="0"/>
              <a:t> &amp; </a:t>
            </a:r>
            <a:r>
              <a:rPr lang="en-US" dirty="0" err="1" smtClean="0"/>
              <a:t>cyclobutane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</a:t>
            </a:r>
            <a:r>
              <a:rPr lang="en-US" dirty="0" smtClean="0"/>
              <a:t>exane, </a:t>
            </a:r>
            <a:r>
              <a:rPr lang="en-US" dirty="0" err="1" smtClean="0"/>
              <a:t>hexene</a:t>
            </a:r>
            <a:r>
              <a:rPr lang="en-US" dirty="0" smtClean="0"/>
              <a:t>, cyclohexane</a:t>
            </a:r>
          </a:p>
        </p:txBody>
      </p:sp>
    </p:spTree>
    <p:extLst>
      <p:ext uri="{BB962C8B-B14F-4D97-AF65-F5344CB8AC3E}">
        <p14:creationId xmlns:p14="http://schemas.microsoft.com/office/powerpoint/2010/main" val="26214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naming/drawing cyclic molecules the multiple bond is always on carbon 1… then the chains are 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3-methylcyclohexene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2,3-dimethlycyclopentene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Sec. 9.4: Aromatics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cyclic molecule of C</a:t>
            </a:r>
            <a:r>
              <a:rPr lang="en-US" sz="2000" dirty="0" smtClean="0"/>
              <a:t>6</a:t>
            </a:r>
            <a:r>
              <a:rPr lang="en-US" dirty="0" smtClean="0"/>
              <a:t>H</a:t>
            </a:r>
            <a:r>
              <a:rPr lang="en-US" sz="2000" dirty="0" smtClean="0"/>
              <a:t>6</a:t>
            </a:r>
          </a:p>
          <a:p>
            <a:endParaRPr lang="en-US" sz="2000" dirty="0"/>
          </a:p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Hint: it has 3 double bonds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37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Aromatics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Benzene is a organic compound that puzzled scientist for a long time. </a:t>
            </a:r>
          </a:p>
          <a:p>
            <a:pPr eaLnBrk="1" hangingPunct="1"/>
            <a:r>
              <a:rPr lang="en-US" sz="2800" dirty="0" smtClean="0"/>
              <a:t>Its chemical properties could not be explained by normal means</a:t>
            </a:r>
          </a:p>
          <a:p>
            <a:pPr lvl="1" eaLnBrk="1" hangingPunct="1"/>
            <a:r>
              <a:rPr lang="en-US" dirty="0" smtClean="0"/>
              <a:t>Based on percent composition and molar mass the empirical formula is</a:t>
            </a:r>
          </a:p>
          <a:p>
            <a:pPr lvl="1" eaLnBrk="1" hangingPunct="1"/>
            <a:r>
              <a:rPr lang="en-US" dirty="0" smtClean="0"/>
              <a:t>Melting point 5.5    boiling point 80.1    and tests shows that the molecule is non polar</a:t>
            </a:r>
          </a:p>
          <a:p>
            <a:pPr lvl="1" eaLnBrk="1" hangingPunct="1"/>
            <a:r>
              <a:rPr lang="en-US" dirty="0" smtClean="0"/>
              <a:t> 	No empirical evidence of double or triple bonds in the molecule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953000" y="3886200"/>
          <a:ext cx="7620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368300" imgH="228600" progId="Equation.DSMT4">
                  <p:embed/>
                </p:oleObj>
              </mc:Choice>
              <mc:Fallback>
                <p:oleObj name="Equation" r:id="rId3" imgW="36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886200"/>
                        <a:ext cx="7620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581366"/>
              </p:ext>
            </p:extLst>
          </p:nvPr>
        </p:nvGraphicFramePr>
        <p:xfrm>
          <a:off x="3733800" y="44958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203024" imgH="203024" progId="Equation.DSMT4">
                  <p:embed/>
                </p:oleObj>
              </mc:Choice>
              <mc:Fallback>
                <p:oleObj name="Equation" r:id="rId5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958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548025"/>
              </p:ext>
            </p:extLst>
          </p:nvPr>
        </p:nvGraphicFramePr>
        <p:xfrm>
          <a:off x="6553200" y="44958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203024" imgH="203024" progId="Equation.DSMT4">
                  <p:embed/>
                </p:oleObj>
              </mc:Choice>
              <mc:Fallback>
                <p:oleObj name="Equation" r:id="rId7" imgW="203024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958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1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8525"/>
          </a:xfrm>
        </p:spPr>
        <p:txBody>
          <a:bodyPr/>
          <a:lstStyle/>
          <a:p>
            <a:pPr lvl="1" eaLnBrk="1" hangingPunct="1"/>
            <a:r>
              <a:rPr lang="en-US" sz="2300" dirty="0" smtClean="0"/>
              <a:t>X-ray diffraction indicate that all carbon-carbon bonds are the same length</a:t>
            </a:r>
          </a:p>
          <a:p>
            <a:pPr lvl="1" eaLnBrk="1" hangingPunct="1"/>
            <a:r>
              <a:rPr lang="en-US" sz="2300" dirty="0" smtClean="0"/>
              <a:t>Evidence from chemical reactions indicates that all carbons are identical and that each carbon is bonded to one hydrogen</a:t>
            </a:r>
          </a:p>
          <a:p>
            <a:pPr eaLnBrk="1" hangingPunct="1"/>
            <a:r>
              <a:rPr lang="en-US" sz="2800" dirty="0" smtClean="0"/>
              <a:t>The first attempt at a theory was the following diagram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But it does not follow octet rule that says that carbon forms four bonds with other atoms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1625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07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646</Words>
  <Application>Microsoft Office PowerPoint</Application>
  <PresentationFormat>On-screen Show (4:3)</PresentationFormat>
  <Paragraphs>140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PowerPoint Presentation</vt:lpstr>
      <vt:lpstr>Exit Slip</vt:lpstr>
      <vt:lpstr>Cyclic compounds</vt:lpstr>
      <vt:lpstr>Cyclic molecules</vt:lpstr>
      <vt:lpstr>Draw these</vt:lpstr>
      <vt:lpstr>Sec. 9.4: Aromatics</vt:lpstr>
      <vt:lpstr>Cyclic compound</vt:lpstr>
      <vt:lpstr>Aromatics</vt:lpstr>
      <vt:lpstr>PowerPoint Presentation</vt:lpstr>
      <vt:lpstr>PowerPoint Presentation</vt:lpstr>
      <vt:lpstr>PowerPoint Presentation</vt:lpstr>
      <vt:lpstr>PowerPoint Presentation</vt:lpstr>
      <vt:lpstr>Naming Aromatics</vt:lpstr>
      <vt:lpstr>PowerPoint Presentation</vt:lpstr>
      <vt:lpstr>PowerPoint Presentation</vt:lpstr>
      <vt:lpstr>PowerPoint Presentation</vt:lpstr>
      <vt:lpstr>PowerPoint Presentation</vt:lpstr>
      <vt:lpstr>Summary of Hydrocarbons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9.4: Aromatics</dc:title>
  <dc:creator>Windows User</dc:creator>
  <cp:lastModifiedBy>Windows User</cp:lastModifiedBy>
  <cp:revision>13</cp:revision>
  <cp:lastPrinted>2014-02-05T20:43:58Z</cp:lastPrinted>
  <dcterms:created xsi:type="dcterms:W3CDTF">2014-02-04T23:48:34Z</dcterms:created>
  <dcterms:modified xsi:type="dcterms:W3CDTF">2014-02-05T23:45:20Z</dcterms:modified>
</cp:coreProperties>
</file>