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8" r:id="rId4"/>
    <p:sldId id="258" r:id="rId5"/>
    <p:sldId id="274" r:id="rId6"/>
    <p:sldId id="275" r:id="rId7"/>
    <p:sldId id="259" r:id="rId8"/>
    <p:sldId id="260" r:id="rId9"/>
    <p:sldId id="261" r:id="rId10"/>
    <p:sldId id="262" r:id="rId11"/>
    <p:sldId id="263" r:id="rId12"/>
    <p:sldId id="264" r:id="rId13"/>
    <p:sldId id="276" r:id="rId14"/>
    <p:sldId id="265" r:id="rId15"/>
    <p:sldId id="266" r:id="rId16"/>
    <p:sldId id="267" r:id="rId17"/>
    <p:sldId id="268" r:id="rId18"/>
    <p:sldId id="269" r:id="rId19"/>
    <p:sldId id="277" r:id="rId20"/>
    <p:sldId id="271" r:id="rId21"/>
    <p:sldId id="272" r:id="rId22"/>
    <p:sldId id="27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7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04CEF5-31B0-4AE0-83CA-227B5CC5D638}"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F5B68-4B84-4F3B-9C66-28CF855059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4CEF5-31B0-4AE0-83CA-227B5CC5D638}"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F5B68-4B84-4F3B-9C66-28CF855059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4CEF5-31B0-4AE0-83CA-227B5CC5D638}"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F5B68-4B84-4F3B-9C66-28CF855059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04CEF5-31B0-4AE0-83CA-227B5CC5D638}"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F5B68-4B84-4F3B-9C66-28CF855059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504CEF5-31B0-4AE0-83CA-227B5CC5D638}"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F5B68-4B84-4F3B-9C66-28CF855059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04CEF5-31B0-4AE0-83CA-227B5CC5D638}"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F5B68-4B84-4F3B-9C66-28CF8550593E}"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4CEF5-31B0-4AE0-83CA-227B5CC5D638}" type="datetimeFigureOut">
              <a:rPr lang="en-US" smtClean="0"/>
              <a:pPr/>
              <a:t>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9F5B68-4B84-4F3B-9C66-28CF855059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04CEF5-31B0-4AE0-83CA-227B5CC5D638}" type="datetimeFigureOut">
              <a:rPr lang="en-US" smtClean="0"/>
              <a:pPr/>
              <a:t>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9F5B68-4B84-4F3B-9C66-28CF855059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4CEF5-31B0-4AE0-83CA-227B5CC5D638}" type="datetimeFigureOut">
              <a:rPr lang="en-US" smtClean="0"/>
              <a:pPr/>
              <a:t>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9F5B68-4B84-4F3B-9C66-28CF855059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504CEF5-31B0-4AE0-83CA-227B5CC5D638}" type="datetimeFigureOut">
              <a:rPr lang="en-US" smtClean="0"/>
              <a:pPr/>
              <a:t>2/3/2014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69F5B68-4B84-4F3B-9C66-28CF855059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4CEF5-31B0-4AE0-83CA-227B5CC5D638}"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F5B68-4B84-4F3B-9C66-28CF855059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504CEF5-31B0-4AE0-83CA-227B5CC5D638}" type="datetimeFigureOut">
              <a:rPr lang="en-US" smtClean="0"/>
              <a:pPr/>
              <a:t>2/3/2014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69F5B68-4B84-4F3B-9C66-28CF855059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YP_P6bYvEjE" TargetMode="External"/><Relationship Id="rId2" Type="http://schemas.openxmlformats.org/officeDocument/2006/relationships/hyperlink" Target="http://bio1152.nicerweb.com/Locked/media/ch48/resting_potential.html" TargetMode="External"/><Relationship Id="rId1" Type="http://schemas.openxmlformats.org/officeDocument/2006/relationships/slideLayout" Target="../slideLayouts/slideLayout2.xml"/><Relationship Id="rId5" Type="http://schemas.openxmlformats.org/officeDocument/2006/relationships/hyperlink" Target="http://www.youtube.com/watch?v=Iiiz5CpFCQo" TargetMode="External"/><Relationship Id="rId4" Type="http://schemas.openxmlformats.org/officeDocument/2006/relationships/hyperlink" Target="http://www.youtube.com/watch?v=yQ-wQsEK21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a/url?sa=i&amp;rct=j&amp;q=&amp;esrc=s&amp;frm=1&amp;source=images&amp;cd=&amp;cad=rja&amp;docid=6Wa9YenI8gpOxM&amp;tbnid=_MiJefxNo5ErbM:&amp;ved=0CAUQjRw&amp;url=http://en.wikipedia.org/wiki/Peripheral_nervous_system&amp;ei=dF7tUvPiK4mvrQGm9oCwDw&amp;bvm=bv.60444564,d.aWc&amp;psig=AFQjCNHeA5MAjMqCu7KowsKSYiAj-xwurA&amp;ust=139137431693630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Chapter 13</a:t>
            </a:r>
            <a:endParaRPr lang="en-US" sz="4400" dirty="0"/>
          </a:p>
        </p:txBody>
      </p:sp>
      <p:sp>
        <p:nvSpPr>
          <p:cNvPr id="3" name="Subtitle 2"/>
          <p:cNvSpPr>
            <a:spLocks noGrp="1"/>
          </p:cNvSpPr>
          <p:nvPr>
            <p:ph type="subTitle" idx="1"/>
          </p:nvPr>
        </p:nvSpPr>
        <p:spPr>
          <a:xfrm rot="19140000">
            <a:off x="1071000" y="2747156"/>
            <a:ext cx="7082631" cy="126667"/>
          </a:xfrm>
        </p:spPr>
        <p:txBody>
          <a:bodyPr>
            <a:noAutofit/>
          </a:bodyPr>
          <a:lstStyle/>
          <a:p>
            <a:r>
              <a:rPr lang="en-US" sz="3200" dirty="0" smtClean="0"/>
              <a:t>Section 13.2 -1 Electrochemical Impulse</a:t>
            </a:r>
            <a:endParaRPr lang="en-US" sz="3200" dirty="0"/>
          </a:p>
        </p:txBody>
      </p:sp>
    </p:spTree>
    <p:extLst>
      <p:ext uri="{BB962C8B-B14F-4D97-AF65-F5344CB8AC3E}">
        <p14:creationId xmlns:p14="http://schemas.microsoft.com/office/powerpoint/2010/main" val="106722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resting potential</a:t>
            </a:r>
            <a:endParaRPr lang="en-US" dirty="0"/>
          </a:p>
        </p:txBody>
      </p:sp>
      <p:sp>
        <p:nvSpPr>
          <p:cNvPr id="3" name="Content Placeholder 2"/>
          <p:cNvSpPr>
            <a:spLocks noGrp="1"/>
          </p:cNvSpPr>
          <p:nvPr>
            <p:ph idx="1"/>
          </p:nvPr>
        </p:nvSpPr>
        <p:spPr>
          <a:xfrm>
            <a:off x="822960" y="1100628"/>
            <a:ext cx="7520940" cy="5452572"/>
          </a:xfrm>
        </p:spPr>
        <p:txBody>
          <a:bodyPr>
            <a:normAutofit fontScale="92500" lnSpcReduction="20000"/>
          </a:bodyPr>
          <a:lstStyle/>
          <a:p>
            <a:pPr>
              <a:buFont typeface="Arial" pitchFamily="34" charset="0"/>
              <a:buChar char="•"/>
            </a:pPr>
            <a:r>
              <a:rPr lang="en-US" sz="3000" b="0" dirty="0"/>
              <a:t>When a neuron is not sending a signal, it is "at rest." When a neuron is at rest, the inside of the neuron is negative </a:t>
            </a:r>
            <a:r>
              <a:rPr lang="en-US" sz="3000" b="0" dirty="0" smtClean="0"/>
              <a:t>and the outside is positive. </a:t>
            </a:r>
          </a:p>
          <a:p>
            <a:pPr>
              <a:buFont typeface="Arial" pitchFamily="34" charset="0"/>
              <a:buChar char="•"/>
            </a:pPr>
            <a:endParaRPr lang="en-US" sz="3000" b="0" dirty="0" smtClean="0"/>
          </a:p>
          <a:p>
            <a:pPr>
              <a:buFont typeface="Arial" pitchFamily="34" charset="0"/>
              <a:buChar char="•"/>
            </a:pPr>
            <a:r>
              <a:rPr lang="en-US" sz="3000" b="0" dirty="0" smtClean="0"/>
              <a:t>This negative charge on the inside is created by the movement of ions across the membrane.</a:t>
            </a:r>
          </a:p>
          <a:p>
            <a:pPr>
              <a:buFont typeface="Arial" pitchFamily="34" charset="0"/>
              <a:buChar char="•"/>
            </a:pPr>
            <a:endParaRPr lang="en-US" sz="3000" b="0" dirty="0"/>
          </a:p>
          <a:p>
            <a:pPr>
              <a:buFont typeface="Arial" pitchFamily="34" charset="0"/>
              <a:buChar char="•"/>
            </a:pPr>
            <a:r>
              <a:rPr lang="en-US" sz="3000" b="0" dirty="0"/>
              <a:t>Although the concentrations of the different ions attempt to balance out on both sides of the membrane, they cannot because the cell membrane allows only some ions to pass through channels (ion channels</a:t>
            </a:r>
            <a:r>
              <a:rPr lang="en-US" sz="3000" b="0" dirty="0" smtClean="0"/>
              <a:t>).</a:t>
            </a:r>
          </a:p>
          <a:p>
            <a:endParaRPr lang="en-US" dirty="0"/>
          </a:p>
        </p:txBody>
      </p:sp>
    </p:spTree>
    <p:extLst>
      <p:ext uri="{BB962C8B-B14F-4D97-AF65-F5344CB8AC3E}">
        <p14:creationId xmlns:p14="http://schemas.microsoft.com/office/powerpoint/2010/main" val="301777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7520940" cy="6248400"/>
          </a:xfrm>
        </p:spPr>
        <p:txBody>
          <a:bodyPr>
            <a:normAutofit fontScale="92500" lnSpcReduction="10000"/>
          </a:bodyPr>
          <a:lstStyle/>
          <a:p>
            <a:pPr>
              <a:buFont typeface="Arial" pitchFamily="34" charset="0"/>
              <a:buChar char="•"/>
            </a:pPr>
            <a:endParaRPr lang="en-US" sz="2800" b="0" dirty="0"/>
          </a:p>
          <a:p>
            <a:pPr>
              <a:buFont typeface="Arial" pitchFamily="34" charset="0"/>
              <a:buChar char="•"/>
            </a:pPr>
            <a:r>
              <a:rPr lang="en-US" sz="2800" b="0" dirty="0"/>
              <a:t> At rest, </a:t>
            </a:r>
            <a:r>
              <a:rPr lang="en-US" sz="2800" b="0" dirty="0" smtClean="0"/>
              <a:t>membrane is slightly permeable to potassium (K+) and </a:t>
            </a:r>
            <a:r>
              <a:rPr lang="en-US" sz="2800" b="0" dirty="0"/>
              <a:t>t</a:t>
            </a:r>
            <a:r>
              <a:rPr lang="en-US" sz="2800" b="0" dirty="0" smtClean="0"/>
              <a:t>he membrane is impermeable to sodium </a:t>
            </a:r>
            <a:r>
              <a:rPr lang="en-US" sz="2800" b="0" dirty="0"/>
              <a:t>ions (Na+) </a:t>
            </a:r>
            <a:r>
              <a:rPr lang="en-US" sz="2800" b="0" dirty="0" smtClean="0"/>
              <a:t>and chlorine ions (</a:t>
            </a:r>
            <a:r>
              <a:rPr lang="en-US" sz="2800" b="0" dirty="0" err="1" smtClean="0"/>
              <a:t>Cl</a:t>
            </a:r>
            <a:r>
              <a:rPr lang="en-US" sz="2800" b="0" dirty="0" smtClean="0"/>
              <a:t>-) </a:t>
            </a:r>
          </a:p>
          <a:p>
            <a:pPr marL="0" indent="0"/>
            <a:r>
              <a:rPr lang="en-US" sz="2800" b="0" i="1" dirty="0" smtClean="0">
                <a:effectLst>
                  <a:outerShdw blurRad="38100" dist="38100" dir="2700000" algn="tl">
                    <a:srgbClr val="000000">
                      <a:alpha val="43137"/>
                    </a:srgbClr>
                  </a:outerShdw>
                </a:effectLst>
              </a:rPr>
              <a:t>K is Ok… Na is No way</a:t>
            </a:r>
          </a:p>
          <a:p>
            <a:pPr marL="0" indent="0"/>
            <a:endParaRPr lang="en-US" sz="2800" b="0" dirty="0"/>
          </a:p>
          <a:p>
            <a:pPr marL="457200" indent="-457200">
              <a:buFont typeface="Arial" pitchFamily="34" charset="0"/>
              <a:buChar char="•"/>
            </a:pPr>
            <a:r>
              <a:rPr lang="en-US" sz="2800" b="0" dirty="0" smtClean="0"/>
              <a:t>There is a Sodium-Potassium Pump which puts more Na+ outside of the neuron than putting K+ inside of the neuron… resulting in a build up of positive charge in the EXTRACELLULAR FLUID (ECF) </a:t>
            </a:r>
          </a:p>
          <a:p>
            <a:pPr marL="0" indent="0"/>
            <a:endParaRPr lang="en-US" sz="2800" b="0" dirty="0" smtClean="0"/>
          </a:p>
          <a:p>
            <a:pPr marL="457200" indent="-457200">
              <a:buFont typeface="Arial" pitchFamily="34" charset="0"/>
              <a:buChar char="•"/>
            </a:pPr>
            <a:r>
              <a:rPr lang="en-US" sz="2800" b="0" dirty="0" smtClean="0"/>
              <a:t>Sodium potassium pump moves ions via Active Transport</a:t>
            </a:r>
          </a:p>
        </p:txBody>
      </p:sp>
    </p:spTree>
    <p:extLst>
      <p:ext uri="{BB962C8B-B14F-4D97-AF65-F5344CB8AC3E}">
        <p14:creationId xmlns:p14="http://schemas.microsoft.com/office/powerpoint/2010/main" val="173715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457200"/>
            <a:ext cx="7520940" cy="5867400"/>
          </a:xfrm>
        </p:spPr>
        <p:txBody>
          <a:bodyPr>
            <a:normAutofit fontScale="92500" lnSpcReduction="20000"/>
          </a:bodyPr>
          <a:lstStyle/>
          <a:p>
            <a:pPr marL="457200" indent="-457200">
              <a:buFont typeface="Arial" pitchFamily="34" charset="0"/>
              <a:buChar char="•"/>
            </a:pPr>
            <a:r>
              <a:rPr lang="en-US" sz="2800" b="0" dirty="0"/>
              <a:t>The negatively charged </a:t>
            </a:r>
            <a:r>
              <a:rPr lang="en-US" sz="2800" b="0" dirty="0" err="1"/>
              <a:t>Cl</a:t>
            </a:r>
            <a:r>
              <a:rPr lang="en-US" sz="2800" b="0" dirty="0"/>
              <a:t>- ions are trapped inside the neuron. </a:t>
            </a:r>
          </a:p>
          <a:p>
            <a:pPr marL="457200" indent="-457200">
              <a:buFont typeface="Arial" pitchFamily="34" charset="0"/>
              <a:buChar char="•"/>
            </a:pPr>
            <a:endParaRPr lang="en-US" sz="2800" b="0" dirty="0"/>
          </a:p>
          <a:p>
            <a:pPr marL="457200" indent="-457200">
              <a:buFont typeface="Arial" pitchFamily="34" charset="0"/>
              <a:buChar char="•"/>
            </a:pPr>
            <a:r>
              <a:rPr lang="en-US" sz="2800" b="0" dirty="0" smtClean="0"/>
              <a:t>Therefore, </a:t>
            </a:r>
            <a:r>
              <a:rPr lang="en-US" sz="2800" b="0" dirty="0"/>
              <a:t>a charge difference or an electrical potential is created across the membrane. </a:t>
            </a:r>
            <a:r>
              <a:rPr lang="en-US" sz="2800" b="0" dirty="0" smtClean="0"/>
              <a:t>Because the resting membrane is said to be charged it is also called a </a:t>
            </a:r>
            <a:r>
              <a:rPr lang="en-US" sz="2800" u="sng" dirty="0" smtClean="0"/>
              <a:t>polarized membrane</a:t>
            </a:r>
            <a:r>
              <a:rPr lang="en-US" sz="2800" b="0" dirty="0" smtClean="0"/>
              <a:t>.</a:t>
            </a:r>
            <a:endParaRPr lang="en-US" sz="2800" b="0" dirty="0"/>
          </a:p>
          <a:p>
            <a:pPr marL="0" indent="0"/>
            <a:endParaRPr lang="en-US" sz="2800" b="0" dirty="0" smtClean="0"/>
          </a:p>
          <a:p>
            <a:pPr marL="457200" indent="-457200">
              <a:buFont typeface="Arial" pitchFamily="34" charset="0"/>
              <a:buChar char="•"/>
            </a:pPr>
            <a:r>
              <a:rPr lang="en-US" sz="2800" b="0" dirty="0" smtClean="0"/>
              <a:t>When the outside of the membrane is positive and the inside of the membrane is negative to a certain degree, the resting potential of the membrane is reached.</a:t>
            </a:r>
          </a:p>
          <a:p>
            <a:pPr marL="457200" indent="-457200">
              <a:buFont typeface="Arial" pitchFamily="34" charset="0"/>
              <a:buChar char="•"/>
            </a:pPr>
            <a:endParaRPr lang="en-US" sz="2800" b="0" dirty="0" smtClean="0"/>
          </a:p>
          <a:p>
            <a:pPr marL="457200" indent="-457200">
              <a:buFont typeface="Arial" pitchFamily="34" charset="0"/>
              <a:buChar char="•"/>
            </a:pPr>
            <a:r>
              <a:rPr lang="en-US" sz="2800" b="0" dirty="0" smtClean="0"/>
              <a:t>The charge difference of a resting membrane is   -70 mV (millivolts).</a:t>
            </a:r>
            <a:endParaRPr lang="en-US" sz="2800" b="0" dirty="0"/>
          </a:p>
        </p:txBody>
      </p:sp>
    </p:spTree>
    <p:extLst>
      <p:ext uri="{BB962C8B-B14F-4D97-AF65-F5344CB8AC3E}">
        <p14:creationId xmlns:p14="http://schemas.microsoft.com/office/powerpoint/2010/main" val="152904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45455"/>
            <a:ext cx="7467600" cy="589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904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potential</a:t>
            </a:r>
            <a:endParaRPr lang="en-US" dirty="0"/>
          </a:p>
        </p:txBody>
      </p:sp>
      <p:sp>
        <p:nvSpPr>
          <p:cNvPr id="3" name="Content Placeholder 2"/>
          <p:cNvSpPr>
            <a:spLocks noGrp="1"/>
          </p:cNvSpPr>
          <p:nvPr>
            <p:ph idx="1"/>
          </p:nvPr>
        </p:nvSpPr>
        <p:spPr>
          <a:xfrm>
            <a:off x="822960" y="1100628"/>
            <a:ext cx="7520940" cy="5452572"/>
          </a:xfrm>
        </p:spPr>
        <p:txBody>
          <a:bodyPr>
            <a:normAutofit fontScale="92500" lnSpcReduction="10000"/>
          </a:bodyPr>
          <a:lstStyle/>
          <a:p>
            <a:pPr>
              <a:buFont typeface="Arial" pitchFamily="34" charset="0"/>
              <a:buChar char="•"/>
            </a:pPr>
            <a:r>
              <a:rPr lang="en-US" sz="2800" b="0" dirty="0" smtClean="0"/>
              <a:t>When a nerve impulse is being sent an action potential is created.</a:t>
            </a:r>
          </a:p>
          <a:p>
            <a:pPr marL="0" indent="0"/>
            <a:endParaRPr lang="en-US" sz="2800" b="0" dirty="0" smtClean="0"/>
          </a:p>
          <a:p>
            <a:pPr>
              <a:buFont typeface="Arial" pitchFamily="34" charset="0"/>
              <a:buChar char="•"/>
            </a:pPr>
            <a:r>
              <a:rPr lang="en-US" sz="2800" b="0" dirty="0" smtClean="0"/>
              <a:t>When a neuron receives a message to be sent, the cell membrane becomes more permeable to sodium than it does potassium.</a:t>
            </a:r>
          </a:p>
          <a:p>
            <a:pPr marL="0" indent="0"/>
            <a:endParaRPr lang="en-US" sz="2800" b="0" dirty="0" smtClean="0"/>
          </a:p>
          <a:p>
            <a:pPr>
              <a:buFont typeface="Arial" pitchFamily="34" charset="0"/>
              <a:buChar char="•"/>
            </a:pPr>
            <a:r>
              <a:rPr lang="en-US" sz="2800" b="0" dirty="0" smtClean="0"/>
              <a:t>Na+ channels are opened and K+ channels are closed.</a:t>
            </a:r>
          </a:p>
          <a:p>
            <a:pPr marL="0" indent="0"/>
            <a:endParaRPr lang="en-US" sz="2800" b="0" dirty="0" smtClean="0"/>
          </a:p>
          <a:p>
            <a:pPr>
              <a:buFont typeface="Arial" pitchFamily="34" charset="0"/>
              <a:buChar char="•"/>
            </a:pPr>
            <a:r>
              <a:rPr lang="en-US" sz="2800" b="0" dirty="0"/>
              <a:t>The positively charged Na+ ions rush into the neuron, causing the inside to now become more positive </a:t>
            </a:r>
            <a:r>
              <a:rPr lang="en-US" sz="2800" b="0" dirty="0" smtClean="0"/>
              <a:t>than the </a:t>
            </a:r>
            <a:r>
              <a:rPr lang="en-US" sz="2800" b="0" dirty="0"/>
              <a:t>outside.</a:t>
            </a:r>
          </a:p>
          <a:p>
            <a:pPr>
              <a:buFont typeface="Arial" pitchFamily="34" charset="0"/>
              <a:buChar char="•"/>
            </a:pPr>
            <a:endParaRPr lang="en-US" sz="2800" b="0" dirty="0" smtClean="0"/>
          </a:p>
        </p:txBody>
      </p:sp>
    </p:spTree>
    <p:extLst>
      <p:ext uri="{BB962C8B-B14F-4D97-AF65-F5344CB8AC3E}">
        <p14:creationId xmlns:p14="http://schemas.microsoft.com/office/powerpoint/2010/main" val="263811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381000"/>
            <a:ext cx="7787640" cy="6172200"/>
          </a:xfrm>
        </p:spPr>
        <p:txBody>
          <a:bodyPr>
            <a:normAutofit lnSpcReduction="10000"/>
          </a:bodyPr>
          <a:lstStyle/>
          <a:p>
            <a:pPr marL="0" indent="0"/>
            <a:endParaRPr lang="en-US" sz="2800" b="0" dirty="0"/>
          </a:p>
          <a:p>
            <a:pPr>
              <a:buFont typeface="Arial" pitchFamily="34" charset="0"/>
              <a:buChar char="•"/>
            </a:pPr>
            <a:r>
              <a:rPr lang="en-US" sz="2800" b="0" dirty="0"/>
              <a:t>T</a:t>
            </a:r>
            <a:r>
              <a:rPr lang="en-US" sz="2800" b="0" dirty="0" smtClean="0"/>
              <a:t>he </a:t>
            </a:r>
            <a:r>
              <a:rPr lang="en-US" sz="2800" b="0" dirty="0"/>
              <a:t>charge difference across the membrane has become reversed from the resting potential. This reversal in charge is known as </a:t>
            </a:r>
            <a:r>
              <a:rPr lang="en-US" sz="2800" u="sng" dirty="0"/>
              <a:t>depolarization</a:t>
            </a:r>
            <a:r>
              <a:rPr lang="en-US" sz="2800" b="0" dirty="0" smtClean="0"/>
              <a:t>.</a:t>
            </a:r>
          </a:p>
          <a:p>
            <a:pPr marL="0" indent="0"/>
            <a:endParaRPr lang="en-US" sz="2800" b="0" dirty="0"/>
          </a:p>
          <a:p>
            <a:pPr>
              <a:buFont typeface="Arial" pitchFamily="34" charset="0"/>
              <a:buChar char="•"/>
            </a:pPr>
            <a:r>
              <a:rPr lang="en-US" sz="2800" b="0" dirty="0"/>
              <a:t>When a charge of +40 mV occurs the action potential has been reached and the message has been sent.</a:t>
            </a:r>
          </a:p>
          <a:p>
            <a:pPr marL="0" indent="0"/>
            <a:endParaRPr lang="en-US" sz="2800" b="0" dirty="0"/>
          </a:p>
          <a:p>
            <a:pPr>
              <a:buFont typeface="Arial" pitchFamily="34" charset="0"/>
              <a:buChar char="•"/>
            </a:pPr>
            <a:r>
              <a:rPr lang="en-US" sz="2800" b="0" dirty="0"/>
              <a:t>Once the voltage on the inside becomes </a:t>
            </a:r>
            <a:r>
              <a:rPr lang="en-US" sz="2800" b="0" dirty="0" smtClean="0"/>
              <a:t>+40 mV and the action potential has been reached, </a:t>
            </a:r>
            <a:r>
              <a:rPr lang="en-US" sz="2800" b="0" dirty="0"/>
              <a:t>the Na+ channels slam closed, stopping the inflow of sodium.</a:t>
            </a:r>
          </a:p>
          <a:p>
            <a:endParaRPr lang="en-US" dirty="0"/>
          </a:p>
        </p:txBody>
      </p:sp>
    </p:spTree>
    <p:extLst>
      <p:ext uri="{BB962C8B-B14F-4D97-AF65-F5344CB8AC3E}">
        <p14:creationId xmlns:p14="http://schemas.microsoft.com/office/powerpoint/2010/main" val="52829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609600"/>
            <a:ext cx="7520940" cy="5867400"/>
          </a:xfrm>
        </p:spPr>
        <p:txBody>
          <a:bodyPr>
            <a:normAutofit fontScale="92500"/>
          </a:bodyPr>
          <a:lstStyle/>
          <a:p>
            <a:pPr>
              <a:buFont typeface="Arial" pitchFamily="34" charset="0"/>
              <a:buChar char="•"/>
            </a:pPr>
            <a:r>
              <a:rPr lang="en-US" sz="2800" b="0" dirty="0"/>
              <a:t>The K+ channels then re-open </a:t>
            </a:r>
            <a:r>
              <a:rPr lang="en-US" sz="2800" b="0" dirty="0" smtClean="0"/>
              <a:t>and K+ ions </a:t>
            </a:r>
            <a:r>
              <a:rPr lang="en-US" sz="2800" b="0" dirty="0"/>
              <a:t>continue once again to diffuse out of the neuron</a:t>
            </a:r>
            <a:r>
              <a:rPr lang="en-US" sz="2800" b="0" dirty="0" smtClean="0"/>
              <a:t>.</a:t>
            </a:r>
          </a:p>
          <a:p>
            <a:pPr marL="0" indent="0"/>
            <a:endParaRPr lang="en-US" sz="2800" b="0" dirty="0" smtClean="0"/>
          </a:p>
          <a:p>
            <a:pPr>
              <a:buFont typeface="Arial" pitchFamily="34" charset="0"/>
              <a:buChar char="•"/>
            </a:pPr>
            <a:r>
              <a:rPr lang="en-US" sz="2800" b="0" dirty="0" smtClean="0"/>
              <a:t>The charge on the outside becomes positive again and the K+ channels close.</a:t>
            </a:r>
          </a:p>
          <a:p>
            <a:pPr marL="0" indent="0"/>
            <a:endParaRPr lang="en-US" sz="2800" b="0" dirty="0" smtClean="0"/>
          </a:p>
          <a:p>
            <a:pPr>
              <a:buFont typeface="Arial" pitchFamily="34" charset="0"/>
              <a:buChar char="•"/>
            </a:pPr>
            <a:r>
              <a:rPr lang="en-US" sz="2800" b="0" dirty="0" smtClean="0"/>
              <a:t>The process of restoring the charge reversal to its original state is known as </a:t>
            </a:r>
            <a:r>
              <a:rPr lang="en-US" sz="2800" u="sng" dirty="0" smtClean="0"/>
              <a:t>repolarization</a:t>
            </a:r>
            <a:r>
              <a:rPr lang="en-US" sz="2800" b="0" dirty="0" smtClean="0"/>
              <a:t>.</a:t>
            </a:r>
          </a:p>
          <a:p>
            <a:pPr marL="0" indent="0"/>
            <a:endParaRPr lang="en-US" sz="2800" b="0" dirty="0" smtClean="0"/>
          </a:p>
          <a:p>
            <a:pPr>
              <a:buFont typeface="Arial" pitchFamily="34" charset="0"/>
              <a:buChar char="•"/>
            </a:pPr>
            <a:r>
              <a:rPr lang="en-US" sz="2800" b="0" dirty="0" smtClean="0"/>
              <a:t>However, the K+ channels close relatively slowly, allowing more K+ ions out of the neuron than is necessary to restore the membrane’s polarization. </a:t>
            </a:r>
            <a:endParaRPr lang="en-US" sz="2800" b="0" dirty="0"/>
          </a:p>
          <a:p>
            <a:pPr>
              <a:buFont typeface="Arial" pitchFamily="34" charset="0"/>
              <a:buChar char="•"/>
            </a:pPr>
            <a:endParaRPr lang="en-US" b="0" dirty="0" smtClean="0"/>
          </a:p>
          <a:p>
            <a:pPr>
              <a:buFont typeface="Arial" pitchFamily="34" charset="0"/>
              <a:buChar char="•"/>
            </a:pPr>
            <a:endParaRPr lang="en-US" b="0" dirty="0"/>
          </a:p>
          <a:p>
            <a:endParaRPr lang="en-US" dirty="0"/>
          </a:p>
        </p:txBody>
      </p:sp>
    </p:spTree>
    <p:extLst>
      <p:ext uri="{BB962C8B-B14F-4D97-AF65-F5344CB8AC3E}">
        <p14:creationId xmlns:p14="http://schemas.microsoft.com/office/powerpoint/2010/main" val="246423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6172200"/>
          </a:xfrm>
        </p:spPr>
        <p:txBody>
          <a:bodyPr>
            <a:normAutofit/>
          </a:bodyPr>
          <a:lstStyle/>
          <a:p>
            <a:pPr marL="0" indent="0"/>
            <a:endParaRPr lang="en-US" sz="2800" b="0" dirty="0" smtClean="0"/>
          </a:p>
          <a:p>
            <a:pPr>
              <a:buFont typeface="Arial" pitchFamily="34" charset="0"/>
              <a:buChar char="•"/>
            </a:pPr>
            <a:r>
              <a:rPr lang="en-US" sz="2800" b="0" dirty="0" smtClean="0"/>
              <a:t>This </a:t>
            </a:r>
            <a:r>
              <a:rPr lang="en-US" sz="2800" b="0" dirty="0"/>
              <a:t>stage of the action potential is known as </a:t>
            </a:r>
            <a:r>
              <a:rPr lang="en-US" sz="2800" u="sng" dirty="0"/>
              <a:t>hyperpolarization</a:t>
            </a:r>
            <a:r>
              <a:rPr lang="en-US" sz="2800" b="0" dirty="0"/>
              <a:t>, a state in which the outside of the membrane is more positively charged and the inside is more negatively charged </a:t>
            </a:r>
            <a:r>
              <a:rPr lang="en-US" sz="2800" b="0" dirty="0" smtClean="0"/>
              <a:t>than </a:t>
            </a:r>
            <a:r>
              <a:rPr lang="en-US" sz="2800" b="0" dirty="0"/>
              <a:t>the resting potential</a:t>
            </a:r>
            <a:r>
              <a:rPr lang="en-US" sz="2800" b="0" dirty="0" smtClean="0"/>
              <a:t>.</a:t>
            </a:r>
          </a:p>
          <a:p>
            <a:pPr marL="457200" indent="-457200">
              <a:buFont typeface="Arial" pitchFamily="34" charset="0"/>
              <a:buChar char="•"/>
            </a:pPr>
            <a:endParaRPr lang="en-US" sz="2800" b="0" dirty="0"/>
          </a:p>
          <a:p>
            <a:pPr>
              <a:buFont typeface="Arial" pitchFamily="34" charset="0"/>
              <a:buChar char="•"/>
            </a:pPr>
            <a:r>
              <a:rPr lang="en-US" sz="2800" b="0" dirty="0" smtClean="0"/>
              <a:t>In order for another nerve impulse to be sent the membrane must reach its resting potential, </a:t>
            </a:r>
            <a:r>
              <a:rPr lang="en-US" sz="2800" b="0" dirty="0"/>
              <a:t>so </a:t>
            </a:r>
            <a:r>
              <a:rPr lang="en-US" sz="2800" b="0" dirty="0" smtClean="0"/>
              <a:t>the sodium-potassium pump is needed to fix the hyperpolarization.</a:t>
            </a:r>
          </a:p>
          <a:p>
            <a:endParaRPr lang="en-US" dirty="0"/>
          </a:p>
        </p:txBody>
      </p:sp>
    </p:spTree>
    <p:extLst>
      <p:ext uri="{BB962C8B-B14F-4D97-AF65-F5344CB8AC3E}">
        <p14:creationId xmlns:p14="http://schemas.microsoft.com/office/powerpoint/2010/main" val="428452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7520940" cy="5715000"/>
          </a:xfrm>
        </p:spPr>
        <p:txBody>
          <a:bodyPr>
            <a:normAutofit/>
          </a:bodyPr>
          <a:lstStyle/>
          <a:p>
            <a:pPr marL="457200" indent="-457200">
              <a:buFont typeface="Arial" pitchFamily="34" charset="0"/>
              <a:buChar char="•"/>
            </a:pPr>
            <a:r>
              <a:rPr lang="en-US" sz="2800" b="0" dirty="0" smtClean="0"/>
              <a:t>This </a:t>
            </a:r>
            <a:r>
              <a:rPr lang="en-US" sz="2800" b="0" dirty="0"/>
              <a:t>pump moves K+ and Na+ ions back across the membrane in the appropriate direction so that the resting potential of -70 mV can be reached.</a:t>
            </a:r>
          </a:p>
          <a:p>
            <a:pPr marL="0" indent="0"/>
            <a:endParaRPr lang="en-US" sz="2800" b="0" dirty="0"/>
          </a:p>
          <a:p>
            <a:pPr>
              <a:buFont typeface="Arial" pitchFamily="34" charset="0"/>
              <a:buChar char="•"/>
            </a:pPr>
            <a:r>
              <a:rPr lang="en-US" sz="2800" b="0" dirty="0"/>
              <a:t>The time it takes for the membrane to once again reach resting potential following a depolarization is called the </a:t>
            </a:r>
            <a:r>
              <a:rPr lang="en-US" sz="2800" u="sng" dirty="0"/>
              <a:t>refractory period</a:t>
            </a:r>
            <a:r>
              <a:rPr lang="en-US" sz="2800" b="0" dirty="0"/>
              <a:t>, which lasts between 1 and 10 ms (milliseconds).  </a:t>
            </a:r>
          </a:p>
          <a:p>
            <a:endParaRPr lang="en-US" dirty="0"/>
          </a:p>
        </p:txBody>
      </p:sp>
    </p:spTree>
    <p:extLst>
      <p:ext uri="{BB962C8B-B14F-4D97-AF65-F5344CB8AC3E}">
        <p14:creationId xmlns:p14="http://schemas.microsoft.com/office/powerpoint/2010/main" val="177752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bio1152.nicerweb.com/Locked/media/ch48/resting_potential.html</a:t>
            </a:r>
            <a:endParaRPr lang="en-US" dirty="0" smtClean="0"/>
          </a:p>
          <a:p>
            <a:endParaRPr lang="en-US" dirty="0"/>
          </a:p>
          <a:p>
            <a:endParaRPr lang="en-US" dirty="0"/>
          </a:p>
        </p:txBody>
      </p:sp>
      <p:sp>
        <p:nvSpPr>
          <p:cNvPr id="4" name="Rectangle 3"/>
          <p:cNvSpPr/>
          <p:nvPr/>
        </p:nvSpPr>
        <p:spPr>
          <a:xfrm>
            <a:off x="990600" y="2736503"/>
            <a:ext cx="7772400" cy="1754326"/>
          </a:xfrm>
          <a:prstGeom prst="rect">
            <a:avLst/>
          </a:prstGeom>
        </p:spPr>
        <p:txBody>
          <a:bodyPr wrap="square">
            <a:spAutoFit/>
          </a:bodyPr>
          <a:lstStyle/>
          <a:p>
            <a:r>
              <a:rPr lang="en-US" dirty="0" smtClean="0"/>
              <a:t>Video: </a:t>
            </a:r>
            <a:r>
              <a:rPr lang="en-US" dirty="0" smtClean="0">
                <a:hlinkClick r:id="rId3"/>
              </a:rPr>
              <a:t>http</a:t>
            </a:r>
            <a:r>
              <a:rPr lang="en-US" dirty="0">
                <a:hlinkClick r:id="rId3"/>
              </a:rPr>
              <a:t>://</a:t>
            </a:r>
            <a:r>
              <a:rPr lang="en-US" dirty="0" smtClean="0">
                <a:hlinkClick r:id="rId3"/>
              </a:rPr>
              <a:t>www.youtube.com/watch?v=YP_P6bYvEjE</a:t>
            </a:r>
            <a:endParaRPr lang="en-US" dirty="0" smtClean="0"/>
          </a:p>
          <a:p>
            <a:endParaRPr lang="en-US" dirty="0" smtClean="0"/>
          </a:p>
          <a:p>
            <a:endParaRPr lang="en-US" dirty="0"/>
          </a:p>
          <a:p>
            <a:r>
              <a:rPr lang="en-US" dirty="0" smtClean="0"/>
              <a:t>Movement </a:t>
            </a:r>
            <a:r>
              <a:rPr lang="en-US" dirty="0"/>
              <a:t>of ions: </a:t>
            </a:r>
            <a:r>
              <a:rPr lang="en-US" dirty="0">
                <a:hlinkClick r:id="rId4"/>
              </a:rPr>
              <a:t>http://</a:t>
            </a:r>
            <a:r>
              <a:rPr lang="en-US" dirty="0" smtClean="0">
                <a:hlinkClick r:id="rId4"/>
              </a:rPr>
              <a:t>www.youtube.com/watch?v=yQ-wQsEK21E</a:t>
            </a:r>
            <a:r>
              <a:rPr lang="en-US" dirty="0" smtClean="0"/>
              <a:t> </a:t>
            </a:r>
            <a:endParaRPr lang="en-US" dirty="0"/>
          </a:p>
          <a:p>
            <a:endParaRPr lang="en-US" dirty="0" smtClean="0"/>
          </a:p>
          <a:p>
            <a:r>
              <a:rPr lang="en-US" dirty="0"/>
              <a:t>Longer: </a:t>
            </a:r>
            <a:r>
              <a:rPr lang="en-US" dirty="0">
                <a:hlinkClick r:id="rId5"/>
              </a:rPr>
              <a:t>http://</a:t>
            </a:r>
            <a:r>
              <a:rPr lang="en-US" dirty="0" smtClean="0">
                <a:hlinkClick r:id="rId5"/>
              </a:rPr>
              <a:t>www.youtube.com/watch?v=Iiiz5CpFCQo</a:t>
            </a:r>
            <a:r>
              <a:rPr lang="en-US" dirty="0" smtClean="0"/>
              <a:t> </a:t>
            </a:r>
            <a:endParaRPr lang="en-US" dirty="0"/>
          </a:p>
        </p:txBody>
      </p:sp>
    </p:spTree>
    <p:extLst>
      <p:ext uri="{BB962C8B-B14F-4D97-AF65-F5344CB8AC3E}">
        <p14:creationId xmlns:p14="http://schemas.microsoft.com/office/powerpoint/2010/main" val="3318273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381000" y="1100628"/>
            <a:ext cx="8458200" cy="5376372"/>
          </a:xfrm>
        </p:spPr>
        <p:txBody>
          <a:bodyPr>
            <a:normAutofit/>
          </a:bodyPr>
          <a:lstStyle/>
          <a:p>
            <a:r>
              <a:rPr lang="en-US" b="0" dirty="0" smtClean="0"/>
              <a:t>	</a:t>
            </a:r>
            <a:r>
              <a:rPr lang="en-US" sz="2000" b="0" dirty="0" smtClean="0"/>
              <a:t>Prisoners </a:t>
            </a:r>
            <a:r>
              <a:rPr lang="en-US" sz="2000" b="0" dirty="0"/>
              <a:t>have often been isolated and placed in dark rooms as a means of </a:t>
            </a:r>
            <a:r>
              <a:rPr lang="en-US" sz="2000" b="0" dirty="0" smtClean="0"/>
              <a:t>punishment. Imagine </a:t>
            </a:r>
            <a:r>
              <a:rPr lang="en-US" sz="2000" b="0" dirty="0"/>
              <a:t>how you would be affected if you didn’t know whether it was day or night, </a:t>
            </a:r>
            <a:r>
              <a:rPr lang="en-US" sz="2000" b="0" dirty="0" smtClean="0"/>
              <a:t>or if </a:t>
            </a:r>
            <a:r>
              <a:rPr lang="en-US" sz="2000" b="0" dirty="0"/>
              <a:t>you couldn’t hear a sound for </a:t>
            </a:r>
            <a:r>
              <a:rPr lang="en-US" sz="2000" b="0" dirty="0" smtClean="0"/>
              <a:t>days. </a:t>
            </a:r>
          </a:p>
          <a:p>
            <a:r>
              <a:rPr lang="en-US" sz="2000" b="0" dirty="0"/>
              <a:t>	</a:t>
            </a:r>
            <a:r>
              <a:rPr lang="en-US" sz="2000" b="0" dirty="0" smtClean="0"/>
              <a:t>Even </a:t>
            </a:r>
            <a:r>
              <a:rPr lang="en-US" sz="2000" b="0" dirty="0"/>
              <a:t>in these extreme conditions, however, your nervous system remains </a:t>
            </a:r>
            <a:r>
              <a:rPr lang="en-US" sz="2000" b="0" dirty="0" smtClean="0"/>
              <a:t>active. Information </a:t>
            </a:r>
            <a:r>
              <a:rPr lang="en-US" sz="2000" b="0" dirty="0"/>
              <a:t>about your depth of breathing, the physical condition of the </a:t>
            </a:r>
            <a:r>
              <a:rPr lang="en-US" sz="2000" b="0" dirty="0" smtClean="0"/>
              <a:t>breathing muscles</a:t>
            </a:r>
            <a:r>
              <a:rPr lang="en-US" sz="2000" b="0" dirty="0"/>
              <a:t>, and the amount of water contained in the respiratory tract is continually </a:t>
            </a:r>
            <a:r>
              <a:rPr lang="en-US" sz="2000" b="0" dirty="0" smtClean="0"/>
              <a:t>relayed to </a:t>
            </a:r>
            <a:r>
              <a:rPr lang="en-US" sz="2000" b="0" dirty="0"/>
              <a:t>the brain for processing and storage. Other nerve cells detect air temperature, light </a:t>
            </a:r>
            <a:r>
              <a:rPr lang="en-US" sz="2000" b="0" dirty="0" smtClean="0"/>
              <a:t>intensity, and </a:t>
            </a:r>
            <a:r>
              <a:rPr lang="en-US" sz="2000" b="0" dirty="0" err="1"/>
              <a:t>odours</a:t>
            </a:r>
            <a:r>
              <a:rPr lang="en-US" sz="2000" b="0" dirty="0"/>
              <a:t>. Pressure receptors in the skin—known as baroreceptors—inform </a:t>
            </a:r>
            <a:r>
              <a:rPr lang="en-US" sz="2000" b="0" dirty="0" smtClean="0"/>
              <a:t>you of </a:t>
            </a:r>
            <a:r>
              <a:rPr lang="en-US" sz="2000" b="0" dirty="0"/>
              <a:t>the fit of your clothes and can detect an insect scurrying across your leg. </a:t>
            </a:r>
            <a:r>
              <a:rPr lang="en-US" sz="2000" b="0" dirty="0" smtClean="0"/>
              <a:t>Blinking your </a:t>
            </a:r>
            <a:r>
              <a:rPr lang="en-US" sz="2000" b="0" dirty="0"/>
              <a:t>eyes or scratching your nose requires coordinated nerve impulses. Memories </a:t>
            </a:r>
            <a:r>
              <a:rPr lang="en-US" sz="2000" b="0" dirty="0" smtClean="0"/>
              <a:t>of happy </a:t>
            </a:r>
            <a:r>
              <a:rPr lang="en-US" sz="2000" b="0" dirty="0"/>
              <a:t>times and hopes for your future reside in the nervous </a:t>
            </a:r>
            <a:r>
              <a:rPr lang="en-US" sz="2000" b="0" dirty="0" smtClean="0"/>
              <a:t>system. </a:t>
            </a:r>
          </a:p>
          <a:p>
            <a:r>
              <a:rPr lang="en-US" sz="2000" b="0" dirty="0"/>
              <a:t>	</a:t>
            </a:r>
            <a:r>
              <a:rPr lang="en-US" sz="2000" b="0" dirty="0" smtClean="0"/>
              <a:t>The </a:t>
            </a:r>
            <a:r>
              <a:rPr lang="en-US" sz="2000" b="0" dirty="0"/>
              <a:t>nervous system is an elaborate communication system that contains more </a:t>
            </a:r>
            <a:r>
              <a:rPr lang="en-US" sz="2000" b="0" dirty="0" smtClean="0"/>
              <a:t>than 100 </a:t>
            </a:r>
            <a:r>
              <a:rPr lang="en-US" sz="2000" b="0" dirty="0"/>
              <a:t>billion nerve cells in the brain alone. That number exceeds the number of visible </a:t>
            </a:r>
            <a:r>
              <a:rPr lang="en-US" sz="2000" b="0" dirty="0" smtClean="0"/>
              <a:t>stars in </a:t>
            </a:r>
            <a:r>
              <a:rPr lang="en-US" sz="2000" b="0" dirty="0"/>
              <a:t>the Milky Way galaxy.</a:t>
            </a:r>
          </a:p>
          <a:p>
            <a:endParaRPr lang="en-US" dirty="0"/>
          </a:p>
        </p:txBody>
      </p:sp>
    </p:spTree>
    <p:extLst>
      <p:ext uri="{BB962C8B-B14F-4D97-AF65-F5344CB8AC3E}">
        <p14:creationId xmlns:p14="http://schemas.microsoft.com/office/powerpoint/2010/main" val="406274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830" y="381000"/>
            <a:ext cx="8131471" cy="417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600" y="5334000"/>
            <a:ext cx="7848600" cy="584775"/>
          </a:xfrm>
          <a:prstGeom prst="rect">
            <a:avLst/>
          </a:prstGeom>
          <a:noFill/>
        </p:spPr>
        <p:txBody>
          <a:bodyPr wrap="square" rtlCol="0">
            <a:spAutoFit/>
          </a:bodyPr>
          <a:lstStyle/>
          <a:p>
            <a:r>
              <a:rPr lang="en-US" sz="3200" dirty="0" smtClean="0"/>
              <a:t>Note: #4 Undershoot = Hyperpolarization</a:t>
            </a:r>
            <a:endParaRPr lang="en-US" sz="3200" dirty="0"/>
          </a:p>
        </p:txBody>
      </p:sp>
    </p:spTree>
    <p:extLst>
      <p:ext uri="{BB962C8B-B14F-4D97-AF65-F5344CB8AC3E}">
        <p14:creationId xmlns:p14="http://schemas.microsoft.com/office/powerpoint/2010/main" val="188331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90600"/>
            <a:ext cx="8318966" cy="461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36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Threshold level</a:t>
            </a:r>
            <a:endParaRPr lang="en-CA" dirty="0"/>
          </a:p>
        </p:txBody>
      </p:sp>
      <p:sp>
        <p:nvSpPr>
          <p:cNvPr id="3" name="Content Placeholder 2"/>
          <p:cNvSpPr>
            <a:spLocks noGrp="1"/>
          </p:cNvSpPr>
          <p:nvPr>
            <p:ph idx="1"/>
          </p:nvPr>
        </p:nvSpPr>
        <p:spPr>
          <a:xfrm>
            <a:off x="228600" y="1014413"/>
            <a:ext cx="4114800" cy="3505200"/>
          </a:xfrm>
        </p:spPr>
        <p:txBody>
          <a:bodyPr>
            <a:noAutofit/>
          </a:bodyPr>
          <a:lstStyle/>
          <a:p>
            <a:pPr>
              <a:buFontTx/>
              <a:buChar char="-"/>
            </a:pPr>
            <a:r>
              <a:rPr lang="en-CA" sz="1800" b="0" dirty="0" smtClean="0"/>
              <a:t>If enough  Na+ ions move into the neuron to reach a charge of approx.  -55 or -60, an action potential is created and the message will be sent.</a:t>
            </a:r>
          </a:p>
          <a:p>
            <a:pPr>
              <a:buFontTx/>
              <a:buChar char="-"/>
            </a:pPr>
            <a:r>
              <a:rPr lang="en-CA" sz="1800" b="0" dirty="0" smtClean="0"/>
              <a:t>-55 or -60 is considered a </a:t>
            </a:r>
            <a:r>
              <a:rPr lang="en-CA" sz="1800" b="0" u="sng" dirty="0" smtClean="0"/>
              <a:t>threshold level</a:t>
            </a:r>
            <a:r>
              <a:rPr lang="en-CA" sz="1800" b="0" dirty="0" smtClean="0"/>
              <a:t>. The minimum level that must be reached for an action potential to occur.</a:t>
            </a:r>
          </a:p>
          <a:p>
            <a:r>
              <a:rPr lang="en-CA" sz="1800" b="0" dirty="0" smtClean="0"/>
              <a:t>-	If a charge of -55 or -60 is not reached the action potential will not be created and the message is said to have “failed”.</a:t>
            </a:r>
            <a:endParaRPr lang="en-CA" sz="1800" b="0" dirty="0"/>
          </a:p>
        </p:txBody>
      </p:sp>
      <p:pic>
        <p:nvPicPr>
          <p:cNvPr id="1026" name="Picture 2" descr="http://i69.photobucket.com/albums/i54/scoopover/491px-Action_potential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103" y="457200"/>
            <a:ext cx="4676775" cy="46196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5257800"/>
            <a:ext cx="1905000" cy="923330"/>
          </a:xfrm>
          <a:prstGeom prst="rect">
            <a:avLst/>
          </a:prstGeom>
          <a:noFill/>
        </p:spPr>
        <p:txBody>
          <a:bodyPr wrap="square" rtlCol="0">
            <a:spAutoFit/>
          </a:bodyPr>
          <a:lstStyle/>
          <a:p>
            <a:r>
              <a:rPr lang="en-CA" dirty="0" smtClean="0"/>
              <a:t>Stimulus must be strong enough to elicit a response.</a:t>
            </a:r>
            <a:endParaRPr lang="en-CA" dirty="0"/>
          </a:p>
        </p:txBody>
      </p:sp>
      <p:cxnSp>
        <p:nvCxnSpPr>
          <p:cNvPr id="6" name="Straight Arrow Connector 5"/>
          <p:cNvCxnSpPr>
            <a:stCxn id="4" idx="0"/>
          </p:cNvCxnSpPr>
          <p:nvPr/>
        </p:nvCxnSpPr>
        <p:spPr>
          <a:xfrm flipV="1">
            <a:off x="5524500" y="3886200"/>
            <a:ext cx="647700" cy="1371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83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000"/>
                                        <p:tgtEl>
                                          <p:spTgt spid="1026"/>
                                        </p:tgtEl>
                                      </p:cBhvr>
                                    </p:animEffect>
                                    <p:anim calcmode="lin" valueType="num">
                                      <p:cBhvr>
                                        <p:cTn id="26" dur="1000" fill="hold"/>
                                        <p:tgtEl>
                                          <p:spTgt spid="1026"/>
                                        </p:tgtEl>
                                        <p:attrNameLst>
                                          <p:attrName>ppt_x</p:attrName>
                                        </p:attrNameLst>
                                      </p:cBhvr>
                                      <p:tavLst>
                                        <p:tav tm="0">
                                          <p:val>
                                            <p:strVal val="#ppt_x"/>
                                          </p:val>
                                        </p:tav>
                                        <p:tav tm="100000">
                                          <p:val>
                                            <p:strVal val="#ppt_x"/>
                                          </p:val>
                                        </p:tav>
                                      </p:tavLst>
                                    </p:anim>
                                    <p:anim calcmode="lin" valueType="num">
                                      <p:cBhvr>
                                        <p:cTn id="2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dirty="0" smtClean="0"/>
              <a:t>Reflect:</a:t>
            </a:r>
          </a:p>
          <a:p>
            <a:endParaRPr lang="en-US" dirty="0"/>
          </a:p>
          <a:p>
            <a:r>
              <a:rPr lang="en-US" sz="2800" b="0" dirty="0" smtClean="0"/>
              <a:t>What is a cell membrane made out of?</a:t>
            </a:r>
          </a:p>
          <a:p>
            <a:r>
              <a:rPr lang="en-US" sz="2800" b="0" dirty="0" smtClean="0"/>
              <a:t>What is semi-permeable?</a:t>
            </a:r>
          </a:p>
          <a:p>
            <a:r>
              <a:rPr lang="en-US" sz="2800" b="0" dirty="0" smtClean="0"/>
              <a:t>What is concentration gradient?</a:t>
            </a:r>
          </a:p>
        </p:txBody>
      </p:sp>
    </p:spTree>
    <p:extLst>
      <p:ext uri="{BB962C8B-B14F-4D97-AF65-F5344CB8AC3E}">
        <p14:creationId xmlns:p14="http://schemas.microsoft.com/office/powerpoint/2010/main" val="2920661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
            <a:ext cx="8229600" cy="548640"/>
          </a:xfrm>
        </p:spPr>
        <p:txBody>
          <a:bodyPr/>
          <a:lstStyle/>
          <a:p>
            <a:pPr algn="ctr"/>
            <a:r>
              <a:rPr lang="en-US" dirty="0" smtClean="0"/>
              <a:t>How does the nervous system communicate?</a:t>
            </a:r>
            <a:endParaRPr lang="en-US" dirty="0"/>
          </a:p>
        </p:txBody>
      </p:sp>
      <p:sp>
        <p:nvSpPr>
          <p:cNvPr id="3" name="Content Placeholder 2"/>
          <p:cNvSpPr>
            <a:spLocks noGrp="1"/>
          </p:cNvSpPr>
          <p:nvPr>
            <p:ph idx="1"/>
          </p:nvPr>
        </p:nvSpPr>
        <p:spPr>
          <a:xfrm>
            <a:off x="822960" y="1100628"/>
            <a:ext cx="7520940" cy="5452572"/>
          </a:xfrm>
        </p:spPr>
        <p:txBody>
          <a:bodyPr>
            <a:normAutofit/>
          </a:bodyPr>
          <a:lstStyle/>
          <a:p>
            <a:pPr>
              <a:buFont typeface="Arial" pitchFamily="34" charset="0"/>
              <a:buChar char="•"/>
            </a:pPr>
            <a:r>
              <a:rPr lang="en-US" sz="2800" b="0" dirty="0" smtClean="0"/>
              <a:t>The nervous system communicates by sending nerve impulses along neurons between the two different nervous systems (CNS and PNS).</a:t>
            </a:r>
          </a:p>
          <a:p>
            <a:pPr marL="0" indent="0"/>
            <a:endParaRPr lang="en-US" sz="2800" b="0" dirty="0" smtClean="0"/>
          </a:p>
          <a:p>
            <a:pPr>
              <a:buFont typeface="Arial" pitchFamily="34" charset="0"/>
              <a:buChar char="•"/>
            </a:pPr>
            <a:r>
              <a:rPr lang="en-US" sz="2800" b="0" dirty="0"/>
              <a:t>Neurons send messages electrochemically. This means </a:t>
            </a:r>
            <a:r>
              <a:rPr lang="en-US" sz="2800" b="0" dirty="0" smtClean="0"/>
              <a:t>that the chemicals within our body create </a:t>
            </a:r>
            <a:r>
              <a:rPr lang="en-US" sz="2800" b="0" dirty="0"/>
              <a:t>an electrical signal. </a:t>
            </a:r>
            <a:endParaRPr lang="en-US" sz="2800" b="0" dirty="0" smtClean="0"/>
          </a:p>
          <a:p>
            <a:pPr marL="0" indent="0"/>
            <a:endParaRPr lang="en-US" sz="2800" b="0" dirty="0"/>
          </a:p>
          <a:p>
            <a:pPr>
              <a:buFont typeface="Arial" pitchFamily="34" charset="0"/>
              <a:buChar char="•"/>
            </a:pPr>
            <a:r>
              <a:rPr lang="en-US" sz="2800" b="0" dirty="0"/>
              <a:t>Chemicals in the body are "electrically-charged" -- when they have an electrical charge, they are called "ions." </a:t>
            </a:r>
            <a:endParaRPr lang="en-US" sz="2800" b="0" dirty="0" smtClean="0"/>
          </a:p>
          <a:p>
            <a:pPr marL="0" indent="0">
              <a:lnSpc>
                <a:spcPct val="80000"/>
              </a:lnSpc>
            </a:pPr>
            <a:endParaRPr lang="en-US" sz="2400" dirty="0"/>
          </a:p>
          <a:p>
            <a:pPr>
              <a:buFont typeface="Arial" pitchFamily="34" charset="0"/>
              <a:buChar char="•"/>
            </a:pPr>
            <a:endParaRPr lang="en-US" dirty="0"/>
          </a:p>
        </p:txBody>
      </p:sp>
    </p:spTree>
    <p:extLst>
      <p:ext uri="{BB962C8B-B14F-4D97-AF65-F5344CB8AC3E}">
        <p14:creationId xmlns:p14="http://schemas.microsoft.com/office/powerpoint/2010/main" val="87526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AutoShape 2" descr="data:image/jpeg;base64,/9j/4AAQSkZJRgABAQAAAQABAAD/2wCEAAkGBxQTEhUTEhIVFRUXFxwZGRgYGBUcHBobGxwZGxoeGh0bHCggGBomHBgbITMhJSksLi4uGR8zODMsNygtLisBCgoKDg0OGxAQGzQkICQ2Ny8sLCw0LywsLCwsMCw4NCwsLCwsLCwsMC8sLSw0LC0sLCwuLCwsNCwsLCwsLC8vLP/AABEIASEArwMBIgACEQEDEQH/xAAbAAEAAwEBAQEAAAAAAAAAAAAAAwQFBgECB//EAEUQAAIBAgQDBAcECQIFBAMAAAECEQADBBIhMQUiURNBYXEGMkJSgZGhFCOx0lNicoKSosHR8AeyJDPC4fEVNFRzFkNE/8QAGAEBAQEBAQAAAAAAAAAAAAAAAAIBAwT/xAAwEQEAAQMCBAUCBAcAAAAAAAAAAQIRITHwAxJBgSJCUWHBEyNikaHxFCQyQ3Kx4f/aAAwDAQACEQMRAD8A/caUpQKUpQKUpQKUpQKiv3wsaEk6ADc/51OlS1zfHeMG1JSO0eVUmIREYK7wTqcx0Hfy9KNiLtvPdPsIB4uZ+ix9aZrvuof3m/LX54uGFwG7fuvl3h7pnzYZgik+6BA0GlTYS2bYFyz2iwsyrkgnxVmynWdxtoAImp5nX6Uv0GxeDToQQYIO4NS1z3CuINdVbuaGkWrqgDQzod/eI+DGtvs29/8AlFU5TFk1Kh7Nvf8A5RTs29/+UUYmpUPZt7/8oqlxjC33W2LNwKy3AzElllYbSFBzakcp0MUGnSsC1hMdm5r9sqNtNfVGhGQCC484Jgit+gUpSgUpSgUpSgUpSgUpSgVxHpLw5ynbIudW0feQoZyCuh5eeTp3TXXcQnJpMEjNG+X2o75jprU1vKVGWCpGkbR3ViqZ5cvyHEek9tWClQQO+SxjvAX1VgQNxWlY4zYYK3aqoPMczgEbGYAAX1dSST0mvf8AUr0YC/8AE2QACVDjxJyfIhvoK5Xh/Cme0hFtmlREbd2kjwqLZs9MVRyRU7f0Lxy3HvC2ZVmTLAMSoSYnuAEzX6DXEegHo92faXLltZJygRMRE7+OnwrsPslv9Gn8I/tVw81U3lPSoPslv9Gn8I/tT7Jb/Rp/CP7VqU9R3r6pBdlWSAJIEk7ATufCvj7Jb/Rp/CP7VHiuHq4USUykxkgaEEMNQdCD3a9CKC0zACSYA3JrxrgBAJAJ2BIk+XWue/8AwvDQB95pmE5gTDZ5BJGo5z/hM/dr0RsKxZWuBiAJzDSAFBAywNtgIHSNKDoKVlcL9H7Nhxctg5wmQsYlgSDLGNToBPQVq0ClZPG0xRa2cMygAPmVgpDHlySTzAet6vUeYqMeIHMPuFhzlIBMoCIzAtoT4dTtAkOhpWALmOBulltkLbPZAalrkCM2o0kdxG58DXyrcRB2w5HL73vHNsfd2HWJJkkB0NKy+H3MUWbtktBcoygEzOZpk6zy5e7ed+67mue4n8Z/JQT0qDNc9xP4z+SoL+NZTlyqW7lVmLfLJoPEwPGgvVn2cWtsZHbmDEBVBZiJkEKoJgAgExFfF27cIm4eynZLZDO3hmIAGm8DTfMKyMZiOxYG0sOSJCliOgN1zq5/yTSIvOG3iIvKD/UbFA4MZTozWyNYJGde7f8Az4VF/pnaJwdshiug0AWNAOqn5jesH0qAyHmLsXUsxgD18xCruBOs6d9Tf6dYhlwylSQRGm4IKjcDUGZ1itt4re3y3m+zf8XxD9A4fZPZJ94+qg+xuRJ9nrU/Yt+kf5W/y1lcM4iSNF2nkOjDqEJ0YT3aRtPdWzZvBhKmR+HgR3HwrLWxKbxOYR9i36R/lb/LTsW/SP8AK3+Wp6UEHYt+kf5W/wAtVuLYF7lsIl1kYMDmkgnfQ5I01GnfG4Oo0KUHOpwzGFZOLAcpEZQQG112EjUnSO7eKmXhuKFu2v2qXUN2jZRzsY12OXZtts090VuUoMjh/D76XVe7iTcUW2UrAUFmZSGgaCFWO/1j8delKBSsn0gGKyr9kyzzZs0d4gET3g6/Cq5xGPzaWbQWBvqc0wY+8HKRr1A11PKQ3qVz/b4+J7K0JnQwY2AiLgkxrE6knmWBPzexPEJlbNqJAIJGwBzNPad5iB0GtB0VK583uIZyOzw5UFQG5hmEHMSM/LrEbxoNZJW5w/FX8znErbtpy9nqJk5swbmIkQu3jvQXsYsowzZeU80xGm891ZljE/d5lAtIZnSXZtjv3yNzJPQVO1+27nNcXIkQMwgtuSddQOWPGfCKuMxWY5lIicqHun2m8lEn/wAVsRcmeWGdfxhLMuoGgIXM1wz3M0HKPnvAE7RfZiQUE+QGbL59wMd51P6teYhgNYMCJJnlUzqY1nXu1l7m24sK6QAxtgdwaDHkg5V+ZPWu9rRh581auW9I8NltNyZIdIGaSZJ1bXU6bRFR+hVkHDW+QvKj1WEggDXVgP6fOtH0ttjsXYDdrZJCBQeYDcmSNNAPGq/oLbBwtotGiyCyZgNADqNhrse+K5X+52ejlj+Gj/Kf9Q23tNpyPPQBEnxUTqfFdR+tU2G4m2eCjzEAiFeROm4FzY93cRFfd24gBgpHeEj5lDofMEN0qvZuZoJnWTO5IXvHUgCddZtpO+vS3NGXnvNM4dBa4gwGZ0LJ3OMgj9oZ9PMaeAq525/Rv87f5qoYC/BgxDaEdwcb/AjUf96t4dcj5B6hWVHSDDAfq6rA864zFnoieaEnbn9G/wA7f5qltvIBHeJr1qjwnqJ+yPwrBLSlKBSlKDN4zgEugB7r25DKpV8plo1U+9AIH7RrOueitvKLf2jELygaXSGbKVgk7kgKR5OZnSNbiPDEvFC5YFCGWDGoKsJ6iVGh0rFX0Js5QvbYjRWSc65odsx5ssx3AbDu1k0HTAztXtYmN9GbVxMhe6N+ZXhuZ2c6gd5bXrAo3ozaLq/aXhluC7AeAWDMxJEa5swB8EXbWQ26VCcMOr/xv+avPsq9X/jufmoM7EYzLbYLBuMzka9wZtT5AfSqFwjxIAyx19p/iTlX9+psTg16tOdlPM+ozZj7W2War2UghjMetuTMnMNzvBtn4V0otEXc67zVZTuFhcaGAZdDOkgAFmB9gZnILCTqABpVjh1sxKqQTubQVVI39Z1ljPfNV7yZrjrCsSSQjjTl3aY5kAIPmxGpEVdwyrEPLsB6tvNlXyCwfn8quqcIphgemWloyIJdPWfMTGumsDaSfh1qL0AWcLbgEwIlWy6wNCCYnvBqT030tpyBAW7/AFvUuHz3Hf07p1h/07j7MMyFhJEjeAfDWde7r4acb/c7PXMfy0T+L4h0WPtEiSOYbNdykD9l0WVM7a1Uw5Y3ILA3CNxsDBZST7UlAM2kgEEVqXbSkFUIkj1LuaG/ilv6eFZtk5LqggDKTKINFkEzPQgEjxEaTFdonG971eSqMr9o6MF92VnuKwyfGDB/+utSzig5tnZg2Vh5o39gazroyuWHqyG8tifmHuH5VLgbMXEj3jPkocD6FfrUV2tddF4mzdNZLY9zYtXMKq3pgaNpABBMjow6HYjxrWas7E4Nrtu2EutaK5TKzroNDrBEToZGs91c3RRTimMlwcGIU6NnPMOfWMpOkKPGT4T5d4vi+7Be0fbB5Q1vugalWeNd1G4r5b0dv9nkGPvBogvqTpkA0LaaB5jU9pJMqDWvwzCPbVg903S1xmBI2DGQu50G3d5UHzwjE3biFr1rsmkQszAyqTJ7+YsO7ar1KUClKUClKUClKUHMYzFHtCAfVN0nzhwv0FfeWCQNpgeQ7EAVHxBQCzAaZnzdSSzov1al1pUNMTzT5vaj6AV08rn5+6K/pedWPJm1Gza6hR1BJYyNdh5WmciFPIO63bHN9NB9Tr3V9+kGDhheULtGomDpr4dJ/wDIYXaLa+DO34T3+QrZ0iUxiZhzXpnY+4LZMuV03Mk5pXTfXm12jSq/+nqf8MhysZnVT0jfXcT4z8Ku+lFljavyTdYBcq7ZcrKx0JgdwnxPWq3oRhXSzaAcqToyeIEz9CJqOWebm9nf6lP0OTrzXdWrSCD94o3BEOvmO8/I+dZ95ibqgOGWDlA1JEHRz+qY31185tY5dOZHDxAYMuU+EmPkR8Ko8OwzHNcysJWeXIANDJ1Mnu1Pw6m9ImXHM1RDQvjWOqx87bf2r3ht89vlJ1LT8Db1+qj51TvErbzkXOVEJ1TbKQTv0JNMEhN1TFycxgykxlZSN95t/wCd+eVvn37usao8J6ifsj8KpY26yW2YJdJUSAWXXwkTHnEdYrPT0kyhV+zXtLeYgKTBgEKsgZjE9NvlzdHRUrn7npNGUDDXzmJ1y6CBJkiY0kjTXTqKkw3pDntrcGHvANcyZSsMBzSxB9nl+ooNylc+npMTbFz7JiRIJjKsyokg80DSNf7VuWLmZVaCuYAw2hEiYPQ0HJ+kvDbD4sXHv3bVzsdAkxI7VEYRzZwMRcUBdTn6gRWS1YOVhxC+GzwD94XuBHGg73XMI5dIIBBMzucae5nhcEl9SoGYlZgsoYGVOkEn4GYGtU7dt7ly0lzhyrb1DMHGVQQl31AOYF4XUDVX7jzBXxdzD9ki/b7yi2Lwzhr0nMCSWPtZQDlJPsnKZBj4ZrErHEMTyOuaGuZSwYk5j4ggHXLCjTUg9He4FhmZXaxbJUsRyiJcAMSNmJAAkg1OnDbI2s2xrOiLvprtvoPlQRLiUIDduVB1AbIpjyZQw+Ne9sn/AMn62vy1asWVRQqKFUbKoAA8gNqrcYvZbRPUgfAkT9JoQw2ZWJHbaMSxk2/Ukn3dCSdunxFeWriZLalljIgOo72tz9Kv4W590bze0Mx+IlR8AdupNR21h7SHdcg/An/Z9KvSLIjNUSv2cTbe2A7odIPMNxoTv4TWR9qhiLZ5AINw66bAIO8k6eMeFbuGA7MzsSx+bE1zGIJLaaKNpGhmVmJ1Ag/BST4qIucSbSq4hgbbAyAzgGSCzkMDBOwUbHukt41OoZbVnc92ZTlZSdWU66g93jl79/hXAtkAT6qz7oLCFHVid/l1pdug2wp0JOsCVdQfo4+seUd+nfe/h5uvb53+7TRVdgr5pI0YPchh0MnQg93dWhcwCqoSW5mAPO+25G/ugj41iYa6RyOrQTIIBgHQHvkAn5ZlM9N+7dP3cq2jDu8GH9a4VxZ6eHN2RcsLkYHMfuknmfvDePhUtjChLiyWhSZOd/VaQh32BJB+Z3rwmVZQrTkgae6XH9hU/EL47IXMjEAa6bo3rD5a+YFNYsaVTM71av2Ver/x3PzVEWVLqLngurQGcnMRlOgY6kAnamCxea2pKsSVEmO/v7+telA9xGKeqrQWAkE5dumgNQtQu8fjQWLrtlmFUxuwIkgaiJj9YVXb0mYEg4S/OaBCkj1Sd4gaiPiD4V8LgeISG+0IJGqkKY0eNkjdlOmugGYxLXMJh8YLls3Lts2xOcDdpXlPqCCG6EaDxgBsLtrXtKUClYXpKlrNba7fFnLmYEqp0Uq7FSwhGhYzdGI3IjG7CxkQNxO4eZIZrj8xVgFiW15iRI32JMUHbUrm09FmDZvtd/X1gHuDN6nfnnQLAMkwd5kn7b0beGAxmIEgx95dkSCN8+sT895hcodDWZxvXs06vJ8hof8AcKmwWBNtAnauYkkwupLFiTIOutUuIoe2tjtG0Ddyd/7vhWwSjRpVbX68HyUTr5qB/FUlnXEDwP1CvP8AvX51nYO2e2LZ21Uk+p3MR7vRRrVrCKRNzO2iFtk1Lnl9nchB86qrCaMrT3T2NtAdXAk9BEk/jWLd+8Z+4SUToAF1Y+CifPWti9w5lWe0YkWwuyd2/s7GB8qzb6FANdCdWMTlCKegkSpkDfbxG0YTxMyq41ciEkgAZd9MikwBpvcMk/E+dS2sOroC0HQ5hAIcSJZf11gaeA6ioeJuWsyBuVMHcSwhm6sY8goNfeFxH3YYAlDzDuZe4EaakAgHuII8Qe1p5O7heOfs+8PhVVkVgCrSjeDQIIPRgARr061srbUoAVGZLiKdN+ZRPxBn41lLmKEZRyEjMCNsmZSPIkR0gVqXlcjtAncCRO+RgwjTfQj4jpXGt34eqO3hlF2Co3uDbqysPoajNpAOyyic8bbKOb6L+FS4p2kuFEBluA5tMrDKe7oCap4xmGJD5Rsvf1OQ/wC4fKspy2vVocCw6dmVKjlZl27gTH0irN25bt3bYJC5wyjuzNykDxMA/WqnCbjZ7oye1PrdVXwrRVWLhioACkbzqSvh4GplcMO5ZxouEW79nKXuMQzEtlIOQDkhYPgQMvtazZwljGdqhuXbRtQcyj1s0tAByCRlifEE1G/ojh2OZgxbtTdmQOYknYCNJqXC+jFi26OuebeXJLEwFVkA6nRzM6nvmsG1SlKCHE4RLnroraEcwB0O+9Rf+l2dPubem3IumpbTTTUk/E1bpQYfEsdikuN2VkXEBECCCRCa580TJYZcumWSY3jfi+LCMfsRZ1WYDwGMxCyPIz0nyqbiXB7txy1vF3LUspgCRCqRlgmACTJjfToKkwvCbiXQ/wBquNbGYC22ogxlBYmWIjcydd+ofGC4hiWfK+GCrnILZvYhyCBGpkKsT3k6CJg4piiLpPZty2p3TqR73iK6CuYxt7NcuMNZcIviV3HxZAPj41VMXllU2hBYZogK0kBQeTpqfW9xAfjWnhWMIezaHuSBKeqFbIPW/VB+dUsImY5RIJ5OkZgCfiLaL8WrexCwbQGgD/8AQ9K5ycOMPjG3j2bfdvt1T81cbxTiP/EBe5AgVersQR8AAxPgK7biLxbbqRAr884ZhTcxOIcyWUZAfIEvH8n16104URmZ6OPGmbxTHVp3sIWsMCSYfKCO8BiMx6GAPLL46yW8G64ezrlM5DqSImBE7iNI8R7tbeHwpUXUiVaSmneST9G/zp5jcE5FrLoF1Iiebfr1/wA7jf1fDb3v+iPo+K/tb9XPcH4mC921sHRmC6yrBiHHlBQjwrsMLZOUfeP8rf5a4Ti2Ga3icPcEA3bYtEgEDYHUTqeX6V3OCLsgIZBIn1D+ep41sTHXfwrgTOYnp+/yqDDHKJdsuZ7RHJ6pYqvs9QB8TWbi0bvdi40Oibrp7ugIfNWzYsO1tlzLBa57B99tRz9dayserkgkiWBBhDGZQyvHNqcpJHXIK58Ocu/FjC3woTceLjcyo49TUEEe7+rXuM4G7O1y3iXtM9xXMBTKqgTJ1gkZvM1T4XcYXV1UZgyeqdCCHC+t0Y/Kr2Iw+LFx3t3bZDOsI+YBUyAMdJ5s4JjTQ6naMqi0lM3hGvArob/3l3LI5TmJEEEjNnmCBB7+kS2b3C8EurbCHF3GftM5uRBPKFCkTBGnfoelQ4bD8RE5rtjeRoSYzOYJyiRBUaAbfEyYGxjg33ty0UhogkmTnyzyKIEpt7tS1GfR+/2eX7fdDR68a7KBoW02c6aksNeWuhQQACZ0361g9jxAF/vLBAEoIYZiA0BzlMBjlkqNBsOujwlL4VxiXtsc5yFARyaZcwPtbzQe8UwJuqFD5IJkxMgo6EbiDDkg9xA0O1ZZ9HLnJGMvBVzZgGcZpBUDR+QAREd6zuTXQ0oMTG8DuO5dcXeQEyVDNHqsunNpuNu9Z31EmD4O6XTcOKvMuVlFtjIEtKkTMlVhZMkxO5M69UeIYhgcoBAicwViTvosCAdNz12o2IVuIYplOS27lz4Icv8ALq3h3bnxyrdgZlth2zLLN6pG4jXLq05PkauG48EE9moWYAkwT3mdDPnVPCgILkaMFB5t5fMdfGAB+6KumMOdU5s0uCWpOY65V+tznPyUqPnWjifXtftE/wAjf3qn6PnkYdCBPWEQT9KscRYjIQJMn/Y39qmdV06dkGOvy4A9VTr+1uPwrI9EkAd/1mY/GQD+A+dXbShSFn2ifMxqfnVDgDQSelxgf3o/rFXGkw5T/VEusAr2oMdeK23cbhSR8BNTE1zdXK+lVvNdtdFcfMz/AEmtPhaDVSWHeOd9v4uv9KyuMPLWz710n4Lp+OatBdQpG4J+cbHzrpOkQ5RrMr+Cwwg6v67+2/vH9aqXEMOFJEtuLg537iA436R8zWhwx5Qnq7/7jVTjs8oBglSJ6S1sVFOsO1XVmtghndFLBwRcUZm27yJMEyWHy23ryzwpLz3GNy5busVLhTE5Vyd+pEQYPfEyINe428HNsiVbsu0kbgKUkeJhzp3zVlzckkjOBBlRDCZgjUz/AN6qqMXc6ZzMPm16LAFm+03yzEalhoAxYAeHMdKnxfo8HfP9ovrqxKq5AOYMNvAMAP2R51e4fiS8zrAHNlZZmdII0I8Ovwq5ULZPD+Cdle7Xt7z8jJkdyUAL5gY2zKIQHeFEkkknWpSgUpSgUpSg5zjN0FiIlSQsSRIU67frMfgprILZwLpGbm5hJ5oUQdPHMfEEVrcXwDTmMAS8GfeztPh7I86gwWCkLbOhJBI7wOzInyDaT1FXFVoxvePyZNETOd7+WvwBSFeTJ7RteusVcxfsHo4+oI/rXmCwxQEEgkkkwI1JJ/rXuO9UHo6H+YVEtpjSGdeXnJ780DwAE/Wsvgyct7TUOWHmMpH4Vr8Rt82uzMsec/jtVLgUC5dU97HXryr9a6Ro5Tq1OINOGuf/AFt+Bq1inhCfCs++D2F217UFB+9yr+I+tSYu9nCKNmAY+UT/ANvjXO2XW/huw+KrBw8+9r5wSfrNauDIkdGkH4bH/PCs/i75rtsAaCQW8SrEgeMVd4eohWHqjMB4Q3/muk6b93KnWd+jS4cPux4kn5sT/WqHpCNFMwdfxU/0rRwAi2n7I/Co+JYLtVAmCDMx3QQfxrnDtObuQfkOcDKGBCwTygqGI17sxX4JW5wG9BC7ArAEzESQNenOP3BVPGYOQ6jXLmMdATlE9OXUeVWeB4N5V+4kk69/ONPA5p+Jq5qvGd7ymKOWcb1/46ACvaUqGlKUoFKUoFKUoPGWd9a9ilKBUGOH3bxvlJHmNR9RU9KEKHEgGC94J/yKx+H25uupMEqrg+JB1/lrUYRbI77Rj90aj+X6g1QIK4tTHKUgHoZBj5A1dOiK48Sy13M9onckBvNTH0M1DbJgxuTlHhzMP7VZx6RdSPeB+brP4mouHOuzEagHX4n8alXTfoz8Wo7ZUGyp8ZZlBPnzVo2Qy23KFQIaBlJ72AE5uvhWct4HFXCYywseMT/2rRwt9TkTMNTnbyBzD+Yj5Gqq0smiPFfeGkltwAAyaCPUP56+lDjdljv5SPrmp9qT3hXoxCHTMDULcLhcHas2WVOJXMmga4QxA+6KJzZoGRLUnxWTqdb5W22ZF4kIbVYLGNeVlOeIE+zA5RtBqe1xjAZAjWxbBUv2RtEkLOUkhAwHr7bwST316OKcO5QVUFUzBTZeVXN0CmBJJ6ESdRrQRJattaVF4g7PaAuPdzOTC21WTzwoIIaNQSSYJ1qJLdslsvFGPMzAdo5CoyLCsRckqBlOaQZYwQTWhb4jgEzMuRcwCsRbeSDlVZ5ZymV12gg7a183sbw+05tsqK3u9i5ns4bSE5gDbEEe0sDWghw3BzeQvh+I3CjdpBRiygsRMHPOjK3fpOkCZ6oVkcH4nhS32fDlQQpfIqMoAzZW9kAEMYK7ggiNK16BSqPFMPccL2bRDSeZlkQQNV1MEg5djEGs08Pxp/8A6wNI0W372p1tb5Tp0gTmgkh0FKwLeAxoicUDC6nLbktE7dntm0/Z6EZiv4THNcYriFS3maFyoWCwQpByadxgzqJmDlAb9K567gMflbLi1DbLKIR6wJJi2NcogdwmOYjNUtrBYzLczYhc5IyEAQoBcwQVjUFQTEwN51oNylc+MDjo/wDdJm1H/LWBq5BjLM/8td4y59zDVq4S1dFtA9xWcKA7Zd2jUiCPwoPr/wDb5pr8Dp+JrMvEB82wD7+St+areIZlfMWXS2fZPUR7VULtklFzCSSSdNzBIEeUCKqlNfR6b5uXVb2SyZfIMCT/AC194W92bKT6uUA+BEifI/2rzDpF1B0Kj4BLn9q+jazZlj1u0H87f3p1M8r3Dn7wN1LD/afwU1oYdfvLn7o+k/1NZNrCLlLZFJVp1AJjYj5TpWhhcNbLPyJ7J9VfdHhSptGktClQfZLf6NP4R/avRhE9xP4R/apaz0GDeABYMSQIT2Wkxp3Nqehq0EsHWLR9nZe/2fjG3hVfEcAsO4dkJYAj1n9pi50B94k18YT0bw9u0tpbZyKxcAs55iWJMkzu7fOgtdhh98tnQTMJtmzT5ZtfPWp2wqEyUQnrlHfM/ifmayE9EcILYtCzyDNAzP7Qg6zNbVi0EVVUQqgADoAIFB4lhQcwVQ2okATBOY6+JJPmakpSgUpSgUpSgUpSgUpSgyOJPzknbMiH5yf9wr7xrZez07ySf3WNeYu2CbinvdT8Cqr/ANJqK6S6Ip3BZSfHKwn+vxqqdE1a/k+eFsbl2SIy80ftCF8tM2njX3irht3OoBzT0V8xM9YZSfI188EuzdudTP8AKxP4OK84le+/A7pVT8Azf9Qp5m38O/VawD/8ydIJ/of61FwS7J/aXTyRmH4FagtkhSgOrELPgFUMfoflVjhifeabBX+EuI/2mlWjKdWtSlKlRSlKBSlKBSlKBSszi+Ou22Ts7RuAySArEmGQQG9VDlZmltDkjvqhhvSG8zojYK6mY2xLExDCXIhfY780bHbQEOipXP2+P3mbKuDcjMyh8xC6OqyZSRuTtHLoTqQHHr8KTgbkM4XQmQNJYgoDl1Ed5M6ACaDoKVhYfjN9rS3Dg3DNcCm2SQyrBJbVddRA23GoqP8A9exHZh/sF2SCcmbmBABgjLsZ0iSYbQaAh0NKgW+0A9m+oB3TSRtqw1FO2b9G/wA7f5qCpjtHJ/VQ/Jm/vVTGcr6e0UYeeZVb6Fam4pdaQezYSrDdN9GHtdAaix7E5TlIgTrl1ysrdxOvLVUJr9VXh75Hk9Qf48uYeEZ184rzFuxZTHd2njJOYD+FYqFVIYjeWE+BdreUfJalcNnRv1UKgd4ghp/i+Yq/N2Tfwd1jCglv2Q3zLvr8gR8au8JHMx/VT65mP+6q/DxysfD8Rm/66tcGGjHqQP4VUH6zUVKo0aNKUqVFKUoFKUoFKUoFKzOMcRuWmTJZa4CGLZQxPLEAQIEyd+m25FE+krZmC4S+wDRIVh7JbUFRHcI/W1g6UHQ0rnm47eXMHwjkqW9QOwIEwFOXUwNSY3EA6x9P6QuLdtvst0tcR37MA51yhTlIiA0sBqRsYkwCG/SsAcfuxP2K96mcAgzo2Ug8sBtCYmYy9THuG4/ce4qfY7yAzLMpygB8upiJI5v8mg3qVg2+PXSwX7FeBKZ5Oi7+rMaPHd108at8N4o13POGu28uWM4AzBhOkkajvHdQWOKJNsnvXm+W/wDKSKqXTKIejQfjK/iavm8f0T/O3+asrCglbiQVI01jcSAdCe4A1sMq0Q8NOa4gI2hte+EI+h1+VMW/MUI0BYT+04AHyb6VPw9fvV/ePzykfQx8KYtuZh0ct8AEP4gD41XmZ/b36vk3Mttj7xb6afgorU4fay2wO/c+Z1P1NZRt81tN9p+EGfpHxrdAqZbGj2lKVjSlKUClKUClKUClKUClKUClKUClKUCsdz99c/z2bdat24FBZjAG5rl7+KY3GugQp0AO+yqPmRt59K2mLyyqbRdewWl20eqBfLlJ/oK+b2puHxP0aP8AorywT2incKygeXNbJ85/ClyRrsLik+WZiR/uj4iq8zPIs4WDiP3T+IrXrmMBiit0XGHK4O3szET/AA/WumUzqNqmYtLaZvF3tKUrGlKUoFKUoFKUoFKUoFKUoFKUoFKUoOU4jjTecCSLYggKJ36nvPd0B06mp8oYGQIC/DUEKB1AE69alx/CX1yaruOoB3Ee0ddNdhHfrJhcIxGUSRGr3A2vcAAYJ89qqKoiGVUTM36Pvh+HLNJ9VW394g6eQEfEz8frG2SoC9wnIfCJKn4CQf1fDXRw1nIoXfx6k6k/OmIs5hvBBkHofLvESPjU36txazCu2woiNCJEdNAwnu1gg9a+OD8QKP2bE5SQACIIkxp8dx5xtFW8VYYJlIYMPVZAxBHTTUbbH518cP4OwuB3gAQYB3aPoPDqBGlVNUTDKaJib9G7SlKlpSlKBSlKBSlKBSlKBSlKBSlKBSlKBSlKBSlKBSlKBSlKBSlKBSlKBSlKD//Z">
            <a:hlinkClick r:id="rId2"/>
          </p:cNvPr>
          <p:cNvSpPr>
            <a:spLocks noChangeAspect="1" noChangeArrowheads="1"/>
          </p:cNvSpPr>
          <p:nvPr/>
        </p:nvSpPr>
        <p:spPr bwMode="auto">
          <a:xfrm>
            <a:off x="28575" y="-1790700"/>
            <a:ext cx="22669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76675"/>
            <a:ext cx="3719512" cy="614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580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532938"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081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100628"/>
            <a:ext cx="7520940" cy="5071572"/>
          </a:xfrm>
        </p:spPr>
        <p:txBody>
          <a:bodyPr>
            <a:normAutofit/>
          </a:bodyPr>
          <a:lstStyle/>
          <a:p>
            <a:pPr>
              <a:buFont typeface="Arial" pitchFamily="34" charset="0"/>
              <a:buChar char="•"/>
            </a:pPr>
            <a:r>
              <a:rPr lang="en-US" sz="2800" b="0" dirty="0"/>
              <a:t>The important ions in the nervous system are sodium and potassium (both have 1 positive charge, Na</a:t>
            </a:r>
            <a:r>
              <a:rPr lang="en-US" sz="2800" b="0" baseline="30000" dirty="0"/>
              <a:t>+</a:t>
            </a:r>
            <a:r>
              <a:rPr lang="en-US" sz="2800" b="0" dirty="0"/>
              <a:t> and K</a:t>
            </a:r>
            <a:r>
              <a:rPr lang="en-US" sz="2800" b="0" baseline="30000" dirty="0"/>
              <a:t>+</a:t>
            </a:r>
            <a:r>
              <a:rPr lang="en-US" sz="2800" b="0" dirty="0"/>
              <a:t>), calcium (has 2 positive charges, </a:t>
            </a:r>
            <a:r>
              <a:rPr lang="en-US" sz="2800" b="0" dirty="0" err="1"/>
              <a:t>Ca</a:t>
            </a:r>
            <a:r>
              <a:rPr lang="en-US" sz="2800" b="0" dirty="0"/>
              <a:t> </a:t>
            </a:r>
            <a:r>
              <a:rPr lang="en-US" sz="2800" b="0" baseline="30000" dirty="0"/>
              <a:t>2+</a:t>
            </a:r>
            <a:r>
              <a:rPr lang="en-US" sz="2800" b="0" dirty="0"/>
              <a:t>) and chloride (has 1 negative charge, </a:t>
            </a:r>
            <a:r>
              <a:rPr lang="en-US" sz="2800" b="0" dirty="0" err="1" smtClean="0"/>
              <a:t>Cl</a:t>
            </a:r>
            <a:r>
              <a:rPr lang="en-US" sz="2800" b="0" baseline="30000" dirty="0" smtClean="0"/>
              <a:t>-</a:t>
            </a:r>
            <a:r>
              <a:rPr lang="en-US" sz="2800" b="0" dirty="0"/>
              <a:t>). </a:t>
            </a:r>
          </a:p>
          <a:p>
            <a:pPr marL="0" indent="0"/>
            <a:endParaRPr lang="en-US" sz="2800" b="0" dirty="0"/>
          </a:p>
          <a:p>
            <a:pPr>
              <a:buFont typeface="Arial" pitchFamily="34" charset="0"/>
              <a:buChar char="•"/>
            </a:pPr>
            <a:r>
              <a:rPr lang="en-US" sz="2800" b="0" dirty="0"/>
              <a:t>It is also important to remember that nerve cells are surrounded by </a:t>
            </a:r>
            <a:r>
              <a:rPr lang="en-US" sz="2800" b="0" dirty="0" smtClean="0"/>
              <a:t>a semi-permeable </a:t>
            </a:r>
            <a:r>
              <a:rPr lang="en-US" sz="2800" b="0" dirty="0"/>
              <a:t>membrane that allows some ions to pass through and blocks the passage of other </a:t>
            </a:r>
            <a:r>
              <a:rPr lang="en-US" sz="2800" b="0" dirty="0" smtClean="0"/>
              <a:t>ions.</a:t>
            </a:r>
            <a:endParaRPr lang="en-US" sz="2800" b="0" dirty="0"/>
          </a:p>
          <a:p>
            <a:endParaRPr lang="en-US" dirty="0"/>
          </a:p>
        </p:txBody>
      </p:sp>
    </p:spTree>
    <p:extLst>
      <p:ext uri="{BB962C8B-B14F-4D97-AF65-F5344CB8AC3E}">
        <p14:creationId xmlns:p14="http://schemas.microsoft.com/office/powerpoint/2010/main" val="5176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and Resting Potentials</a:t>
            </a:r>
            <a:endParaRPr lang="en-US" dirty="0"/>
          </a:p>
        </p:txBody>
      </p:sp>
      <p:sp>
        <p:nvSpPr>
          <p:cNvPr id="3" name="Content Placeholder 2"/>
          <p:cNvSpPr>
            <a:spLocks noGrp="1"/>
          </p:cNvSpPr>
          <p:nvPr>
            <p:ph idx="1"/>
          </p:nvPr>
        </p:nvSpPr>
        <p:spPr>
          <a:xfrm>
            <a:off x="822960" y="1100628"/>
            <a:ext cx="7520940" cy="5604972"/>
          </a:xfrm>
        </p:spPr>
        <p:txBody>
          <a:bodyPr>
            <a:noAutofit/>
          </a:bodyPr>
          <a:lstStyle/>
          <a:p>
            <a:pPr>
              <a:buFont typeface="Arial" pitchFamily="34" charset="0"/>
              <a:buChar char="•"/>
            </a:pPr>
            <a:r>
              <a:rPr lang="en-US" sz="2800" b="0" dirty="0" smtClean="0"/>
              <a:t>Our neurons can either be in the action of sending a nerve impulse or they can be at rest.</a:t>
            </a:r>
          </a:p>
          <a:p>
            <a:pPr marL="0" indent="0"/>
            <a:endParaRPr lang="en-US" sz="2800" b="0" dirty="0" smtClean="0"/>
          </a:p>
          <a:p>
            <a:pPr>
              <a:buFont typeface="Arial" pitchFamily="34" charset="0"/>
              <a:buChar char="•"/>
            </a:pPr>
            <a:r>
              <a:rPr lang="en-US" sz="2800" b="0" dirty="0" smtClean="0"/>
              <a:t>When our nervous system is sending a message in the form of a nerve impulse our neurons are said to reach an </a:t>
            </a:r>
            <a:r>
              <a:rPr lang="en-US" sz="2800" u="sng" dirty="0" smtClean="0"/>
              <a:t>action potential</a:t>
            </a:r>
            <a:r>
              <a:rPr lang="en-US" sz="2800" b="0" dirty="0" smtClean="0"/>
              <a:t>.</a:t>
            </a:r>
          </a:p>
          <a:p>
            <a:pPr marL="0" indent="0"/>
            <a:endParaRPr lang="en-US" sz="2800" b="0" dirty="0" smtClean="0"/>
          </a:p>
          <a:p>
            <a:pPr>
              <a:buFont typeface="Arial" pitchFamily="34" charset="0"/>
              <a:buChar char="•"/>
            </a:pPr>
            <a:r>
              <a:rPr lang="en-US" sz="2800" b="0" dirty="0" smtClean="0"/>
              <a:t>When our nervous system is not sending a message or is at rest our neurons are said to be at </a:t>
            </a:r>
            <a:r>
              <a:rPr lang="en-US" sz="2800" u="sng" dirty="0" smtClean="0"/>
              <a:t>resting potential</a:t>
            </a:r>
            <a:r>
              <a:rPr lang="en-US" sz="2800" b="0" dirty="0" smtClean="0"/>
              <a:t>.</a:t>
            </a:r>
            <a:endParaRPr lang="en-US" sz="2800" b="0" dirty="0"/>
          </a:p>
        </p:txBody>
      </p:sp>
    </p:spTree>
    <p:extLst>
      <p:ext uri="{BB962C8B-B14F-4D97-AF65-F5344CB8AC3E}">
        <p14:creationId xmlns:p14="http://schemas.microsoft.com/office/powerpoint/2010/main" val="318624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‘potential’?</a:t>
            </a:r>
            <a:endParaRPr lang="en-US" dirty="0"/>
          </a:p>
        </p:txBody>
      </p:sp>
      <p:sp>
        <p:nvSpPr>
          <p:cNvPr id="3" name="Content Placeholder 2"/>
          <p:cNvSpPr>
            <a:spLocks noGrp="1"/>
          </p:cNvSpPr>
          <p:nvPr>
            <p:ph idx="1"/>
          </p:nvPr>
        </p:nvSpPr>
        <p:spPr>
          <a:xfrm>
            <a:off x="822960" y="1100628"/>
            <a:ext cx="7520940" cy="5300172"/>
          </a:xfrm>
        </p:spPr>
        <p:txBody>
          <a:bodyPr>
            <a:normAutofit fontScale="92500" lnSpcReduction="10000"/>
          </a:bodyPr>
          <a:lstStyle/>
          <a:p>
            <a:pPr marL="457200" indent="-457200">
              <a:buFont typeface="Arial" pitchFamily="34" charset="0"/>
              <a:buChar char="•"/>
            </a:pPr>
            <a:r>
              <a:rPr lang="en-US" sz="2800" b="0" dirty="0" smtClean="0"/>
              <a:t>An electrical potential is a difference in electrical charge across a membrane.</a:t>
            </a:r>
          </a:p>
          <a:p>
            <a:pPr marL="0" indent="0"/>
            <a:endParaRPr lang="en-US" sz="2800" b="0" dirty="0" smtClean="0"/>
          </a:p>
          <a:p>
            <a:pPr marL="457200" indent="-457200">
              <a:buFont typeface="Arial" pitchFamily="34" charset="0"/>
              <a:buChar char="•"/>
            </a:pPr>
            <a:r>
              <a:rPr lang="en-US" sz="2800" b="0" dirty="0" smtClean="0"/>
              <a:t>Ex. If there are more negative ions on the outside of a membrane and more positive ions on the inside of a membrane, there is a difference in charge across the membrane and therefore an electrical potential is created.</a:t>
            </a:r>
          </a:p>
          <a:p>
            <a:pPr marL="0" indent="0"/>
            <a:endParaRPr lang="en-US" sz="2800" b="0" dirty="0" smtClean="0"/>
          </a:p>
          <a:p>
            <a:pPr marL="457200" indent="-457200">
              <a:buFont typeface="Arial" pitchFamily="34" charset="0"/>
              <a:buChar char="•"/>
            </a:pPr>
            <a:r>
              <a:rPr lang="en-US" sz="2800" b="0" dirty="0" smtClean="0"/>
              <a:t>Electrical potentials can be compared to concentration gradients, when there is a difference in concentration across the membrane a concentration gradient is created.</a:t>
            </a:r>
          </a:p>
          <a:p>
            <a:pPr marL="457200" indent="-457200">
              <a:buFont typeface="Arial" pitchFamily="34" charset="0"/>
              <a:buChar char="•"/>
            </a:pPr>
            <a:endParaRPr lang="en-US" sz="2800" dirty="0"/>
          </a:p>
        </p:txBody>
      </p:sp>
    </p:spTree>
    <p:extLst>
      <p:ext uri="{BB962C8B-B14F-4D97-AF65-F5344CB8AC3E}">
        <p14:creationId xmlns:p14="http://schemas.microsoft.com/office/powerpoint/2010/main" val="86468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354</TotalTime>
  <Words>1041</Words>
  <Application>Microsoft Office PowerPoint</Application>
  <PresentationFormat>On-screen Show (4:3)</PresentationFormat>
  <Paragraphs>94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Angles</vt:lpstr>
      <vt:lpstr>Chapter 13</vt:lpstr>
      <vt:lpstr>Introduction</vt:lpstr>
      <vt:lpstr>PowerPoint Presentation</vt:lpstr>
      <vt:lpstr>How does the nervous system communicate?</vt:lpstr>
      <vt:lpstr>PowerPoint Presentation</vt:lpstr>
      <vt:lpstr>PowerPoint Presentation</vt:lpstr>
      <vt:lpstr>PowerPoint Presentation</vt:lpstr>
      <vt:lpstr>Action and Resting Potentials</vt:lpstr>
      <vt:lpstr>What is a ‘potential’?</vt:lpstr>
      <vt:lpstr>resting potential</vt:lpstr>
      <vt:lpstr>PowerPoint Presentation</vt:lpstr>
      <vt:lpstr>PowerPoint Presentation</vt:lpstr>
      <vt:lpstr>PowerPoint Presentation</vt:lpstr>
      <vt:lpstr>Action potential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Threshold level</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creator>tamara johnson</dc:creator>
  <cp:lastModifiedBy>Windows User</cp:lastModifiedBy>
  <cp:revision>31</cp:revision>
  <dcterms:created xsi:type="dcterms:W3CDTF">2011-02-02T04:28:16Z</dcterms:created>
  <dcterms:modified xsi:type="dcterms:W3CDTF">2014-02-03T17:11:45Z</dcterms:modified>
</cp:coreProperties>
</file>