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9"/>
  </p:notesMasterIdLst>
  <p:handoutMasterIdLst>
    <p:handoutMasterId r:id="rId90"/>
  </p:handoutMasterIdLst>
  <p:sldIdLst>
    <p:sldId id="256" r:id="rId2"/>
    <p:sldId id="302" r:id="rId3"/>
    <p:sldId id="257" r:id="rId4"/>
    <p:sldId id="259" r:id="rId5"/>
    <p:sldId id="260" r:id="rId6"/>
    <p:sldId id="261" r:id="rId7"/>
    <p:sldId id="263" r:id="rId8"/>
    <p:sldId id="264" r:id="rId9"/>
    <p:sldId id="339" r:id="rId10"/>
    <p:sldId id="267" r:id="rId11"/>
    <p:sldId id="268" r:id="rId12"/>
    <p:sldId id="269" r:id="rId13"/>
    <p:sldId id="344" r:id="rId14"/>
    <p:sldId id="345" r:id="rId15"/>
    <p:sldId id="346" r:id="rId16"/>
    <p:sldId id="270" r:id="rId17"/>
    <p:sldId id="272" r:id="rId18"/>
    <p:sldId id="271" r:id="rId19"/>
    <p:sldId id="273" r:id="rId20"/>
    <p:sldId id="274" r:id="rId21"/>
    <p:sldId id="275" r:id="rId22"/>
    <p:sldId id="276" r:id="rId23"/>
    <p:sldId id="338" r:id="rId24"/>
    <p:sldId id="277" r:id="rId25"/>
    <p:sldId id="278" r:id="rId26"/>
    <p:sldId id="279" r:id="rId27"/>
    <p:sldId id="280" r:id="rId28"/>
    <p:sldId id="281" r:id="rId29"/>
    <p:sldId id="282" r:id="rId30"/>
    <p:sldId id="283" r:id="rId31"/>
    <p:sldId id="301" r:id="rId32"/>
    <p:sldId id="284" r:id="rId33"/>
    <p:sldId id="285" r:id="rId34"/>
    <p:sldId id="286" r:id="rId35"/>
    <p:sldId id="287" r:id="rId36"/>
    <p:sldId id="288" r:id="rId37"/>
    <p:sldId id="289" r:id="rId38"/>
    <p:sldId id="340" r:id="rId39"/>
    <p:sldId id="290" r:id="rId40"/>
    <p:sldId id="291" r:id="rId41"/>
    <p:sldId id="341" r:id="rId42"/>
    <p:sldId id="292" r:id="rId43"/>
    <p:sldId id="293" r:id="rId44"/>
    <p:sldId id="294" r:id="rId45"/>
    <p:sldId id="295" r:id="rId46"/>
    <p:sldId id="296" r:id="rId47"/>
    <p:sldId id="297" r:id="rId48"/>
    <p:sldId id="298" r:id="rId49"/>
    <p:sldId id="300" r:id="rId50"/>
    <p:sldId id="342" r:id="rId51"/>
    <p:sldId id="299" r:id="rId52"/>
    <p:sldId id="303" r:id="rId53"/>
    <p:sldId id="304" r:id="rId54"/>
    <p:sldId id="305" r:id="rId55"/>
    <p:sldId id="307" r:id="rId56"/>
    <p:sldId id="306" r:id="rId57"/>
    <p:sldId id="308" r:id="rId58"/>
    <p:sldId id="310" r:id="rId59"/>
    <p:sldId id="309" r:id="rId60"/>
    <p:sldId id="311" r:id="rId61"/>
    <p:sldId id="312" r:id="rId62"/>
    <p:sldId id="313" r:id="rId63"/>
    <p:sldId id="314" r:id="rId64"/>
    <p:sldId id="315" r:id="rId65"/>
    <p:sldId id="316" r:id="rId66"/>
    <p:sldId id="343" r:id="rId67"/>
    <p:sldId id="317" r:id="rId68"/>
    <p:sldId id="318" r:id="rId69"/>
    <p:sldId id="319" r:id="rId70"/>
    <p:sldId id="320" r:id="rId71"/>
    <p:sldId id="321" r:id="rId72"/>
    <p:sldId id="322" r:id="rId73"/>
    <p:sldId id="323" r:id="rId74"/>
    <p:sldId id="324" r:id="rId75"/>
    <p:sldId id="326" r:id="rId76"/>
    <p:sldId id="325" r:id="rId77"/>
    <p:sldId id="327" r:id="rId78"/>
    <p:sldId id="328" r:id="rId79"/>
    <p:sldId id="329" r:id="rId80"/>
    <p:sldId id="330" r:id="rId81"/>
    <p:sldId id="331" r:id="rId82"/>
    <p:sldId id="332" r:id="rId83"/>
    <p:sldId id="333" r:id="rId84"/>
    <p:sldId id="334" r:id="rId85"/>
    <p:sldId id="335" r:id="rId86"/>
    <p:sldId id="336" r:id="rId87"/>
    <p:sldId id="337" r:id="rId88"/>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0" d="100"/>
          <a:sy n="60" d="100"/>
        </p:scale>
        <p:origin x="-84"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33CFCA3-4656-48F4-9872-8C98267723AE}" type="datetimeFigureOut">
              <a:rPr lang="en-US" smtClean="0"/>
              <a:t>6/12/2014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A093961-4833-4FD3-AB37-1F2F268F446D}" type="slidenum">
              <a:rPr lang="en-US" smtClean="0"/>
              <a:t>‹#›</a:t>
            </a:fld>
            <a:endParaRPr lang="en-US"/>
          </a:p>
        </p:txBody>
      </p:sp>
    </p:spTree>
    <p:extLst>
      <p:ext uri="{BB962C8B-B14F-4D97-AF65-F5344CB8AC3E}">
        <p14:creationId xmlns:p14="http://schemas.microsoft.com/office/powerpoint/2010/main" val="2651282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Calibri" pitchFamily="34" charset="0"/>
              </a:defRPr>
            </a:lvl1pPr>
          </a:lstStyle>
          <a:p>
            <a:pPr>
              <a:defRPr/>
            </a:pPr>
            <a:fld id="{1F7E1A4C-C76F-44A2-BB6D-E965D4608A37}" type="datetime1">
              <a:rPr lang="en-US"/>
              <a:pPr>
                <a:defRPr/>
              </a:pPr>
              <a:t>6/12/2014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smtClean="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Calibri" pitchFamily="34" charset="0"/>
              </a:defRPr>
            </a:lvl1pPr>
          </a:lstStyle>
          <a:p>
            <a:pPr>
              <a:defRPr/>
            </a:pPr>
            <a:fld id="{72CCB5B5-D8DD-452B-B646-42FF2A3CF263}" type="slidenum">
              <a:rPr lang="en-US"/>
              <a:pPr>
                <a:defRPr/>
              </a:pPr>
              <a:t>‹#›</a:t>
            </a:fld>
            <a:endParaRPr lang="en-US"/>
          </a:p>
        </p:txBody>
      </p:sp>
    </p:spTree>
    <p:extLst>
      <p:ext uri="{BB962C8B-B14F-4D97-AF65-F5344CB8AC3E}">
        <p14:creationId xmlns:p14="http://schemas.microsoft.com/office/powerpoint/2010/main" val="424208544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ＭＳ Ｐゴシック" pitchFamily="34" charset="-128"/>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7066" indent="-291179" eaLnBrk="0" hangingPunct="0">
              <a:defRPr>
                <a:solidFill>
                  <a:schemeClr val="tx1"/>
                </a:solidFill>
                <a:latin typeface="Arial" charset="0"/>
                <a:ea typeface="ＭＳ Ｐゴシック" pitchFamily="34" charset="-128"/>
              </a:defRPr>
            </a:lvl2pPr>
            <a:lvl3pPr marL="1164717" indent="-232943" eaLnBrk="0" hangingPunct="0">
              <a:defRPr>
                <a:solidFill>
                  <a:schemeClr val="tx1"/>
                </a:solidFill>
                <a:latin typeface="Arial" charset="0"/>
                <a:ea typeface="ＭＳ Ｐゴシック" pitchFamily="34" charset="-128"/>
              </a:defRPr>
            </a:lvl3pPr>
            <a:lvl4pPr marL="1630604" indent="-232943" eaLnBrk="0" hangingPunct="0">
              <a:defRPr>
                <a:solidFill>
                  <a:schemeClr val="tx1"/>
                </a:solidFill>
                <a:latin typeface="Arial" charset="0"/>
                <a:ea typeface="ＭＳ Ｐゴシック" pitchFamily="34" charset="-128"/>
              </a:defRPr>
            </a:lvl4pPr>
            <a:lvl5pPr marL="2096491" indent="-232943" eaLnBrk="0" hangingPunct="0">
              <a:defRPr>
                <a:solidFill>
                  <a:schemeClr val="tx1"/>
                </a:solidFill>
                <a:latin typeface="Arial" charset="0"/>
                <a:ea typeface="ＭＳ Ｐゴシック" pitchFamily="34" charset="-128"/>
              </a:defRPr>
            </a:lvl5pPr>
            <a:lvl6pPr marL="2562377" indent="-232943" defTabSz="465887"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defTabSz="465887"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defTabSz="465887"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defTabSz="465887"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D552DB0-A406-413B-B34B-A8F55B402C93}" type="slidenum">
              <a:rPr lang="en-US">
                <a:latin typeface="Calibri" pitchFamily="34" charset="0"/>
              </a:rPr>
              <a:pPr eaLnBrk="1" hangingPunct="1"/>
              <a:t>10</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ＭＳ Ｐゴシック" pitchFamily="34" charset="-128"/>
            </a:endParaRP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7066" indent="-291179" eaLnBrk="0" hangingPunct="0">
              <a:defRPr>
                <a:solidFill>
                  <a:schemeClr val="tx1"/>
                </a:solidFill>
                <a:latin typeface="Arial" charset="0"/>
                <a:ea typeface="ＭＳ Ｐゴシック" pitchFamily="34" charset="-128"/>
              </a:defRPr>
            </a:lvl2pPr>
            <a:lvl3pPr marL="1164717" indent="-232943" eaLnBrk="0" hangingPunct="0">
              <a:defRPr>
                <a:solidFill>
                  <a:schemeClr val="tx1"/>
                </a:solidFill>
                <a:latin typeface="Arial" charset="0"/>
                <a:ea typeface="ＭＳ Ｐゴシック" pitchFamily="34" charset="-128"/>
              </a:defRPr>
            </a:lvl3pPr>
            <a:lvl4pPr marL="1630604" indent="-232943" eaLnBrk="0" hangingPunct="0">
              <a:defRPr>
                <a:solidFill>
                  <a:schemeClr val="tx1"/>
                </a:solidFill>
                <a:latin typeface="Arial" charset="0"/>
                <a:ea typeface="ＭＳ Ｐゴシック" pitchFamily="34" charset="-128"/>
              </a:defRPr>
            </a:lvl4pPr>
            <a:lvl5pPr marL="2096491" indent="-232943" eaLnBrk="0" hangingPunct="0">
              <a:defRPr>
                <a:solidFill>
                  <a:schemeClr val="tx1"/>
                </a:solidFill>
                <a:latin typeface="Arial" charset="0"/>
                <a:ea typeface="ＭＳ Ｐゴシック" pitchFamily="34" charset="-128"/>
              </a:defRPr>
            </a:lvl5pPr>
            <a:lvl6pPr marL="2562377" indent="-232943" defTabSz="465887"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defTabSz="465887"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defTabSz="465887"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defTabSz="465887"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14816AC-5CA8-4667-B870-B22CD922EEB3}" type="slidenum">
              <a:rPr lang="en-US">
                <a:latin typeface="Calibri" pitchFamily="34" charset="0"/>
              </a:rPr>
              <a:pPr eaLnBrk="1" hangingPunct="1"/>
              <a:t>11</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4E0F52B-7735-4C35-84E7-9838306898BF}" type="datetime1">
              <a:rPr lang="en-US"/>
              <a:pPr>
                <a:defRPr/>
              </a:pPr>
              <a:t>6/12/2014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DDAA58-C73C-44F2-B8DD-EEB7EA0E84D4}" type="slidenum">
              <a:rPr lang="en-US"/>
              <a:pPr>
                <a:defRPr/>
              </a:pPr>
              <a:t>‹#›</a:t>
            </a:fld>
            <a:endParaRPr lang="en-US"/>
          </a:p>
        </p:txBody>
      </p:sp>
    </p:spTree>
    <p:extLst>
      <p:ext uri="{BB962C8B-B14F-4D97-AF65-F5344CB8AC3E}">
        <p14:creationId xmlns:p14="http://schemas.microsoft.com/office/powerpoint/2010/main" val="2703466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51B06C-0F1B-4E03-B8BB-0AD0550A542C}" type="datetime1">
              <a:rPr lang="en-US"/>
              <a:pPr>
                <a:defRPr/>
              </a:pPr>
              <a:t>6/12/2014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C10F44-F57E-48E8-A75E-87063F77E996}" type="slidenum">
              <a:rPr lang="en-US"/>
              <a:pPr>
                <a:defRPr/>
              </a:pPr>
              <a:t>‹#›</a:t>
            </a:fld>
            <a:endParaRPr lang="en-US"/>
          </a:p>
        </p:txBody>
      </p:sp>
    </p:spTree>
    <p:extLst>
      <p:ext uri="{BB962C8B-B14F-4D97-AF65-F5344CB8AC3E}">
        <p14:creationId xmlns:p14="http://schemas.microsoft.com/office/powerpoint/2010/main" val="2240986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6A3E55-AAEC-41E1-9A65-5A5359A672B8}" type="datetime1">
              <a:rPr lang="en-US"/>
              <a:pPr>
                <a:defRPr/>
              </a:pPr>
              <a:t>6/12/2014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12BF71-1A32-40B7-A5A4-AED202C4A5A9}" type="slidenum">
              <a:rPr lang="en-US"/>
              <a:pPr>
                <a:defRPr/>
              </a:pPr>
              <a:t>‹#›</a:t>
            </a:fld>
            <a:endParaRPr lang="en-US"/>
          </a:p>
        </p:txBody>
      </p:sp>
    </p:spTree>
    <p:extLst>
      <p:ext uri="{BB962C8B-B14F-4D97-AF65-F5344CB8AC3E}">
        <p14:creationId xmlns:p14="http://schemas.microsoft.com/office/powerpoint/2010/main" val="1859558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5DC72D-4F62-405B-B9E7-6DBB4999CED4}" type="datetime1">
              <a:rPr lang="en-US"/>
              <a:pPr>
                <a:defRPr/>
              </a:pPr>
              <a:t>6/12/2014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EED348-34B4-4952-97B6-B0C8D3BA92DF}" type="slidenum">
              <a:rPr lang="en-US"/>
              <a:pPr>
                <a:defRPr/>
              </a:pPr>
              <a:t>‹#›</a:t>
            </a:fld>
            <a:endParaRPr lang="en-US"/>
          </a:p>
        </p:txBody>
      </p:sp>
    </p:spTree>
    <p:extLst>
      <p:ext uri="{BB962C8B-B14F-4D97-AF65-F5344CB8AC3E}">
        <p14:creationId xmlns:p14="http://schemas.microsoft.com/office/powerpoint/2010/main" val="441600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24D7FA0-CE8B-469D-9F7E-78CCBCDB94F8}" type="datetime1">
              <a:rPr lang="en-US"/>
              <a:pPr>
                <a:defRPr/>
              </a:pPr>
              <a:t>6/12/2014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D9194D-388B-45EB-B90E-19ABC32704EF}" type="slidenum">
              <a:rPr lang="en-US"/>
              <a:pPr>
                <a:defRPr/>
              </a:pPr>
              <a:t>‹#›</a:t>
            </a:fld>
            <a:endParaRPr lang="en-US"/>
          </a:p>
        </p:txBody>
      </p:sp>
    </p:spTree>
    <p:extLst>
      <p:ext uri="{BB962C8B-B14F-4D97-AF65-F5344CB8AC3E}">
        <p14:creationId xmlns:p14="http://schemas.microsoft.com/office/powerpoint/2010/main" val="4017616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E134E4-120E-457B-9B54-ED1CEDE6A0CA}" type="datetime1">
              <a:rPr lang="en-US"/>
              <a:pPr>
                <a:defRPr/>
              </a:pPr>
              <a:t>6/12/2014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E29308-7C9E-414C-A3F4-EC9593C2A6C9}" type="slidenum">
              <a:rPr lang="en-US"/>
              <a:pPr>
                <a:defRPr/>
              </a:pPr>
              <a:t>‹#›</a:t>
            </a:fld>
            <a:endParaRPr lang="en-US"/>
          </a:p>
        </p:txBody>
      </p:sp>
    </p:spTree>
    <p:extLst>
      <p:ext uri="{BB962C8B-B14F-4D97-AF65-F5344CB8AC3E}">
        <p14:creationId xmlns:p14="http://schemas.microsoft.com/office/powerpoint/2010/main" val="212846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9F6AD83-2F5C-45C9-9300-ADE5F52795A5}" type="datetime1">
              <a:rPr lang="en-US"/>
              <a:pPr>
                <a:defRPr/>
              </a:pPr>
              <a:t>6/12/2014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995EF7E-5A1D-4168-AEA1-FF50550CB118}" type="slidenum">
              <a:rPr lang="en-US"/>
              <a:pPr>
                <a:defRPr/>
              </a:pPr>
              <a:t>‹#›</a:t>
            </a:fld>
            <a:endParaRPr lang="en-US"/>
          </a:p>
        </p:txBody>
      </p:sp>
    </p:spTree>
    <p:extLst>
      <p:ext uri="{BB962C8B-B14F-4D97-AF65-F5344CB8AC3E}">
        <p14:creationId xmlns:p14="http://schemas.microsoft.com/office/powerpoint/2010/main" val="3544449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E206965-5A13-48D8-8CE3-CBB64E646A46}" type="datetime1">
              <a:rPr lang="en-US"/>
              <a:pPr>
                <a:defRPr/>
              </a:pPr>
              <a:t>6/12/2014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707F054-4354-48C5-85C0-887DC3A96192}" type="slidenum">
              <a:rPr lang="en-US"/>
              <a:pPr>
                <a:defRPr/>
              </a:pPr>
              <a:t>‹#›</a:t>
            </a:fld>
            <a:endParaRPr lang="en-US"/>
          </a:p>
        </p:txBody>
      </p:sp>
    </p:spTree>
    <p:extLst>
      <p:ext uri="{BB962C8B-B14F-4D97-AF65-F5344CB8AC3E}">
        <p14:creationId xmlns:p14="http://schemas.microsoft.com/office/powerpoint/2010/main" val="2896383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60A666-90C6-4969-B20C-FE97D655D030}" type="datetime1">
              <a:rPr lang="en-US"/>
              <a:pPr>
                <a:defRPr/>
              </a:pPr>
              <a:t>6/12/2014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4627838-DA2A-493F-9EA5-EDC4FB0A2FAD}" type="slidenum">
              <a:rPr lang="en-US"/>
              <a:pPr>
                <a:defRPr/>
              </a:pPr>
              <a:t>‹#›</a:t>
            </a:fld>
            <a:endParaRPr lang="en-US"/>
          </a:p>
        </p:txBody>
      </p:sp>
    </p:spTree>
    <p:extLst>
      <p:ext uri="{BB962C8B-B14F-4D97-AF65-F5344CB8AC3E}">
        <p14:creationId xmlns:p14="http://schemas.microsoft.com/office/powerpoint/2010/main" val="1281857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E3B62B-FF8A-4C8F-9FE9-C5455C0D596F}" type="datetime1">
              <a:rPr lang="en-US"/>
              <a:pPr>
                <a:defRPr/>
              </a:pPr>
              <a:t>6/12/2014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B25F75-7FA0-426D-89AE-7D6BD92DB05E}" type="slidenum">
              <a:rPr lang="en-US"/>
              <a:pPr>
                <a:defRPr/>
              </a:pPr>
              <a:t>‹#›</a:t>
            </a:fld>
            <a:endParaRPr lang="en-US"/>
          </a:p>
        </p:txBody>
      </p:sp>
    </p:spTree>
    <p:extLst>
      <p:ext uri="{BB962C8B-B14F-4D97-AF65-F5344CB8AC3E}">
        <p14:creationId xmlns:p14="http://schemas.microsoft.com/office/powerpoint/2010/main" val="2541053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A2FF21-82AA-49DC-8E42-963CB150D3E5}" type="datetime1">
              <a:rPr lang="en-US"/>
              <a:pPr>
                <a:defRPr/>
              </a:pPr>
              <a:t>6/12/2014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E91546-23DB-474C-9422-23D3E8443A4D}" type="slidenum">
              <a:rPr lang="en-US"/>
              <a:pPr>
                <a:defRPr/>
              </a:pPr>
              <a:t>‹#›</a:t>
            </a:fld>
            <a:endParaRPr lang="en-US"/>
          </a:p>
        </p:txBody>
      </p:sp>
    </p:spTree>
    <p:extLst>
      <p:ext uri="{BB962C8B-B14F-4D97-AF65-F5344CB8AC3E}">
        <p14:creationId xmlns:p14="http://schemas.microsoft.com/office/powerpoint/2010/main" val="3152651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442FBFE0-0CB0-4616-B16C-A451D148815D}" type="datetime1">
              <a:rPr lang="en-US"/>
              <a:pPr>
                <a:defRPr/>
              </a:pPr>
              <a:t>6/12/2014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D38AFA0D-7DFB-4577-816A-25A19F4C58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www.nelson.com/ABchem20-30/teacher/protect/otr/chem2030OTR/attachments/l_animations_simulations/MMDB/dswmedia/database.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ience.howstuffworks.com/environmental/energy/oil-refining4.htm"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 Id="rId4" Type="http://schemas.openxmlformats.org/officeDocument/2006/relationships/image" Target="../media/image77.png"/></Relationships>
</file>

<file path=ppt/slides/_rels/slide5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6.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6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99.png"/></Relationships>
</file>

<file path=ppt/slides/_rels/slide7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103.png"/></Relationships>
</file>

<file path=ppt/slides/_rels/slide76.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8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 Id="rId4" Type="http://schemas.openxmlformats.org/officeDocument/2006/relationships/image" Target="../media/image116.png"/></Relationships>
</file>

<file path=ppt/slides/_rels/slide8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8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 Id="rId5" Type="http://schemas.openxmlformats.org/officeDocument/2006/relationships/image" Target="../media/image123.png"/><Relationship Id="rId4" Type="http://schemas.openxmlformats.org/officeDocument/2006/relationships/image" Target="../media/image122.png"/></Relationships>
</file>

<file path=ppt/slides/_rels/slide8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xml"/><Relationship Id="rId5" Type="http://schemas.openxmlformats.org/officeDocument/2006/relationships/image" Target="../media/image128.png"/><Relationship Id="rId4" Type="http://schemas.openxmlformats.org/officeDocument/2006/relationships/image" Target="../media/image127.png"/></Relationships>
</file>

<file path=ppt/slides/_rels/slide8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2.xml"/><Relationship Id="rId5" Type="http://schemas.openxmlformats.org/officeDocument/2006/relationships/image" Target="../media/image134.png"/><Relationship Id="rId4" Type="http://schemas.openxmlformats.org/officeDocument/2006/relationships/image" Target="../media/image133.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sz="6000" smtClean="0">
                <a:latin typeface="Bank Gothic" pitchFamily="-110" charset="0"/>
                <a:ea typeface="ＭＳ Ｐゴシック" pitchFamily="34" charset="-128"/>
              </a:rPr>
              <a:t>Chem 30 Review</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390900"/>
            <a:ext cx="4419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4294967295"/>
          </p:nvPr>
        </p:nvSpPr>
        <p:spPr>
          <a:xfrm>
            <a:off x="152400" y="381000"/>
            <a:ext cx="8991600" cy="3549650"/>
          </a:xfrm>
        </p:spPr>
        <p:txBody>
          <a:bodyPr/>
          <a:lstStyle/>
          <a:p>
            <a:pPr eaLnBrk="1" hangingPunct="1"/>
            <a:r>
              <a:rPr lang="en-US" sz="3300" b="1" u="sng" smtClean="0">
                <a:latin typeface="Baskerville" pitchFamily="-110" charset="0"/>
                <a:ea typeface="ＭＳ Ｐゴシック" pitchFamily="34" charset="-128"/>
              </a:rPr>
              <a:t>What do we know about benzene?</a:t>
            </a:r>
          </a:p>
          <a:p>
            <a:pPr lvl="1" eaLnBrk="1" hangingPunct="1"/>
            <a:r>
              <a:rPr lang="en-US" smtClean="0">
                <a:ea typeface="ＭＳ Ｐゴシック" pitchFamily="34" charset="-128"/>
              </a:rPr>
              <a:t>Formula is C</a:t>
            </a:r>
            <a:r>
              <a:rPr lang="en-US" baseline="-25000" smtClean="0">
                <a:ea typeface="ＭＳ Ｐゴシック" pitchFamily="34" charset="-128"/>
              </a:rPr>
              <a:t>6</a:t>
            </a:r>
            <a:r>
              <a:rPr lang="en-US" smtClean="0">
                <a:ea typeface="ＭＳ Ｐゴシック" pitchFamily="34" charset="-128"/>
              </a:rPr>
              <a:t>H</a:t>
            </a:r>
            <a:r>
              <a:rPr lang="en-US" baseline="-25000" smtClean="0">
                <a:ea typeface="ＭＳ Ｐゴシック" pitchFamily="34" charset="-128"/>
              </a:rPr>
              <a:t>6 </a:t>
            </a:r>
            <a:r>
              <a:rPr lang="en-US" smtClean="0">
                <a:ea typeface="ＭＳ Ｐゴシック" pitchFamily="34" charset="-128"/>
              </a:rPr>
              <a:t>(</a:t>
            </a:r>
            <a:r>
              <a:rPr lang="en-US" smtClean="0">
                <a:ea typeface="ＭＳ Ｐゴシック" pitchFamily="34" charset="-128"/>
                <a:hlinkClick r:id="rId4"/>
              </a:rPr>
              <a:t>3D link</a:t>
            </a:r>
            <a:r>
              <a:rPr lang="en-US" smtClean="0">
                <a:ea typeface="ＭＳ Ｐゴシック" pitchFamily="34" charset="-128"/>
              </a:rPr>
              <a:t>)</a:t>
            </a:r>
          </a:p>
          <a:p>
            <a:pPr lvl="1" eaLnBrk="1" hangingPunct="1"/>
            <a:r>
              <a:rPr lang="en-US" smtClean="0">
                <a:ea typeface="ＭＳ Ｐゴシック" pitchFamily="34" charset="-128"/>
              </a:rPr>
              <a:t>Unreactive – so </a:t>
            </a:r>
            <a:r>
              <a:rPr lang="en-US" b="1" smtClean="0">
                <a:ea typeface="ＭＳ Ｐゴシック" pitchFamily="34" charset="-128"/>
              </a:rPr>
              <a:t>no true </a:t>
            </a:r>
            <a:r>
              <a:rPr lang="en-US" smtClean="0">
                <a:ea typeface="ＭＳ Ｐゴシック" pitchFamily="34" charset="-128"/>
              </a:rPr>
              <a:t>double or triple bonds</a:t>
            </a:r>
          </a:p>
          <a:p>
            <a:pPr lvl="1" eaLnBrk="1" hangingPunct="1"/>
            <a:r>
              <a:rPr lang="en-US" smtClean="0">
                <a:ea typeface="ＭＳ Ｐゴシック" pitchFamily="34" charset="-128"/>
              </a:rPr>
              <a:t>Carbon-carbon bonds are the same length and strength</a:t>
            </a:r>
          </a:p>
          <a:p>
            <a:pPr lvl="1" eaLnBrk="1" hangingPunct="1"/>
            <a:r>
              <a:rPr lang="en-US" smtClean="0">
                <a:ea typeface="ＭＳ Ｐゴシック" pitchFamily="34" charset="-128"/>
              </a:rPr>
              <a:t>Each carbon is bonded to a hydrogen</a:t>
            </a:r>
          </a:p>
          <a:p>
            <a:pPr lvl="1" eaLnBrk="1" hangingPunct="1"/>
            <a:r>
              <a:rPr lang="en-US" smtClean="0">
                <a:ea typeface="ＭＳ Ｐゴシック" pitchFamily="34" charset="-128"/>
              </a:rPr>
              <a:t>So what does benzene look like??</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3568700"/>
            <a:ext cx="10668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52400" y="5689600"/>
            <a:ext cx="5791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000">
                <a:latin typeface="Calibri" pitchFamily="34" charset="0"/>
              </a:rPr>
              <a:t>The three double bonds </a:t>
            </a:r>
            <a:r>
              <a:rPr lang="en-US" sz="2000" b="1">
                <a:latin typeface="Calibri" pitchFamily="34" charset="0"/>
              </a:rPr>
              <a:t>resonate </a:t>
            </a:r>
            <a:r>
              <a:rPr lang="en-US" sz="2000">
                <a:latin typeface="Calibri" pitchFamily="34" charset="0"/>
              </a:rPr>
              <a:t>resulting in an overall bond length somewhere </a:t>
            </a:r>
            <a:r>
              <a:rPr lang="en-US" sz="2000" b="1">
                <a:latin typeface="Calibri" pitchFamily="34" charset="0"/>
              </a:rPr>
              <a:t>in between a single and a double bond</a:t>
            </a:r>
            <a:r>
              <a:rPr lang="en-US" sz="2000">
                <a:latin typeface="Calibri" pitchFamily="34" charset="0"/>
              </a:rPr>
              <a:t>, explaining benzene’s stability</a:t>
            </a:r>
          </a:p>
        </p:txBody>
      </p:sp>
      <p:sp>
        <p:nvSpPr>
          <p:cNvPr id="7" name="TextBox 6"/>
          <p:cNvSpPr txBox="1">
            <a:spLocks noChangeArrowheads="1"/>
          </p:cNvSpPr>
          <p:nvPr/>
        </p:nvSpPr>
        <p:spPr bwMode="auto">
          <a:xfrm>
            <a:off x="6324600" y="5181600"/>
            <a:ext cx="2362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000">
                <a:latin typeface="Calibri" pitchFamily="34" charset="0"/>
              </a:rPr>
              <a:t>We will use this line structural formula to represent benzene in compounds</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3124200"/>
            <a:ext cx="25273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3314" name="Title 2"/>
          <p:cNvSpPr>
            <a:spLocks noGrp="1"/>
          </p:cNvSpPr>
          <p:nvPr>
            <p:ph type="title"/>
          </p:nvPr>
        </p:nvSpPr>
        <p:spPr/>
        <p:txBody>
          <a:bodyPr/>
          <a:lstStyle/>
          <a:p>
            <a:pPr eaLnBrk="1" hangingPunct="1"/>
            <a:r>
              <a:rPr lang="en-US" b="1" smtClean="0">
                <a:latin typeface="Baskerville" pitchFamily="-110" charset="0"/>
                <a:ea typeface="ＭＳ Ｐゴシック" pitchFamily="34" charset="-128"/>
              </a:rPr>
              <a:t>Practice Naming Aromatics</a:t>
            </a:r>
          </a:p>
        </p:txBody>
      </p:sp>
      <p:sp>
        <p:nvSpPr>
          <p:cNvPr id="4" name="Content Placeholder 3"/>
          <p:cNvSpPr>
            <a:spLocks noGrp="1"/>
          </p:cNvSpPr>
          <p:nvPr>
            <p:ph sz="quarter" idx="1"/>
          </p:nvPr>
        </p:nvSpPr>
        <p:spPr>
          <a:xfrm>
            <a:off x="228600" y="1676400"/>
            <a:ext cx="8839200" cy="4495800"/>
          </a:xfrm>
        </p:spPr>
        <p:txBody>
          <a:bodyPr/>
          <a:lstStyle/>
          <a:p>
            <a:pPr marL="514350" indent="-514350" eaLnBrk="1" hangingPunct="1"/>
            <a:r>
              <a:rPr lang="en-US" sz="2600" smtClean="0">
                <a:ea typeface="ＭＳ Ｐゴシック" pitchFamily="34" charset="-128"/>
              </a:rPr>
              <a:t>Draw the line structural formula for 1-ethyl-3-methylbenzene</a:t>
            </a:r>
          </a:p>
          <a:p>
            <a:pPr marL="514350" indent="-514350" eaLnBrk="1" hangingPunct="1"/>
            <a:endParaRPr lang="en-US" sz="2600" smtClean="0">
              <a:ea typeface="ＭＳ Ｐゴシック" pitchFamily="34" charset="-128"/>
            </a:endParaRPr>
          </a:p>
          <a:p>
            <a:pPr marL="514350" indent="-514350" eaLnBrk="1" hangingPunct="1"/>
            <a:endParaRPr lang="en-US" sz="2600" smtClean="0">
              <a:ea typeface="ＭＳ Ｐゴシック" pitchFamily="34" charset="-128"/>
            </a:endParaRPr>
          </a:p>
          <a:p>
            <a:pPr marL="514350" indent="-514350" eaLnBrk="1" hangingPunct="1">
              <a:buFont typeface="Arial" charset="0"/>
              <a:buNone/>
            </a:pPr>
            <a:endParaRPr lang="en-US" sz="2600" smtClean="0">
              <a:ea typeface="ＭＳ Ｐゴシック" pitchFamily="34" charset="-128"/>
            </a:endParaRPr>
          </a:p>
          <a:p>
            <a:pPr marL="514350" indent="-514350" eaLnBrk="1" hangingPunct="1">
              <a:buFont typeface="Arial" charset="0"/>
              <a:buNone/>
            </a:pPr>
            <a:endParaRPr lang="en-US" sz="800" smtClean="0">
              <a:ea typeface="ＭＳ Ｐゴシック" pitchFamily="34" charset="-128"/>
            </a:endParaRPr>
          </a:p>
          <a:p>
            <a:pPr marL="514350" indent="-514350" eaLnBrk="1" hangingPunct="1"/>
            <a:r>
              <a:rPr lang="en-US" sz="2600" smtClean="0">
                <a:ea typeface="ＭＳ Ｐゴシック" pitchFamily="34" charset="-128"/>
              </a:rPr>
              <a:t>Draw the line structural formula for 2-phenylpentane</a:t>
            </a:r>
            <a:endParaRPr lang="en-US" smtClean="0">
              <a:ea typeface="ＭＳ Ｐゴシック" pitchFamily="34" charset="-128"/>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4263" y="2209800"/>
            <a:ext cx="18621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654550"/>
            <a:ext cx="23622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b="24529"/>
          <a:stretch>
            <a:fillRect/>
          </a:stretch>
        </p:blipFill>
        <p:spPr bwMode="auto">
          <a:xfrm>
            <a:off x="723900" y="304800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title"/>
          </p:nvPr>
        </p:nvSpPr>
        <p:spPr/>
        <p:txBody>
          <a:bodyPr/>
          <a:lstStyle/>
          <a:p>
            <a:pPr eaLnBrk="1" hangingPunct="1"/>
            <a:r>
              <a:rPr lang="en-US" sz="3800" b="1" smtClean="0">
                <a:latin typeface="Baskerville" pitchFamily="-110" charset="0"/>
                <a:ea typeface="ＭＳ Ｐゴシック" pitchFamily="34" charset="-128"/>
              </a:rPr>
              <a:t>Practice Naming Organic Halides</a:t>
            </a:r>
          </a:p>
        </p:txBody>
      </p:sp>
      <p:sp>
        <p:nvSpPr>
          <p:cNvPr id="3" name="Content Placeholder 2"/>
          <p:cNvSpPr>
            <a:spLocks noGrp="1"/>
          </p:cNvSpPr>
          <p:nvPr>
            <p:ph sz="quarter" idx="1"/>
          </p:nvPr>
        </p:nvSpPr>
        <p:spPr/>
        <p:txBody>
          <a:bodyPr/>
          <a:lstStyle/>
          <a:p>
            <a:pPr eaLnBrk="1" hangingPunct="1">
              <a:lnSpc>
                <a:spcPct val="90000"/>
              </a:lnSpc>
            </a:pPr>
            <a:r>
              <a:rPr lang="en-US" sz="3000" smtClean="0">
                <a:ea typeface="ＭＳ Ｐゴシック" pitchFamily="34" charset="-128"/>
              </a:rPr>
              <a:t>Name the following:     </a:t>
            </a:r>
          </a:p>
          <a:p>
            <a:pPr eaLnBrk="1" hangingPunct="1">
              <a:lnSpc>
                <a:spcPct val="90000"/>
              </a:lnSpc>
              <a:buFont typeface="Arial" charset="0"/>
              <a:buNone/>
            </a:pPr>
            <a:r>
              <a:rPr lang="en-US" sz="3000" smtClean="0">
                <a:ea typeface="ＭＳ Ｐゴシック" pitchFamily="34" charset="-128"/>
              </a:rPr>
              <a:t>		      CH</a:t>
            </a:r>
            <a:r>
              <a:rPr lang="en-US" sz="3000" baseline="-25000" smtClean="0">
                <a:ea typeface="ＭＳ Ｐゴシック" pitchFamily="34" charset="-128"/>
              </a:rPr>
              <a:t>2</a:t>
            </a:r>
            <a:r>
              <a:rPr lang="en-US" sz="3000" smtClean="0">
                <a:ea typeface="ＭＳ Ｐゴシック" pitchFamily="34" charset="-128"/>
              </a:rPr>
              <a:t>Cl</a:t>
            </a:r>
            <a:r>
              <a:rPr lang="en-US" sz="3000" baseline="-25000" smtClean="0">
                <a:ea typeface="ＭＳ Ｐゴシック" pitchFamily="34" charset="-128"/>
              </a:rPr>
              <a:t>2</a:t>
            </a:r>
          </a:p>
          <a:p>
            <a:pPr eaLnBrk="1" hangingPunct="1">
              <a:lnSpc>
                <a:spcPct val="90000"/>
              </a:lnSpc>
              <a:buFont typeface="Arial" charset="0"/>
              <a:buNone/>
            </a:pPr>
            <a:r>
              <a:rPr lang="en-US" sz="3000" smtClean="0">
                <a:ea typeface="ＭＳ Ｐゴシック" pitchFamily="34" charset="-128"/>
              </a:rPr>
              <a:t>					</a:t>
            </a:r>
          </a:p>
          <a:p>
            <a:pPr eaLnBrk="1" hangingPunct="1">
              <a:lnSpc>
                <a:spcPct val="90000"/>
              </a:lnSpc>
              <a:buFont typeface="Arial" charset="0"/>
              <a:buNone/>
            </a:pPr>
            <a:endParaRPr lang="en-US" sz="1100" smtClean="0">
              <a:ea typeface="ＭＳ Ｐゴシック" pitchFamily="34" charset="-128"/>
            </a:endParaRPr>
          </a:p>
          <a:p>
            <a:pPr eaLnBrk="1" hangingPunct="1">
              <a:lnSpc>
                <a:spcPct val="90000"/>
              </a:lnSpc>
              <a:buFont typeface="Arial" charset="0"/>
              <a:buNone/>
            </a:pPr>
            <a:r>
              <a:rPr lang="en-US" sz="3000" smtClean="0">
                <a:ea typeface="ＭＳ Ｐゴシック" pitchFamily="34" charset="-128"/>
              </a:rPr>
              <a:t>										1,2-dibromoethene</a:t>
            </a:r>
          </a:p>
          <a:p>
            <a:pPr eaLnBrk="1" hangingPunct="1">
              <a:lnSpc>
                <a:spcPct val="90000"/>
              </a:lnSpc>
              <a:buFont typeface="Arial" charset="0"/>
              <a:buNone/>
            </a:pPr>
            <a:r>
              <a:rPr lang="en-US" sz="3000" smtClean="0">
                <a:ea typeface="ＭＳ Ｐゴシック" pitchFamily="34" charset="-128"/>
              </a:rPr>
              <a:t>				</a:t>
            </a:r>
          </a:p>
          <a:p>
            <a:pPr eaLnBrk="1" hangingPunct="1">
              <a:lnSpc>
                <a:spcPct val="90000"/>
              </a:lnSpc>
              <a:buFont typeface="Arial" charset="0"/>
              <a:buNone/>
            </a:pPr>
            <a:r>
              <a:rPr lang="en-US" sz="2200" smtClean="0">
                <a:ea typeface="ＭＳ Ｐゴシック" pitchFamily="34" charset="-128"/>
              </a:rPr>
              <a:t>				</a:t>
            </a:r>
          </a:p>
          <a:p>
            <a:pPr eaLnBrk="1" hangingPunct="1">
              <a:lnSpc>
                <a:spcPct val="90000"/>
              </a:lnSpc>
              <a:buFont typeface="Arial" charset="0"/>
              <a:buNone/>
            </a:pPr>
            <a:r>
              <a:rPr lang="en-US" sz="2200" smtClean="0">
                <a:ea typeface="ＭＳ Ｐゴシック" pitchFamily="34" charset="-128"/>
              </a:rPr>
              <a:t>						Bonus: Try 1,2-dibromo-1,2-dichloroethene</a:t>
            </a:r>
            <a:endParaRPr lang="en-US" sz="3700" smtClean="0">
              <a:ea typeface="ＭＳ Ｐゴシック" pitchFamily="34" charset="-128"/>
            </a:endParaRPr>
          </a:p>
          <a:p>
            <a:pPr eaLnBrk="1" hangingPunct="1">
              <a:lnSpc>
                <a:spcPct val="90000"/>
              </a:lnSpc>
              <a:buFont typeface="Arial" charset="0"/>
              <a:buNone/>
            </a:pPr>
            <a:endParaRPr lang="en-US" sz="2800" smtClean="0">
              <a:ea typeface="ＭＳ Ｐゴシック" pitchFamily="34" charset="-128"/>
            </a:endParaRPr>
          </a:p>
          <a:p>
            <a:pPr eaLnBrk="1" hangingPunct="1">
              <a:lnSpc>
                <a:spcPct val="90000"/>
              </a:lnSpc>
              <a:buFont typeface="Arial" charset="0"/>
              <a:buNone/>
            </a:pPr>
            <a:r>
              <a:rPr lang="en-US" sz="3000" smtClean="0">
                <a:ea typeface="ＭＳ Ｐゴシック" pitchFamily="34" charset="-128"/>
              </a:rPr>
              <a:t>									chlorobenzene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9050" y="5334000"/>
            <a:ext cx="1651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4321175" y="2205038"/>
            <a:ext cx="26130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900">
                <a:latin typeface="Tw Cen MT" pitchFamily="34" charset="0"/>
              </a:rPr>
              <a:t>dichloromethane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r>
              <a:rPr lang="en-US" b="1" smtClean="0">
                <a:latin typeface="Baskerville" pitchFamily="-110" charset="0"/>
                <a:ea typeface="ＭＳ Ｐゴシック" pitchFamily="34" charset="-128"/>
              </a:rPr>
              <a:t>Alcohols</a:t>
            </a:r>
          </a:p>
        </p:txBody>
      </p:sp>
      <p:sp>
        <p:nvSpPr>
          <p:cNvPr id="5" name="Content Placeholder 4"/>
          <p:cNvSpPr>
            <a:spLocks noGrp="1"/>
          </p:cNvSpPr>
          <p:nvPr>
            <p:ph sz="quarter" idx="1"/>
          </p:nvPr>
        </p:nvSpPr>
        <p:spPr/>
        <p:txBody>
          <a:bodyPr/>
          <a:lstStyle/>
          <a:p>
            <a:r>
              <a:rPr lang="en-US" sz="2400" smtClean="0">
                <a:ea typeface="ＭＳ Ｐゴシック" pitchFamily="34" charset="-128"/>
              </a:rPr>
              <a:t>An alcohol is an organic compound that contains the –OH functional group (hydroxyl)</a:t>
            </a:r>
          </a:p>
          <a:p>
            <a:pPr lvl="1"/>
            <a:r>
              <a:rPr lang="en-US" sz="2400" smtClean="0">
                <a:ea typeface="ＭＳ Ｐゴシック" pitchFamily="34" charset="-128"/>
              </a:rPr>
              <a:t>General formula is R-OH (R = rest of molecule)</a:t>
            </a:r>
          </a:p>
          <a:p>
            <a:pPr lvl="1"/>
            <a:endParaRPr lang="en-US" sz="1200" smtClean="0">
              <a:ea typeface="ＭＳ Ｐゴシック" pitchFamily="34" charset="-128"/>
            </a:endParaRPr>
          </a:p>
          <a:p>
            <a:r>
              <a:rPr lang="en-US" sz="2400" smtClean="0">
                <a:ea typeface="ＭＳ Ｐゴシック" pitchFamily="34" charset="-128"/>
              </a:rPr>
              <a:t>Alcohols are classified as primary, secondary or tertiary depending on the number of carbons bonded to the carbon that contains the hydroxyl group</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267200"/>
            <a:ext cx="88138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b="1" smtClean="0">
                <a:latin typeface="Baskerville" pitchFamily="-110" charset="0"/>
                <a:ea typeface="ＭＳ Ｐゴシック" pitchFamily="34" charset="-128"/>
              </a:rPr>
              <a:t>Naming Alcohols</a:t>
            </a:r>
          </a:p>
        </p:txBody>
      </p:sp>
      <p:sp>
        <p:nvSpPr>
          <p:cNvPr id="3" name="Content Placeholder 2"/>
          <p:cNvSpPr>
            <a:spLocks noGrp="1"/>
          </p:cNvSpPr>
          <p:nvPr>
            <p:ph sz="quarter" idx="1"/>
          </p:nvPr>
        </p:nvSpPr>
        <p:spPr>
          <a:xfrm>
            <a:off x="149225" y="1600200"/>
            <a:ext cx="8766175" cy="4495800"/>
          </a:xfrm>
        </p:spPr>
        <p:txBody>
          <a:bodyPr/>
          <a:lstStyle/>
          <a:p>
            <a:pPr marL="514350" indent="-514350">
              <a:buFont typeface="Calibri" pitchFamily="34" charset="0"/>
              <a:buAutoNum type="arabicPeriod"/>
            </a:pPr>
            <a:r>
              <a:rPr lang="en-US" sz="2400" smtClean="0">
                <a:ea typeface="ＭＳ Ｐゴシック" pitchFamily="34" charset="-128"/>
              </a:rPr>
              <a:t>Locate the longest chain that contains an –OH group attached to one of the carbon atoms.  Name the parent alkane</a:t>
            </a:r>
          </a:p>
          <a:p>
            <a:pPr marL="514350" indent="-514350">
              <a:buFont typeface="Calibri" pitchFamily="34" charset="0"/>
              <a:buAutoNum type="arabicPeriod"/>
            </a:pPr>
            <a:r>
              <a:rPr lang="en-US" sz="2400" smtClean="0">
                <a:ea typeface="ＭＳ Ｐゴシック" pitchFamily="34" charset="-128"/>
              </a:rPr>
              <a:t>Replace the –e at the end of the name of the parent alkane with –ol  (i.e.</a:t>
            </a:r>
            <a:r>
              <a:rPr lang="en-US" sz="2400" smtClean="0">
                <a:solidFill>
                  <a:srgbClr val="FF0000"/>
                </a:solidFill>
                <a:ea typeface="ＭＳ Ｐゴシック" pitchFamily="34" charset="-128"/>
              </a:rPr>
              <a:t> butan</a:t>
            </a:r>
            <a:r>
              <a:rPr lang="en-US" sz="2400" b="1" smtClean="0">
                <a:solidFill>
                  <a:srgbClr val="FF0000"/>
                </a:solidFill>
                <a:ea typeface="ＭＳ Ｐゴシック" pitchFamily="34" charset="-128"/>
              </a:rPr>
              <a:t>e</a:t>
            </a:r>
            <a:r>
              <a:rPr lang="en-US" sz="2400" smtClean="0">
                <a:solidFill>
                  <a:srgbClr val="FF0000"/>
                </a:solidFill>
                <a:ea typeface="ＭＳ Ｐゴシック" pitchFamily="34" charset="-128"/>
              </a:rPr>
              <a:t> becomes butan</a:t>
            </a:r>
            <a:r>
              <a:rPr lang="en-US" sz="2400" b="1" smtClean="0">
                <a:solidFill>
                  <a:srgbClr val="FF0000"/>
                </a:solidFill>
                <a:ea typeface="ＭＳ Ｐゴシック" pitchFamily="34" charset="-128"/>
              </a:rPr>
              <a:t>ol</a:t>
            </a:r>
            <a:r>
              <a:rPr lang="en-US" sz="2400" smtClean="0">
                <a:ea typeface="ＭＳ Ｐゴシック" pitchFamily="34" charset="-128"/>
              </a:rPr>
              <a:t>)</a:t>
            </a:r>
          </a:p>
          <a:p>
            <a:pPr marL="514350" indent="-514350">
              <a:buFont typeface="Calibri" pitchFamily="34" charset="0"/>
              <a:buAutoNum type="arabicPeriod"/>
            </a:pPr>
            <a:r>
              <a:rPr lang="en-US" sz="2400" smtClean="0">
                <a:ea typeface="ＭＳ Ｐゴシック" pitchFamily="34" charset="-128"/>
              </a:rPr>
              <a:t>Add a position number before the suffix –ol to indicate the location of the –OH group</a:t>
            </a:r>
          </a:p>
          <a:p>
            <a:pPr marL="835025" lvl="1" indent="-514350"/>
            <a:r>
              <a:rPr lang="en-US" sz="2400" smtClean="0">
                <a:ea typeface="ＭＳ Ｐゴシック" pitchFamily="34" charset="-128"/>
              </a:rPr>
              <a:t>REMEMBER to number the main chain of the hydrocarbon so that the hydroxyl group has the lowest possible position number</a:t>
            </a:r>
          </a:p>
          <a:p>
            <a:pPr marL="835025" lvl="1" indent="-514350">
              <a:buFont typeface="Arial" charset="0"/>
              <a:buNone/>
            </a:pPr>
            <a:r>
              <a:rPr lang="en-US" sz="2400" smtClean="0">
                <a:ea typeface="ＭＳ Ｐゴシック" pitchFamily="34" charset="-128"/>
              </a:rPr>
              <a:t>	</a:t>
            </a:r>
          </a:p>
          <a:p>
            <a:pPr marL="835025" lvl="1" indent="-514350">
              <a:buFont typeface="Arial" charset="0"/>
              <a:buNone/>
            </a:pPr>
            <a:r>
              <a:rPr lang="en-US" sz="2900" b="1" smtClean="0">
                <a:ea typeface="ＭＳ Ｐゴシック" pitchFamily="34" charset="-128"/>
              </a:rPr>
              <a:t>							propan-1-ol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5048250"/>
            <a:ext cx="35242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b="1" smtClean="0">
                <a:latin typeface="Baskerville" pitchFamily="-110" charset="0"/>
                <a:ea typeface="ＭＳ Ｐゴシック" pitchFamily="34" charset="-128"/>
              </a:rPr>
              <a:t>Naming Alcohols</a:t>
            </a:r>
          </a:p>
        </p:txBody>
      </p:sp>
      <p:sp>
        <p:nvSpPr>
          <p:cNvPr id="3" name="Content Placeholder 2"/>
          <p:cNvSpPr>
            <a:spLocks noGrp="1"/>
          </p:cNvSpPr>
          <p:nvPr>
            <p:ph sz="quarter" idx="1"/>
          </p:nvPr>
        </p:nvSpPr>
        <p:spPr>
          <a:xfrm>
            <a:off x="149225" y="1524000"/>
            <a:ext cx="8766175" cy="4495800"/>
          </a:xfrm>
        </p:spPr>
        <p:txBody>
          <a:bodyPr/>
          <a:lstStyle/>
          <a:p>
            <a:pPr marL="514350" indent="-514350">
              <a:buFont typeface="Calibri" pitchFamily="34" charset="0"/>
              <a:buAutoNum type="arabicPeriod" startAt="4"/>
            </a:pPr>
            <a:r>
              <a:rPr lang="en-US" sz="2400" smtClean="0">
                <a:ea typeface="ＭＳ Ｐゴシック" pitchFamily="34" charset="-128"/>
              </a:rPr>
              <a:t>If there is more than one –OH group (called </a:t>
            </a:r>
            <a:r>
              <a:rPr lang="en-US" sz="2400" b="1" smtClean="0">
                <a:ea typeface="ＭＳ Ｐゴシック" pitchFamily="34" charset="-128"/>
              </a:rPr>
              <a:t>polyalcohols)</a:t>
            </a:r>
            <a:r>
              <a:rPr lang="en-US" sz="2400" smtClean="0">
                <a:ea typeface="ＭＳ Ｐゴシック" pitchFamily="34" charset="-128"/>
              </a:rPr>
              <a:t>, </a:t>
            </a:r>
            <a:r>
              <a:rPr lang="en-US" sz="2400" smtClean="0">
                <a:solidFill>
                  <a:srgbClr val="FF0000"/>
                </a:solidFill>
                <a:ea typeface="ＭＳ Ｐゴシック" pitchFamily="34" charset="-128"/>
              </a:rPr>
              <a:t>leave the –e </a:t>
            </a:r>
            <a:r>
              <a:rPr lang="en-US" sz="2400" smtClean="0">
                <a:ea typeface="ＭＳ Ｐゴシック" pitchFamily="34" charset="-128"/>
              </a:rPr>
              <a:t>in the name of the parent alkane and put the appropriate prefix before the suffix –ol (i.e. diol, triol, tetraol)</a:t>
            </a:r>
          </a:p>
          <a:p>
            <a:pPr marL="514350" indent="-514350">
              <a:buFont typeface="Calibri" pitchFamily="34" charset="0"/>
              <a:buAutoNum type="arabicPeriod" startAt="4"/>
            </a:pPr>
            <a:endParaRPr lang="en-US" sz="2400" b="1" smtClean="0">
              <a:ea typeface="ＭＳ Ｐゴシック" pitchFamily="34" charset="-128"/>
            </a:endParaRPr>
          </a:p>
          <a:p>
            <a:pPr marL="514350" indent="-514350">
              <a:buFont typeface="Calibri" pitchFamily="34" charset="0"/>
              <a:buAutoNum type="arabicPeriod" startAt="4"/>
            </a:pPr>
            <a:endParaRPr lang="en-US" sz="2400" b="1" smtClean="0">
              <a:ea typeface="ＭＳ Ｐゴシック" pitchFamily="34" charset="-128"/>
            </a:endParaRPr>
          </a:p>
          <a:p>
            <a:pPr marL="514350" indent="-514350">
              <a:buFont typeface="Calibri" pitchFamily="34" charset="0"/>
              <a:buAutoNum type="arabicPeriod" startAt="4"/>
            </a:pPr>
            <a:endParaRPr lang="en-US" sz="2400" b="1" smtClean="0">
              <a:ea typeface="ＭＳ Ｐゴシック" pitchFamily="34" charset="-128"/>
            </a:endParaRPr>
          </a:p>
          <a:p>
            <a:pPr marL="514350" indent="-514350">
              <a:buFont typeface="Arial" charset="0"/>
              <a:buNone/>
            </a:pPr>
            <a:endParaRPr lang="en-US" smtClean="0">
              <a:ea typeface="ＭＳ Ｐゴシック" pitchFamily="34" charset="-128"/>
            </a:endParaRPr>
          </a:p>
          <a:p>
            <a:pPr marL="514350" indent="-514350">
              <a:buFont typeface="Calibri" pitchFamily="34" charset="0"/>
              <a:buAutoNum type="arabicPeriod" startAt="4"/>
            </a:pPr>
            <a:r>
              <a:rPr lang="en-US" sz="2400" smtClean="0">
                <a:ea typeface="ＭＳ Ｐゴシック" pitchFamily="34" charset="-128"/>
              </a:rPr>
              <a:t>Name and number any branches on the main chain. Add the names of these branches to the prefix.</a:t>
            </a:r>
          </a:p>
          <a:p>
            <a:pPr marL="835025" lvl="1" indent="-514350"/>
            <a:r>
              <a:rPr lang="en-US" sz="2100" smtClean="0">
                <a:ea typeface="ＭＳ Ｐゴシック" pitchFamily="34" charset="-128"/>
              </a:rPr>
              <a:t>Draw 2,3-dimethylbutan-2-ol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t="3448" b="10345"/>
          <a:stretch>
            <a:fillRect/>
          </a:stretch>
        </p:blipFill>
        <p:spPr bwMode="auto">
          <a:xfrm>
            <a:off x="1371600" y="2667000"/>
            <a:ext cx="6337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5105400"/>
            <a:ext cx="26035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b="1" smtClean="0">
                <a:latin typeface="Baskerville" pitchFamily="-110" charset="0"/>
                <a:ea typeface="ＭＳ Ｐゴシック" pitchFamily="34" charset="-128"/>
              </a:rPr>
              <a:t>Carboxylic Acids</a:t>
            </a:r>
          </a:p>
        </p:txBody>
      </p:sp>
      <p:sp>
        <p:nvSpPr>
          <p:cNvPr id="3" name="Content Placeholder 2"/>
          <p:cNvSpPr>
            <a:spLocks noGrp="1"/>
          </p:cNvSpPr>
          <p:nvPr>
            <p:ph sz="quarter" idx="1"/>
          </p:nvPr>
        </p:nvSpPr>
        <p:spPr>
          <a:xfrm>
            <a:off x="457200" y="1419225"/>
            <a:ext cx="8229600" cy="4525963"/>
          </a:xfrm>
        </p:spPr>
        <p:txBody>
          <a:bodyPr/>
          <a:lstStyle/>
          <a:p>
            <a:pPr eaLnBrk="1" hangingPunct="1"/>
            <a:r>
              <a:rPr lang="en-US" sz="2600" smtClean="0">
                <a:ea typeface="ＭＳ Ｐゴシック" pitchFamily="34" charset="-128"/>
              </a:rPr>
              <a:t>A </a:t>
            </a:r>
            <a:r>
              <a:rPr lang="en-US" sz="2600" b="1" smtClean="0">
                <a:ea typeface="ＭＳ Ｐゴシック" pitchFamily="34" charset="-128"/>
              </a:rPr>
              <a:t>carboxyl</a:t>
            </a:r>
            <a:r>
              <a:rPr lang="en-US" sz="2600" smtClean="0">
                <a:ea typeface="ＭＳ Ｐゴシック" pitchFamily="34" charset="-128"/>
              </a:rPr>
              <a:t> group is composed of a carbon atom double bonded to an oxygen atom and bonded to a hydroxyl group (-COOH)</a:t>
            </a:r>
          </a:p>
          <a:p>
            <a:pPr lvl="1" eaLnBrk="1" hangingPunct="1"/>
            <a:r>
              <a:rPr lang="en-US" smtClean="0">
                <a:ea typeface="ＭＳ Ｐゴシック" pitchFamily="34" charset="-128"/>
              </a:rPr>
              <a:t>Note: </a:t>
            </a:r>
            <a:r>
              <a:rPr lang="en-US" sz="2400" smtClean="0">
                <a:ea typeface="ＭＳ Ｐゴシック" pitchFamily="34" charset="-128"/>
              </a:rPr>
              <a:t>Because the carboxyl group involves three of the carbon atom’s four bonds, the carboxyl is always at the end of a carbon chain or branch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733800"/>
            <a:ext cx="3060700" cy="1866900"/>
          </a:xfrm>
          <a:prstGeom prst="rect">
            <a:avLst/>
          </a:prstGeom>
          <a:noFill/>
          <a:ln w="9525">
            <a:solidFill>
              <a:srgbClr val="2DA2BF"/>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181600"/>
            <a:ext cx="1460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38350" y="4191000"/>
            <a:ext cx="18859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5410200"/>
            <a:ext cx="1714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76200" y="6019800"/>
            <a:ext cx="2209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200">
                <a:latin typeface="Tw Cen MT" pitchFamily="34" charset="0"/>
              </a:rPr>
              <a:t>methanoic acid</a:t>
            </a:r>
          </a:p>
        </p:txBody>
      </p:sp>
      <p:sp>
        <p:nvSpPr>
          <p:cNvPr id="9" name="TextBox 8"/>
          <p:cNvSpPr txBox="1">
            <a:spLocks noChangeArrowheads="1"/>
          </p:cNvSpPr>
          <p:nvPr/>
        </p:nvSpPr>
        <p:spPr bwMode="auto">
          <a:xfrm>
            <a:off x="3657600" y="6248400"/>
            <a:ext cx="2209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200">
                <a:latin typeface="Tw Cen MT" pitchFamily="34" charset="0"/>
              </a:rPr>
              <a:t>ethanoic acid</a:t>
            </a:r>
          </a:p>
        </p:txBody>
      </p:sp>
      <p:sp>
        <p:nvSpPr>
          <p:cNvPr id="10" name="Rectangle 9"/>
          <p:cNvSpPr/>
          <p:nvPr/>
        </p:nvSpPr>
        <p:spPr>
          <a:xfrm>
            <a:off x="2133600" y="5486400"/>
            <a:ext cx="16764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p:cNvSpPr txBox="1">
            <a:spLocks noChangeArrowheads="1"/>
          </p:cNvSpPr>
          <p:nvPr/>
        </p:nvSpPr>
        <p:spPr bwMode="auto">
          <a:xfrm>
            <a:off x="228600" y="41910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400" b="1">
                <a:latin typeface="Tw Cen MT" pitchFamily="34" charset="0"/>
              </a:rPr>
              <a:t>Examples:</a:t>
            </a:r>
          </a:p>
        </p:txBody>
      </p:sp>
      <p:sp>
        <p:nvSpPr>
          <p:cNvPr id="12" name="TextBox 11"/>
          <p:cNvSpPr txBox="1">
            <a:spLocks noChangeArrowheads="1"/>
          </p:cNvSpPr>
          <p:nvPr/>
        </p:nvSpPr>
        <p:spPr bwMode="auto">
          <a:xfrm>
            <a:off x="6477000" y="5943600"/>
            <a:ext cx="2209800" cy="6461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atin typeface="Tw Cen MT" pitchFamily="34" charset="0"/>
              </a:rPr>
              <a:t>Carboxylic acids are weak organic acids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animBg="1"/>
      <p:bldP spid="11"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b="1" smtClean="0">
                <a:latin typeface="Baskerville" pitchFamily="-110" charset="0"/>
                <a:ea typeface="ＭＳ Ｐゴシック" pitchFamily="34" charset="-128"/>
              </a:rPr>
              <a:t>Naming Carboxylic Acids</a:t>
            </a:r>
          </a:p>
        </p:txBody>
      </p:sp>
      <p:sp>
        <p:nvSpPr>
          <p:cNvPr id="3" name="Content Placeholder 2"/>
          <p:cNvSpPr>
            <a:spLocks noGrp="1"/>
          </p:cNvSpPr>
          <p:nvPr>
            <p:ph sz="quarter" idx="1"/>
          </p:nvPr>
        </p:nvSpPr>
        <p:spPr/>
        <p:txBody>
          <a:bodyPr/>
          <a:lstStyle/>
          <a:p>
            <a:pPr marL="514350" indent="-514350" eaLnBrk="1" hangingPunct="1">
              <a:buFont typeface="Calibri" pitchFamily="34" charset="0"/>
              <a:buAutoNum type="arabicPeriod"/>
            </a:pPr>
            <a:r>
              <a:rPr lang="en-US" sz="2600" smtClean="0">
                <a:ea typeface="ＭＳ Ｐゴシック" pitchFamily="34" charset="-128"/>
              </a:rPr>
              <a:t>Name the parent alkane</a:t>
            </a:r>
          </a:p>
          <a:p>
            <a:pPr marL="514350" indent="-514350" eaLnBrk="1" hangingPunct="1">
              <a:buFont typeface="Calibri" pitchFamily="34" charset="0"/>
              <a:buAutoNum type="arabicPeriod"/>
            </a:pPr>
            <a:r>
              <a:rPr lang="en-US" sz="2600" smtClean="0">
                <a:ea typeface="ＭＳ Ｐゴシック" pitchFamily="34" charset="-128"/>
              </a:rPr>
              <a:t>Replace the –e at the end of the name of than parent alkane with –oic acid</a:t>
            </a:r>
          </a:p>
          <a:p>
            <a:pPr marL="514350" indent="-514350" eaLnBrk="1" hangingPunct="1">
              <a:buFont typeface="Calibri" pitchFamily="34" charset="0"/>
              <a:buAutoNum type="arabicPeriod"/>
            </a:pPr>
            <a:r>
              <a:rPr lang="en-US" sz="2600" smtClean="0">
                <a:ea typeface="ＭＳ Ｐゴシック" pitchFamily="34" charset="-128"/>
              </a:rPr>
              <a:t>The carbon atoms of the carboxyl group is always given position number 1.  Name and number the branches that are attached to the compound.</a:t>
            </a:r>
          </a:p>
          <a:p>
            <a:pPr marL="514350" indent="-514350" eaLnBrk="1" hangingPunct="1">
              <a:buFont typeface="Calibri" pitchFamily="34" charset="0"/>
              <a:buAutoNum type="arabicPeriod"/>
            </a:pPr>
            <a:endParaRPr lang="en-US" sz="2600" smtClean="0">
              <a:ea typeface="ＭＳ Ｐゴシック" pitchFamily="34" charset="-128"/>
            </a:endParaRPr>
          </a:p>
          <a:p>
            <a:pPr marL="514350" indent="-514350" eaLnBrk="1" hangingPunct="1">
              <a:buFont typeface="Arial" charset="0"/>
              <a:buNone/>
            </a:pPr>
            <a:r>
              <a:rPr lang="en-US" sz="2600" smtClean="0">
                <a:ea typeface="ＭＳ Ｐゴシック" pitchFamily="34" charset="-128"/>
              </a:rPr>
              <a:t>Draw 3-methylbutanoic acid</a:t>
            </a:r>
          </a:p>
          <a:p>
            <a:pPr marL="514350" indent="-514350" eaLnBrk="1" hangingPunct="1">
              <a:buFont typeface="Arial" charset="0"/>
              <a:buNone/>
            </a:pPr>
            <a:r>
              <a:rPr lang="en-US" sz="2600" smtClean="0">
                <a:ea typeface="ＭＳ Ｐゴシック" pitchFamily="34" charset="-128"/>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l="34314" b="47691"/>
          <a:stretch>
            <a:fillRect/>
          </a:stretch>
        </p:blipFill>
        <p:spPr bwMode="auto">
          <a:xfrm>
            <a:off x="5029200" y="5105400"/>
            <a:ext cx="2771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191000" y="5791200"/>
            <a:ext cx="1066800" cy="369888"/>
          </a:xfrm>
          <a:prstGeom prst="rect">
            <a:avLst/>
          </a:prstGeom>
          <a:noFill/>
        </p:spPr>
        <p:txBody>
          <a:bodyPr>
            <a:spAutoFit/>
          </a:bodyPr>
          <a:lstStyle/>
          <a:p>
            <a:pPr fontAlgn="auto">
              <a:spcBef>
                <a:spcPts val="0"/>
              </a:spcBef>
              <a:spcAft>
                <a:spcPts val="0"/>
              </a:spcAft>
              <a:defRPr/>
            </a:pPr>
            <a:r>
              <a:rPr lang="en-US" dirty="0">
                <a:solidFill>
                  <a:schemeClr val="tx1">
                    <a:lumMod val="95000"/>
                    <a:lumOff val="5000"/>
                  </a:schemeClr>
                </a:solidFill>
                <a:latin typeface="Century Schoolbook"/>
                <a:ea typeface="+mn-ea"/>
                <a:cs typeface="Century Schoolbook"/>
              </a:rPr>
              <a:t>HOOC</a:t>
            </a:r>
          </a:p>
        </p:txBody>
      </p:sp>
      <p:sp>
        <p:nvSpPr>
          <p:cNvPr id="7" name="TextBox 6"/>
          <p:cNvSpPr txBox="1">
            <a:spLocks noChangeArrowheads="1"/>
          </p:cNvSpPr>
          <p:nvPr/>
        </p:nvSpPr>
        <p:spPr bwMode="auto">
          <a:xfrm>
            <a:off x="533400" y="5410200"/>
            <a:ext cx="2971800" cy="923925"/>
          </a:xfrm>
          <a:prstGeom prst="rect">
            <a:avLst/>
          </a:prstGeom>
          <a:noFill/>
          <a:ln w="9525">
            <a:solidFill>
              <a:srgbClr val="2DA2B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atin typeface="Tw Cen MT" pitchFamily="34" charset="0"/>
              </a:rPr>
              <a:t>Remember COOH or HOOC  can also represent the carboxyl group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05100"/>
            <a:ext cx="85598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1"/>
          <p:cNvSpPr>
            <a:spLocks noGrp="1"/>
          </p:cNvSpPr>
          <p:nvPr>
            <p:ph type="title"/>
          </p:nvPr>
        </p:nvSpPr>
        <p:spPr/>
        <p:txBody>
          <a:bodyPr/>
          <a:lstStyle/>
          <a:p>
            <a:pPr eaLnBrk="1" hangingPunct="1"/>
            <a:r>
              <a:rPr lang="en-US" b="1" smtClean="0">
                <a:latin typeface="Baskerville" pitchFamily="-110" charset="0"/>
                <a:ea typeface="ＭＳ Ｐゴシック" pitchFamily="34" charset="-128"/>
              </a:rPr>
              <a:t>Esters</a:t>
            </a:r>
          </a:p>
        </p:txBody>
      </p:sp>
      <p:sp>
        <p:nvSpPr>
          <p:cNvPr id="3" name="Content Placeholder 2"/>
          <p:cNvSpPr>
            <a:spLocks noGrp="1"/>
          </p:cNvSpPr>
          <p:nvPr>
            <p:ph sz="quarter" idx="1"/>
          </p:nvPr>
        </p:nvSpPr>
        <p:spPr>
          <a:xfrm>
            <a:off x="304800" y="1600200"/>
            <a:ext cx="8839200" cy="4495800"/>
          </a:xfrm>
        </p:spPr>
        <p:txBody>
          <a:bodyPr/>
          <a:lstStyle/>
          <a:p>
            <a:pPr eaLnBrk="1" hangingPunct="1">
              <a:lnSpc>
                <a:spcPct val="90000"/>
              </a:lnSpc>
            </a:pPr>
            <a:r>
              <a:rPr lang="en-US" sz="2500" smtClean="0">
                <a:ea typeface="ＭＳ Ｐゴシック" pitchFamily="34" charset="-128"/>
              </a:rPr>
              <a:t>The reaction between a carboxylic acid and an alcohol produces an ester molecule and a molecule of water</a:t>
            </a:r>
          </a:p>
          <a:p>
            <a:pPr lvl="1" eaLnBrk="1" hangingPunct="1">
              <a:lnSpc>
                <a:spcPct val="90000"/>
              </a:lnSpc>
            </a:pPr>
            <a:r>
              <a:rPr lang="en-US" sz="2300" smtClean="0">
                <a:ea typeface="ＭＳ Ｐゴシック" pitchFamily="34" charset="-128"/>
              </a:rPr>
              <a:t>This reaction is known as a </a:t>
            </a:r>
            <a:r>
              <a:rPr lang="en-US" sz="2300" b="1" smtClean="0">
                <a:ea typeface="ＭＳ Ｐゴシック" pitchFamily="34" charset="-128"/>
              </a:rPr>
              <a:t>condensation </a:t>
            </a:r>
            <a:r>
              <a:rPr lang="en-US" sz="2300" smtClean="0">
                <a:ea typeface="ＭＳ Ｐゴシック" pitchFamily="34" charset="-128"/>
              </a:rPr>
              <a:t>or </a:t>
            </a:r>
            <a:r>
              <a:rPr lang="en-US" sz="2300" b="1" smtClean="0">
                <a:ea typeface="ＭＳ Ｐゴシック" pitchFamily="34" charset="-128"/>
              </a:rPr>
              <a:t>esterification </a:t>
            </a:r>
            <a:r>
              <a:rPr lang="en-US" sz="2300" smtClean="0">
                <a:ea typeface="ＭＳ Ｐゴシック" pitchFamily="34" charset="-128"/>
              </a:rPr>
              <a:t>reaction</a:t>
            </a:r>
          </a:p>
          <a:p>
            <a:pPr lvl="1" eaLnBrk="1" hangingPunct="1">
              <a:lnSpc>
                <a:spcPct val="90000"/>
              </a:lnSpc>
            </a:pPr>
            <a:endParaRPr lang="en-US" sz="2300" smtClean="0">
              <a:ea typeface="ＭＳ Ｐゴシック" pitchFamily="34" charset="-128"/>
            </a:endParaRPr>
          </a:p>
          <a:p>
            <a:pPr lvl="1" eaLnBrk="1" hangingPunct="1">
              <a:lnSpc>
                <a:spcPct val="90000"/>
              </a:lnSpc>
            </a:pPr>
            <a:endParaRPr lang="en-US" sz="2300" smtClean="0">
              <a:ea typeface="ＭＳ Ｐゴシック" pitchFamily="34" charset="-128"/>
            </a:endParaRPr>
          </a:p>
          <a:p>
            <a:pPr lvl="1" eaLnBrk="1" hangingPunct="1">
              <a:lnSpc>
                <a:spcPct val="90000"/>
              </a:lnSpc>
            </a:pPr>
            <a:endParaRPr lang="en-US" sz="2300" smtClean="0">
              <a:ea typeface="ＭＳ Ｐゴシック" pitchFamily="34" charset="-128"/>
            </a:endParaRPr>
          </a:p>
          <a:p>
            <a:pPr lvl="1" eaLnBrk="1" hangingPunct="1">
              <a:lnSpc>
                <a:spcPct val="90000"/>
              </a:lnSpc>
              <a:buFont typeface="Arial" charset="0"/>
              <a:buNone/>
            </a:pPr>
            <a:endParaRPr lang="en-US" sz="2300" smtClean="0">
              <a:ea typeface="ＭＳ Ｐゴシック" pitchFamily="34" charset="-128"/>
            </a:endParaRPr>
          </a:p>
          <a:p>
            <a:pPr lvl="1" eaLnBrk="1" hangingPunct="1">
              <a:lnSpc>
                <a:spcPct val="90000"/>
              </a:lnSpc>
            </a:pPr>
            <a:r>
              <a:rPr lang="en-US" sz="2300" smtClean="0">
                <a:ea typeface="ＭＳ Ｐゴシック" pitchFamily="34" charset="-128"/>
              </a:rPr>
              <a:t>The ester functional group –COO– is similar to that of a carboxylic acid, except that the H atom of the carboxyl group has been replaced by a hydrocarbon branch.</a:t>
            </a:r>
          </a:p>
          <a:p>
            <a:pPr lvl="1" eaLnBrk="1" hangingPunct="1">
              <a:lnSpc>
                <a:spcPct val="90000"/>
              </a:lnSpc>
            </a:pPr>
            <a:r>
              <a:rPr lang="en-US" sz="2300" smtClean="0">
                <a:ea typeface="ＭＳ Ｐゴシック" pitchFamily="34" charset="-128"/>
              </a:rPr>
              <a:t>Esters are responsible for natural and artificial fragrance and flavourings in plants and fruits.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b="1" smtClean="0">
                <a:latin typeface="Baskerville" pitchFamily="-110" charset="0"/>
                <a:ea typeface="ＭＳ Ｐゴシック" pitchFamily="34" charset="-128"/>
              </a:rPr>
              <a:t>Naming Esters</a:t>
            </a:r>
          </a:p>
        </p:txBody>
      </p:sp>
      <p:sp>
        <p:nvSpPr>
          <p:cNvPr id="3" name="Content Placeholder 2"/>
          <p:cNvSpPr>
            <a:spLocks noGrp="1"/>
          </p:cNvSpPr>
          <p:nvPr>
            <p:ph sz="quarter" idx="1"/>
          </p:nvPr>
        </p:nvSpPr>
        <p:spPr/>
        <p:txBody>
          <a:bodyPr/>
          <a:lstStyle/>
          <a:p>
            <a:pPr eaLnBrk="1" hangingPunct="1"/>
            <a:r>
              <a:rPr lang="en-US" sz="2600" smtClean="0">
                <a:ea typeface="ＭＳ Ｐゴシック" pitchFamily="34" charset="-128"/>
              </a:rPr>
              <a:t>Name the following ester and the acid and alcohol from which it can be prepared.</a:t>
            </a:r>
          </a:p>
        </p:txBody>
      </p:sp>
      <p:sp>
        <p:nvSpPr>
          <p:cNvPr id="5" name="TextBox 4"/>
          <p:cNvSpPr txBox="1">
            <a:spLocks noChangeArrowheads="1"/>
          </p:cNvSpPr>
          <p:nvPr/>
        </p:nvSpPr>
        <p:spPr bwMode="auto">
          <a:xfrm>
            <a:off x="4953000" y="5105400"/>
            <a:ext cx="220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400" b="1">
                <a:latin typeface="Tw Cen MT" pitchFamily="34" charset="0"/>
              </a:rPr>
              <a:t>ethyl butanoate</a:t>
            </a:r>
          </a:p>
        </p:txBody>
      </p:sp>
      <p:sp>
        <p:nvSpPr>
          <p:cNvPr id="8" name="TextBox 7"/>
          <p:cNvSpPr txBox="1">
            <a:spLocks noChangeArrowheads="1"/>
          </p:cNvSpPr>
          <p:nvPr/>
        </p:nvSpPr>
        <p:spPr bwMode="auto">
          <a:xfrm>
            <a:off x="2895600" y="3733800"/>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400" b="1">
                <a:latin typeface="Tw Cen MT" pitchFamily="34" charset="0"/>
              </a:rPr>
              <a:t>ethanol </a:t>
            </a:r>
          </a:p>
        </p:txBody>
      </p:sp>
      <p:sp>
        <p:nvSpPr>
          <p:cNvPr id="9" name="TextBox 8"/>
          <p:cNvSpPr txBox="1">
            <a:spLocks noChangeArrowheads="1"/>
          </p:cNvSpPr>
          <p:nvPr/>
        </p:nvSpPr>
        <p:spPr bwMode="auto">
          <a:xfrm>
            <a:off x="304800" y="3733800"/>
            <a:ext cx="220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400" b="1">
                <a:latin typeface="Tw Cen MT" pitchFamily="34" charset="0"/>
              </a:rPr>
              <a:t>butanoic acid</a:t>
            </a:r>
          </a:p>
        </p:txBody>
      </p:sp>
      <p:sp>
        <p:nvSpPr>
          <p:cNvPr id="10" name="TextBox 9"/>
          <p:cNvSpPr txBox="1">
            <a:spLocks noChangeArrowheads="1"/>
          </p:cNvSpPr>
          <p:nvPr/>
        </p:nvSpPr>
        <p:spPr bwMode="auto">
          <a:xfrm>
            <a:off x="8001000" y="518160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400" b="1">
                <a:latin typeface="Tw Cen MT" pitchFamily="34" charset="0"/>
              </a:rPr>
              <a:t>water</a:t>
            </a:r>
          </a:p>
        </p:txBody>
      </p:sp>
      <p:sp>
        <p:nvSpPr>
          <p:cNvPr id="11" name="TextBox 10"/>
          <p:cNvSpPr txBox="1">
            <a:spLocks noChangeArrowheads="1"/>
          </p:cNvSpPr>
          <p:nvPr/>
        </p:nvSpPr>
        <p:spPr bwMode="auto">
          <a:xfrm>
            <a:off x="381000" y="5829300"/>
            <a:ext cx="8763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300">
                <a:latin typeface="Tw Cen MT" pitchFamily="34" charset="0"/>
              </a:rPr>
              <a:t>Tip: The branch attached to the oxygen (of the –CO</a:t>
            </a:r>
            <a:r>
              <a:rPr lang="en-US" sz="2300" b="1">
                <a:latin typeface="Tw Cen MT" pitchFamily="34" charset="0"/>
              </a:rPr>
              <a:t>O</a:t>
            </a:r>
            <a:r>
              <a:rPr lang="en-US" sz="2300">
                <a:latin typeface="Tw Cen MT" pitchFamily="34" charset="0"/>
              </a:rPr>
              <a:t>) comes first in the name, the chain attached to the carbon (of the –</a:t>
            </a:r>
            <a:r>
              <a:rPr lang="en-US" sz="2300" b="1">
                <a:latin typeface="Tw Cen MT" pitchFamily="34" charset="0"/>
              </a:rPr>
              <a:t>C</a:t>
            </a:r>
            <a:r>
              <a:rPr lang="en-US" sz="2300">
                <a:latin typeface="Tw Cen MT" pitchFamily="34" charset="0"/>
              </a:rPr>
              <a:t>OO) comes second</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t="19048"/>
          <a:stretch>
            <a:fillRect/>
          </a:stretch>
        </p:blipFill>
        <p:spPr bwMode="auto">
          <a:xfrm>
            <a:off x="4038600" y="4419600"/>
            <a:ext cx="3771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b="36472"/>
          <a:stretch>
            <a:fillRect/>
          </a:stretch>
        </p:blipFill>
        <p:spPr bwMode="auto">
          <a:xfrm>
            <a:off x="0" y="2971800"/>
            <a:ext cx="546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75600" y="4457700"/>
            <a:ext cx="86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5791200" y="2286000"/>
            <a:ext cx="2895600" cy="1631950"/>
          </a:xfrm>
          <a:prstGeom prst="rect">
            <a:avLst/>
          </a:prstGeom>
          <a:noFill/>
          <a:ln w="9525">
            <a:solidFill>
              <a:srgbClr val="2DA2B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000">
                <a:latin typeface="Tw Cen MT" pitchFamily="34" charset="0"/>
              </a:rPr>
              <a:t>A strong acid catalyst, such as H</a:t>
            </a:r>
            <a:r>
              <a:rPr lang="en-US" sz="2000" baseline="-25000">
                <a:latin typeface="Tw Cen MT" pitchFamily="34" charset="0"/>
              </a:rPr>
              <a:t>2</a:t>
            </a:r>
            <a:r>
              <a:rPr lang="en-US" sz="2000">
                <a:latin typeface="Tw Cen MT" pitchFamily="34" charset="0"/>
              </a:rPr>
              <a:t>SO</a:t>
            </a:r>
            <a:r>
              <a:rPr lang="en-US" sz="2000" baseline="-25000">
                <a:latin typeface="Tw Cen MT" pitchFamily="34" charset="0"/>
              </a:rPr>
              <a:t>4(aq)</a:t>
            </a:r>
            <a:r>
              <a:rPr lang="en-US" sz="2000">
                <a:latin typeface="Tw Cen MT" pitchFamily="34" charset="0"/>
              </a:rPr>
              <a:t> is used along with some heating to increase the rate of the organic reaction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8" grpId="0"/>
      <p:bldP spid="9" grpId="0"/>
      <p:bldP spid="10" grpId="0"/>
      <p:bldP spid="11"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074" name="Title 3"/>
          <p:cNvSpPr>
            <a:spLocks noGrp="1"/>
          </p:cNvSpPr>
          <p:nvPr>
            <p:ph type="ctrTitle"/>
          </p:nvPr>
        </p:nvSpPr>
        <p:spPr/>
        <p:txBody>
          <a:bodyPr/>
          <a:lstStyle/>
          <a:p>
            <a:pPr eaLnBrk="1" hangingPunct="1"/>
            <a:r>
              <a:rPr lang="en-US" sz="6000" smtClean="0">
                <a:latin typeface="Bank Gothic" pitchFamily="-110" charset="0"/>
                <a:ea typeface="ＭＳ Ｐゴシック" pitchFamily="34" charset="-128"/>
              </a:rPr>
              <a:t>ORGANIC</a:t>
            </a:r>
          </a:p>
        </p:txBody>
      </p:sp>
      <p:sp>
        <p:nvSpPr>
          <p:cNvPr id="5" name="Subtitle 4"/>
          <p:cNvSpPr>
            <a:spLocks noGrp="1"/>
          </p:cNvSpPr>
          <p:nvPr>
            <p:ph type="subTitle" idx="1"/>
          </p:nvPr>
        </p:nvSpPr>
        <p:spPr/>
        <p:txBody>
          <a:bodyPr/>
          <a:lstStyle/>
          <a:p>
            <a:pPr eaLnBrk="1" hangingPunct="1">
              <a:buFont typeface="Arial" pitchFamily="-110" charset="0"/>
              <a:buNone/>
              <a:defRPr/>
            </a:pP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2530" name="Title 3"/>
          <p:cNvSpPr>
            <a:spLocks noGrp="1"/>
          </p:cNvSpPr>
          <p:nvPr>
            <p:ph type="title" idx="4294967295"/>
          </p:nvPr>
        </p:nvSpPr>
        <p:spPr>
          <a:xfrm>
            <a:off x="304800" y="152400"/>
            <a:ext cx="8763000" cy="990600"/>
          </a:xfrm>
        </p:spPr>
        <p:txBody>
          <a:bodyPr/>
          <a:lstStyle/>
          <a:p>
            <a:pPr eaLnBrk="1" hangingPunct="1"/>
            <a:r>
              <a:rPr lang="en-US" sz="3000" b="1" u="sng" smtClean="0">
                <a:latin typeface="Baskerville" pitchFamily="-110" charset="0"/>
                <a:ea typeface="ＭＳ Ｐゴシック" pitchFamily="34" charset="-128"/>
              </a:rPr>
              <a:t>Physical Properties of Simple Hydrocarbons</a:t>
            </a:r>
          </a:p>
        </p:txBody>
      </p:sp>
      <p:graphicFrame>
        <p:nvGraphicFramePr>
          <p:cNvPr id="7" name="Content Placeholder 6"/>
          <p:cNvGraphicFramePr>
            <a:graphicFrameLocks noGrp="1"/>
          </p:cNvGraphicFramePr>
          <p:nvPr>
            <p:ph sz="quarter" idx="4294967295"/>
          </p:nvPr>
        </p:nvGraphicFramePr>
        <p:xfrm>
          <a:off x="381000" y="1012825"/>
          <a:ext cx="8461375" cy="5852120"/>
        </p:xfrm>
        <a:graphic>
          <a:graphicData uri="http://schemas.openxmlformats.org/drawingml/2006/table">
            <a:tbl>
              <a:tblPr/>
              <a:tblGrid>
                <a:gridCol w="1295400"/>
                <a:gridCol w="7165975"/>
              </a:tblGrid>
              <a:tr h="14628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ＭＳ Ｐゴシック" pitchFamily="34" charset="-128"/>
                        </a:rPr>
                        <a:t>Alkanes</a:t>
                      </a:r>
                    </a:p>
                  </a:txBody>
                  <a:tcPr marT="45715" marB="45715"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Non-polar molecules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Only intermolecular forces are London Force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Boiling point and melting point </a:t>
                      </a:r>
                      <a:r>
                        <a:rPr kumimoji="0" lang="en-US" sz="1800" b="1" i="0" u="none" strike="noStrike" cap="none" normalizeH="0" baseline="0" smtClean="0">
                          <a:ln>
                            <a:noFill/>
                          </a:ln>
                          <a:solidFill>
                            <a:schemeClr val="tx1"/>
                          </a:solidFill>
                          <a:effectLst/>
                          <a:latin typeface="Calibri" pitchFamily="34" charset="0"/>
                          <a:ea typeface="ＭＳ Ｐゴシック" pitchFamily="34" charset="-128"/>
                        </a:rPr>
                        <a:t>increase with number of carbons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All </a:t>
                      </a:r>
                      <a:r>
                        <a:rPr kumimoji="0" lang="en-US" sz="1800" b="1" i="0" u="none" strike="noStrike" cap="none" normalizeH="0" baseline="0" smtClean="0">
                          <a:ln>
                            <a:noFill/>
                          </a:ln>
                          <a:solidFill>
                            <a:schemeClr val="tx1"/>
                          </a:solidFill>
                          <a:effectLst/>
                          <a:latin typeface="Calibri" pitchFamily="34" charset="0"/>
                          <a:ea typeface="ＭＳ Ｐゴシック" pitchFamily="34" charset="-128"/>
                        </a:rPr>
                        <a:t>insoluble </a:t>
                      </a: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in water (like dissolves like) – nonpolar and polar don’t mix</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1-4Cs = gas, 5-16Cs = liquid 17 and up = solid at SATP</a:t>
                      </a:r>
                    </a:p>
                  </a:txBody>
                  <a:tcPr marT="45715" marB="45715"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11885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ＭＳ Ｐゴシック" pitchFamily="34" charset="-128"/>
                        </a:rPr>
                        <a:t>Alkenes</a:t>
                      </a:r>
                    </a:p>
                  </a:txBody>
                  <a:tcPr marT="45715" marB="45715"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Non-polar molecules, therefore </a:t>
                      </a:r>
                      <a:r>
                        <a:rPr kumimoji="0" lang="en-US" sz="1800" b="1" i="0" u="none" strike="noStrike" cap="none" normalizeH="0" baseline="0" smtClean="0">
                          <a:ln>
                            <a:noFill/>
                          </a:ln>
                          <a:solidFill>
                            <a:schemeClr val="tx1"/>
                          </a:solidFill>
                          <a:effectLst/>
                          <a:latin typeface="Calibri" pitchFamily="34" charset="0"/>
                          <a:ea typeface="ＭＳ Ｐゴシック" pitchFamily="34" charset="-128"/>
                        </a:rPr>
                        <a:t>insoluble </a:t>
                      </a: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in water</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Boiling points slightly </a:t>
                      </a:r>
                      <a:r>
                        <a:rPr kumimoji="0" lang="en-US" sz="1800" b="1" i="0" u="none" strike="noStrike" cap="none" normalizeH="0" baseline="0" smtClean="0">
                          <a:ln>
                            <a:noFill/>
                          </a:ln>
                          <a:solidFill>
                            <a:schemeClr val="tx1"/>
                          </a:solidFill>
                          <a:effectLst/>
                          <a:latin typeface="Calibri" pitchFamily="34" charset="0"/>
                          <a:ea typeface="ＭＳ Ｐゴシック" pitchFamily="34" charset="-128"/>
                        </a:rPr>
                        <a:t>lower than alkanes </a:t>
                      </a: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with the same number of carbons due to less electrons (unsaturated), resulting in lower London Forces </a:t>
                      </a:r>
                    </a:p>
                  </a:txBody>
                  <a:tcPr marT="45715" marB="45715"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tr>
              <a:tr h="14628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ＭＳ Ｐゴシック" pitchFamily="34" charset="-128"/>
                        </a:rPr>
                        <a:t>Alkynes</a:t>
                      </a:r>
                    </a:p>
                  </a:txBody>
                  <a:tcPr marT="45715" marB="45715"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Non-polar molecules, therefore </a:t>
                      </a:r>
                      <a:r>
                        <a:rPr kumimoji="0" lang="en-US" sz="1800" b="1" i="0" u="none" strike="noStrike" cap="none" normalizeH="0" baseline="0" smtClean="0">
                          <a:ln>
                            <a:noFill/>
                          </a:ln>
                          <a:solidFill>
                            <a:schemeClr val="tx1"/>
                          </a:solidFill>
                          <a:effectLst/>
                          <a:latin typeface="Calibri" pitchFamily="34" charset="0"/>
                          <a:ea typeface="ＭＳ Ｐゴシック" pitchFamily="34" charset="-128"/>
                        </a:rPr>
                        <a:t>insoluble </a:t>
                      </a: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in water</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ＭＳ Ｐゴシック" pitchFamily="34" charset="-128"/>
                        </a:rPr>
                        <a:t>Higher boiling points than alkanes and alkenes</a:t>
                      </a: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 with similar C #s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Accepted explanation: Linear structure around triple bond allows electrons to come closer together than in alkanes/enes, resulting in greater London Force</a:t>
                      </a:r>
                    </a:p>
                  </a:txBody>
                  <a:tcPr marT="45715" marB="45715" horzOverflow="overflow">
                    <a:lnL>
                      <a:noFill/>
                    </a:lnL>
                    <a:lnR>
                      <a:noFill/>
                    </a:lnR>
                    <a:lnT>
                      <a:noFill/>
                    </a:lnT>
                    <a:lnB>
                      <a:noFill/>
                    </a:lnB>
                    <a:lnTlToBr>
                      <a:noFill/>
                    </a:lnTlToBr>
                    <a:lnBlToTr>
                      <a:noFill/>
                    </a:lnBlToTr>
                    <a:noFill/>
                  </a:tcPr>
                </a:tc>
              </a:tr>
              <a:tr h="17371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ＭＳ Ｐゴシック" pitchFamily="34" charset="-128"/>
                        </a:rPr>
                        <a:t>Branching</a:t>
                      </a:r>
                    </a:p>
                  </a:txBody>
                  <a:tcPr marT="45715" marB="45715"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The </a:t>
                      </a:r>
                      <a:r>
                        <a:rPr kumimoji="0" lang="en-US" sz="1800" b="1" i="0" u="none" strike="noStrike" cap="none" normalizeH="0" baseline="0" smtClean="0">
                          <a:ln>
                            <a:noFill/>
                          </a:ln>
                          <a:solidFill>
                            <a:schemeClr val="tx1"/>
                          </a:solidFill>
                          <a:effectLst/>
                          <a:latin typeface="Calibri" pitchFamily="34" charset="0"/>
                          <a:ea typeface="ＭＳ Ｐゴシック" pitchFamily="34" charset="-128"/>
                        </a:rPr>
                        <a:t>more branching, the less significant the London Force (~lower b.p.)</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   -   more surface area in straight chain hydrocarbons allows more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       separation of charge, resulting in greater London Force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   -   see Table #3 pg. 378  (i.e. </a:t>
                      </a:r>
                      <a:r>
                        <a:rPr kumimoji="0" lang="en-US" sz="1800" b="0" i="0" u="sng" strike="noStrike" cap="none" normalizeH="0" baseline="0" smtClean="0">
                          <a:ln>
                            <a:noFill/>
                          </a:ln>
                          <a:solidFill>
                            <a:schemeClr val="tx1"/>
                          </a:solidFill>
                          <a:effectLst/>
                          <a:latin typeface="Calibri" pitchFamily="34" charset="0"/>
                          <a:ea typeface="ＭＳ Ｐゴシック" pitchFamily="34" charset="-128"/>
                        </a:rPr>
                        <a:t>pentane </a:t>
                      </a: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(with 5Cs) has a b.p. of 36</a:t>
                      </a:r>
                      <a:r>
                        <a:rPr kumimoji="0" lang="en-US" sz="1800" b="0" i="0" u="none" strike="noStrike" cap="none" normalizeH="0" baseline="30000" smtClean="0">
                          <a:ln>
                            <a:noFill/>
                          </a:ln>
                          <a:solidFill>
                            <a:schemeClr val="tx1"/>
                          </a:solidFill>
                          <a:effectLst/>
                          <a:latin typeface="Calibri" pitchFamily="34" charset="0"/>
                          <a:ea typeface="ＭＳ Ｐゴシック" pitchFamily="34" charset="-128"/>
                        </a:rPr>
                        <a:t>o</a:t>
                      </a: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C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       which is much higher than </a:t>
                      </a:r>
                      <a:r>
                        <a:rPr kumimoji="0" lang="en-US" sz="1800" b="0" i="0" u="sng" strike="noStrike" cap="none" normalizeH="0" baseline="0" smtClean="0">
                          <a:ln>
                            <a:noFill/>
                          </a:ln>
                          <a:solidFill>
                            <a:schemeClr val="tx1"/>
                          </a:solidFill>
                          <a:effectLst/>
                          <a:latin typeface="Calibri" pitchFamily="34" charset="0"/>
                          <a:ea typeface="ＭＳ Ｐゴシック" pitchFamily="34" charset="-128"/>
                        </a:rPr>
                        <a:t>dimethylpropane </a:t>
                      </a: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(5Cs) -12</a:t>
                      </a:r>
                      <a:r>
                        <a:rPr kumimoji="0" lang="en-US" sz="1800" b="0" i="0" u="none" strike="noStrike" cap="none" normalizeH="0" baseline="30000" smtClean="0">
                          <a:ln>
                            <a:noFill/>
                          </a:ln>
                          <a:solidFill>
                            <a:schemeClr val="tx1"/>
                          </a:solidFill>
                          <a:effectLst/>
                          <a:latin typeface="Calibri" pitchFamily="34" charset="0"/>
                          <a:ea typeface="ＭＳ Ｐゴシック" pitchFamily="34" charset="-128"/>
                        </a:rPr>
                        <a:t>o</a:t>
                      </a: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C) = because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       branching decreased the strength of the London force</a:t>
                      </a:r>
                    </a:p>
                  </a:txBody>
                  <a:tcPr marT="45715" marB="45715"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bl>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3554" name="Title 3"/>
          <p:cNvSpPr>
            <a:spLocks noGrp="1"/>
          </p:cNvSpPr>
          <p:nvPr>
            <p:ph type="title" idx="4294967295"/>
          </p:nvPr>
        </p:nvSpPr>
        <p:spPr>
          <a:xfrm>
            <a:off x="304800" y="152400"/>
            <a:ext cx="8763000" cy="990600"/>
          </a:xfrm>
        </p:spPr>
        <p:txBody>
          <a:bodyPr/>
          <a:lstStyle/>
          <a:p>
            <a:pPr eaLnBrk="1" hangingPunct="1"/>
            <a:r>
              <a:rPr lang="en-US" sz="2800" b="1" u="sng" smtClean="0">
                <a:latin typeface="Baskerville" pitchFamily="-110" charset="0"/>
                <a:ea typeface="ＭＳ Ｐゴシック" pitchFamily="34" charset="-128"/>
              </a:rPr>
              <a:t>Physical Properties of Hydrocarbon Derivatives</a:t>
            </a:r>
          </a:p>
        </p:txBody>
      </p:sp>
      <p:graphicFrame>
        <p:nvGraphicFramePr>
          <p:cNvPr id="7" name="Content Placeholder 6"/>
          <p:cNvGraphicFramePr>
            <a:graphicFrameLocks noGrp="1"/>
          </p:cNvGraphicFramePr>
          <p:nvPr>
            <p:ph sz="quarter" idx="4294967295"/>
          </p:nvPr>
        </p:nvGraphicFramePr>
        <p:xfrm>
          <a:off x="228600" y="1295400"/>
          <a:ext cx="8763000" cy="4937724"/>
        </p:xfrm>
        <a:graphic>
          <a:graphicData uri="http://schemas.openxmlformats.org/drawingml/2006/table">
            <a:tbl>
              <a:tblPr/>
              <a:tblGrid>
                <a:gridCol w="1341438"/>
                <a:gridCol w="7421562"/>
              </a:tblGrid>
              <a:tr h="118856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ＭＳ Ｐゴシック" pitchFamily="34" charset="-128"/>
                        </a:rPr>
                        <a:t>Alcohols</a:t>
                      </a:r>
                    </a:p>
                  </a:txBody>
                  <a:tcPr marT="45714" marB="45714"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ＭＳ Ｐゴシック" pitchFamily="34" charset="-128"/>
                        </a:rPr>
                        <a:t>Much higher boiling points than hydrocarbons </a:t>
                      </a: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(1-12Cs are liquids at SATP) due to hydrogen bonding between hydroxyl groups of adjacent molecules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ＭＳ Ｐゴシック" pitchFamily="34" charset="-128"/>
                        </a:rPr>
                        <a:t>Small </a:t>
                      </a: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alcohols are </a:t>
                      </a:r>
                      <a:r>
                        <a:rPr kumimoji="0" lang="en-US" sz="1800" b="1" i="0" u="none" strike="noStrike" cap="none" normalizeH="0" baseline="0" smtClean="0">
                          <a:ln>
                            <a:noFill/>
                          </a:ln>
                          <a:solidFill>
                            <a:schemeClr val="tx1"/>
                          </a:solidFill>
                          <a:effectLst/>
                          <a:latin typeface="Calibri" pitchFamily="34" charset="0"/>
                          <a:ea typeface="ＭＳ Ｐゴシック" pitchFamily="34" charset="-128"/>
                        </a:rPr>
                        <a:t>totally miscible in water</a:t>
                      </a: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 but the larger the hydrocarbon part of the alcohol (nonpolar part), the more nonpolar the alcohol is </a:t>
                      </a:r>
                    </a:p>
                  </a:txBody>
                  <a:tcPr marT="45714" marB="45714"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5599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ＭＳ Ｐゴシック" pitchFamily="34" charset="-128"/>
                        </a:rPr>
                        <a:t>Carboxylic Acids</a:t>
                      </a:r>
                    </a:p>
                  </a:txBody>
                  <a:tcPr marT="45714" marB="45714"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Like alcohols they have hydrogen bonding, but is more significant due to the C=O.   This means </a:t>
                      </a:r>
                      <a:r>
                        <a:rPr kumimoji="0" lang="en-US" sz="1800" b="1" i="0" u="none" strike="noStrike" cap="none" normalizeH="0" baseline="0" smtClean="0">
                          <a:ln>
                            <a:noFill/>
                          </a:ln>
                          <a:solidFill>
                            <a:schemeClr val="tx1"/>
                          </a:solidFill>
                          <a:effectLst/>
                          <a:latin typeface="Calibri" pitchFamily="34" charset="0"/>
                          <a:ea typeface="ＭＳ Ｐゴシック" pitchFamily="34" charset="-128"/>
                        </a:rPr>
                        <a:t>greater bps and solubility than alcohols </a:t>
                      </a: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with same number of Cs.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Carboxylic acids with 1-4Cs are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ＭＳ Ｐゴシック" pitchFamily="34" charset="-128"/>
                        </a:rPr>
                        <a:t>completely miscible in water</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ＭＳ Ｐゴシック" pitchFamily="34" charset="-128"/>
                      </a:endParaRPr>
                    </a:p>
                  </a:txBody>
                  <a:tcPr marT="45714" marB="45714"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tr>
              <a:tr h="118856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ＭＳ Ｐゴシック" pitchFamily="34" charset="-128"/>
                        </a:rPr>
                        <a:t>Esters</a:t>
                      </a:r>
                    </a:p>
                  </a:txBody>
                  <a:tcPr marT="45714" marB="45714"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Fruity odour in some cases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Polar but they lack the –OH bond therefore do not have hydrogen bonding, so </a:t>
                      </a:r>
                      <a:r>
                        <a:rPr kumimoji="0" lang="en-US" sz="1800" b="1" i="0" u="none" strike="noStrike" cap="none" normalizeH="0" baseline="0" smtClean="0">
                          <a:ln>
                            <a:noFill/>
                          </a:ln>
                          <a:solidFill>
                            <a:schemeClr val="tx1"/>
                          </a:solidFill>
                          <a:effectLst/>
                          <a:latin typeface="Calibri" pitchFamily="34" charset="0"/>
                          <a:ea typeface="ＭＳ Ｐゴシック" pitchFamily="34" charset="-128"/>
                        </a:rPr>
                        <a:t>lower bps than both alcohols and carboxylic acids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Esters with </a:t>
                      </a:r>
                      <a:r>
                        <a:rPr kumimoji="0" lang="en-US" sz="1800" b="1" i="0" u="none" strike="noStrike" cap="none" normalizeH="0" baseline="0" smtClean="0">
                          <a:ln>
                            <a:noFill/>
                          </a:ln>
                          <a:solidFill>
                            <a:schemeClr val="tx1"/>
                          </a:solidFill>
                          <a:effectLst/>
                          <a:latin typeface="Calibri" pitchFamily="34" charset="0"/>
                          <a:ea typeface="ＭＳ Ｐゴシック" pitchFamily="34" charset="-128"/>
                        </a:rPr>
                        <a:t>few carbons </a:t>
                      </a: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are polar enough to be </a:t>
                      </a:r>
                      <a:r>
                        <a:rPr kumimoji="0" lang="en-US" sz="1800" b="1" i="0" u="none" strike="noStrike" cap="none" normalizeH="0" baseline="0" smtClean="0">
                          <a:ln>
                            <a:noFill/>
                          </a:ln>
                          <a:solidFill>
                            <a:schemeClr val="tx1"/>
                          </a:solidFill>
                          <a:effectLst/>
                          <a:latin typeface="Calibri" pitchFamily="34" charset="0"/>
                          <a:ea typeface="ＭＳ Ｐゴシック" pitchFamily="34" charset="-128"/>
                        </a:rPr>
                        <a:t>soluble </a:t>
                      </a: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in water</a:t>
                      </a:r>
                    </a:p>
                  </a:txBody>
                  <a:tcPr marT="45714" marB="45714"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graphicFrame>
        <p:nvGraphicFramePr>
          <p:cNvPr id="8" name="Table 7"/>
          <p:cNvGraphicFramePr>
            <a:graphicFrameLocks noGrp="1"/>
          </p:cNvGraphicFramePr>
          <p:nvPr/>
        </p:nvGraphicFramePr>
        <p:xfrm>
          <a:off x="5105400" y="3241675"/>
          <a:ext cx="3429000" cy="1485900"/>
        </p:xfrm>
        <a:graphic>
          <a:graphicData uri="http://schemas.openxmlformats.org/drawingml/2006/table">
            <a:tbl>
              <a:tblPr/>
              <a:tblGrid>
                <a:gridCol w="1414463"/>
                <a:gridCol w="2014537"/>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ea typeface="ＭＳ Ｐゴシック" pitchFamily="34" charset="-128"/>
                        </a:rPr>
                        <a:t>Compound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ea typeface="ＭＳ Ｐゴシック" pitchFamily="34" charset="-128"/>
                        </a:rPr>
                        <a:t>Boiling Point (</a:t>
                      </a:r>
                      <a:r>
                        <a:rPr kumimoji="0" lang="en-US" sz="1600" b="1" i="0" u="none" strike="noStrike" cap="none" normalizeH="0" baseline="30000" smtClean="0">
                          <a:ln>
                            <a:noFill/>
                          </a:ln>
                          <a:solidFill>
                            <a:srgbClr val="FFFFFF"/>
                          </a:solidFill>
                          <a:effectLst/>
                          <a:latin typeface="Calibri" pitchFamily="34" charset="0"/>
                          <a:ea typeface="ＭＳ Ｐゴシック" pitchFamily="34" charset="-128"/>
                        </a:rPr>
                        <a:t>o</a:t>
                      </a:r>
                      <a:r>
                        <a:rPr kumimoji="0" lang="en-US" sz="1600" b="1" i="0" u="none" strike="noStrike" cap="none" normalizeH="0" baseline="0" smtClean="0">
                          <a:ln>
                            <a:noFill/>
                          </a:ln>
                          <a:solidFill>
                            <a:srgbClr val="FFFFFF"/>
                          </a:solidFill>
                          <a:effectLst/>
                          <a:latin typeface="Calibri" pitchFamily="34" charset="0"/>
                          <a:ea typeface="ＭＳ Ｐゴシック" pitchFamily="34" charset="-128"/>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ＭＳ Ｐゴシック" pitchFamily="34" charset="-128"/>
                        </a:rPr>
                        <a:t>butane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ＭＳ Ｐゴシック" pitchFamily="34" charset="-128"/>
                        </a:rPr>
                        <a:t>-0.5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ＭＳ Ｐゴシック" pitchFamily="34" charset="-128"/>
                        </a:rPr>
                        <a:t>butan-1-ol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ＭＳ Ｐゴシック" pitchFamily="34" charset="-128"/>
                        </a:rPr>
                        <a:t>117.2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ＭＳ Ｐゴシック" pitchFamily="34" charset="-128"/>
                        </a:rPr>
                        <a:t>butanoic acid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ＭＳ Ｐゴシック" pitchFamily="34" charset="-128"/>
                        </a:rPr>
                        <a:t>165.5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b="1" smtClean="0">
                <a:latin typeface="Baskerville" pitchFamily="-110" charset="0"/>
                <a:ea typeface="ＭＳ Ｐゴシック" pitchFamily="34" charset="-128"/>
              </a:rPr>
              <a:t>Combustion Reactions</a:t>
            </a:r>
          </a:p>
        </p:txBody>
      </p:sp>
      <p:sp>
        <p:nvSpPr>
          <p:cNvPr id="3" name="Content Placeholder 2"/>
          <p:cNvSpPr>
            <a:spLocks noGrp="1"/>
          </p:cNvSpPr>
          <p:nvPr>
            <p:ph sz="quarter" idx="1"/>
          </p:nvPr>
        </p:nvSpPr>
        <p:spPr>
          <a:xfrm>
            <a:off x="196850" y="1403350"/>
            <a:ext cx="8739188" cy="5257800"/>
          </a:xfrm>
        </p:spPr>
        <p:txBody>
          <a:bodyPr/>
          <a:lstStyle/>
          <a:p>
            <a:pPr eaLnBrk="1" hangingPunct="1"/>
            <a:r>
              <a:rPr lang="en-US" sz="2600" smtClean="0">
                <a:ea typeface="ＭＳ Ｐゴシック" pitchFamily="34" charset="-128"/>
              </a:rPr>
              <a:t>Burning of hydrocarbons in the presence of oxygen</a:t>
            </a:r>
          </a:p>
          <a:p>
            <a:pPr lvl="1" eaLnBrk="1" hangingPunct="1"/>
            <a:r>
              <a:rPr lang="en-US" sz="2400" b="1" smtClean="0">
                <a:ea typeface="ＭＳ Ｐゴシック" pitchFamily="34" charset="-128"/>
              </a:rPr>
              <a:t>Complete Combustion</a:t>
            </a:r>
            <a:r>
              <a:rPr lang="en-US" sz="2400" smtClean="0">
                <a:ea typeface="ＭＳ Ｐゴシック" pitchFamily="34" charset="-128"/>
              </a:rPr>
              <a:t>: abundant supply of oxygen; products are carbon dioxide, water vapour and heat</a:t>
            </a:r>
          </a:p>
          <a:p>
            <a:pPr lvl="2" eaLnBrk="1" hangingPunct="1"/>
            <a:r>
              <a:rPr lang="en-US" smtClean="0">
                <a:ea typeface="ＭＳ Ｐゴシック" pitchFamily="34" charset="-128"/>
              </a:rPr>
              <a:t> Ex.  C</a:t>
            </a:r>
            <a:r>
              <a:rPr lang="en-US" baseline="-25000" smtClean="0">
                <a:ea typeface="ＭＳ Ｐゴシック" pitchFamily="34" charset="-128"/>
              </a:rPr>
              <a:t>3</a:t>
            </a:r>
            <a:r>
              <a:rPr lang="en-US" smtClean="0">
                <a:ea typeface="ＭＳ Ｐゴシック" pitchFamily="34" charset="-128"/>
              </a:rPr>
              <a:t>H</a:t>
            </a:r>
            <a:r>
              <a:rPr lang="en-US" baseline="-25000" smtClean="0">
                <a:ea typeface="ＭＳ Ｐゴシック" pitchFamily="34" charset="-128"/>
              </a:rPr>
              <a:t>8(l)</a:t>
            </a:r>
            <a:r>
              <a:rPr lang="en-US" smtClean="0">
                <a:ea typeface="ＭＳ Ｐゴシック" pitchFamily="34" charset="-128"/>
              </a:rPr>
              <a:t> + 5O</a:t>
            </a:r>
            <a:r>
              <a:rPr lang="en-US" baseline="-25000" smtClean="0">
                <a:ea typeface="ＭＳ Ｐゴシック" pitchFamily="34" charset="-128"/>
              </a:rPr>
              <a:t>2(g)</a:t>
            </a:r>
            <a:r>
              <a:rPr lang="en-US" smtClean="0">
                <a:ea typeface="ＭＳ Ｐゴシック" pitchFamily="34" charset="-128"/>
              </a:rPr>
              <a:t> </a:t>
            </a:r>
            <a:r>
              <a:rPr lang="en-US" smtClean="0">
                <a:ea typeface="ＭＳ Ｐゴシック" pitchFamily="34" charset="-128"/>
                <a:sym typeface="Wingdings" pitchFamily="2" charset="2"/>
              </a:rPr>
              <a:t> 3CO</a:t>
            </a:r>
            <a:r>
              <a:rPr lang="en-US" baseline="-25000" smtClean="0">
                <a:ea typeface="ＭＳ Ｐゴシック" pitchFamily="34" charset="-128"/>
                <a:sym typeface="Wingdings" pitchFamily="2" charset="2"/>
              </a:rPr>
              <a:t>2(g)</a:t>
            </a:r>
            <a:r>
              <a:rPr lang="en-US" smtClean="0">
                <a:ea typeface="ＭＳ Ｐゴシック" pitchFamily="34" charset="-128"/>
                <a:sym typeface="Wingdings" pitchFamily="2" charset="2"/>
              </a:rPr>
              <a:t> + 4H</a:t>
            </a:r>
            <a:r>
              <a:rPr lang="en-US" baseline="-25000" smtClean="0">
                <a:ea typeface="ＭＳ Ｐゴシック" pitchFamily="34" charset="-128"/>
                <a:sym typeface="Wingdings" pitchFamily="2" charset="2"/>
              </a:rPr>
              <a:t>2</a:t>
            </a:r>
            <a:r>
              <a:rPr lang="en-US" smtClean="0">
                <a:ea typeface="ＭＳ Ｐゴシック" pitchFamily="34" charset="-128"/>
                <a:sym typeface="Wingdings" pitchFamily="2" charset="2"/>
              </a:rPr>
              <a:t>O</a:t>
            </a:r>
            <a:r>
              <a:rPr lang="en-US" baseline="-25000" smtClean="0">
                <a:ea typeface="ＭＳ Ｐゴシック" pitchFamily="34" charset="-128"/>
                <a:sym typeface="Wingdings" pitchFamily="2" charset="2"/>
              </a:rPr>
              <a:t>(g)</a:t>
            </a:r>
          </a:p>
          <a:p>
            <a:pPr lvl="2" eaLnBrk="1" hangingPunct="1">
              <a:buFont typeface="Arial" charset="0"/>
              <a:buNone/>
            </a:pPr>
            <a:endParaRPr lang="en-US" baseline="-25000" smtClean="0">
              <a:ea typeface="ＭＳ Ｐゴシック" pitchFamily="34" charset="-128"/>
            </a:endParaRPr>
          </a:p>
          <a:p>
            <a:pPr lvl="1" eaLnBrk="1" hangingPunct="1"/>
            <a:r>
              <a:rPr lang="en-US" sz="2400" b="1" smtClean="0">
                <a:ea typeface="ＭＳ Ｐゴシック" pitchFamily="34" charset="-128"/>
              </a:rPr>
              <a:t>Incomplete Combustion</a:t>
            </a:r>
            <a:r>
              <a:rPr lang="en-US" sz="2400" smtClean="0">
                <a:ea typeface="ＭＳ Ｐゴシック" pitchFamily="34" charset="-128"/>
              </a:rPr>
              <a:t>: limited supply of oxygen; products are carbon monoxide, soot (pure carbon) or any combination of carbon dioxide, carbon monoxide and soot in addition to water vapour and heat</a:t>
            </a:r>
          </a:p>
          <a:p>
            <a:pPr lvl="2" eaLnBrk="1" hangingPunct="1"/>
            <a:r>
              <a:rPr lang="en-US" sz="2100" smtClean="0">
                <a:ea typeface="ＭＳ Ｐゴシック" pitchFamily="34" charset="-128"/>
              </a:rPr>
              <a:t>Ex. </a:t>
            </a:r>
            <a:r>
              <a:rPr lang="en-US" smtClean="0">
                <a:ea typeface="ＭＳ Ｐゴシック" pitchFamily="34" charset="-128"/>
              </a:rPr>
              <a:t>  2C</a:t>
            </a:r>
            <a:r>
              <a:rPr lang="en-US" baseline="-25000" smtClean="0">
                <a:ea typeface="ＭＳ Ｐゴシック" pitchFamily="34" charset="-128"/>
              </a:rPr>
              <a:t>8</a:t>
            </a:r>
            <a:r>
              <a:rPr lang="en-US" smtClean="0">
                <a:ea typeface="ＭＳ Ｐゴシック" pitchFamily="34" charset="-128"/>
              </a:rPr>
              <a:t>H</a:t>
            </a:r>
            <a:r>
              <a:rPr lang="en-US" baseline="-25000" smtClean="0">
                <a:ea typeface="ＭＳ Ｐゴシック" pitchFamily="34" charset="-128"/>
              </a:rPr>
              <a:t>18(l)</a:t>
            </a:r>
            <a:r>
              <a:rPr lang="en-US" smtClean="0">
                <a:ea typeface="ＭＳ Ｐゴシック" pitchFamily="34" charset="-128"/>
              </a:rPr>
              <a:t> + 17O</a:t>
            </a:r>
            <a:r>
              <a:rPr lang="en-US" baseline="-25000" smtClean="0">
                <a:ea typeface="ＭＳ Ｐゴシック" pitchFamily="34" charset="-128"/>
              </a:rPr>
              <a:t>2(g)</a:t>
            </a:r>
            <a:r>
              <a:rPr lang="en-US" smtClean="0">
                <a:ea typeface="ＭＳ Ｐゴシック" pitchFamily="34" charset="-128"/>
              </a:rPr>
              <a:t> </a:t>
            </a:r>
            <a:r>
              <a:rPr lang="en-US" smtClean="0">
                <a:ea typeface="ＭＳ Ｐゴシック" pitchFamily="34" charset="-128"/>
                <a:sym typeface="Wingdings" pitchFamily="2" charset="2"/>
              </a:rPr>
              <a:t> 16CO</a:t>
            </a:r>
            <a:r>
              <a:rPr lang="en-US" baseline="-25000" smtClean="0">
                <a:ea typeface="ＭＳ Ｐゴシック" pitchFamily="34" charset="-128"/>
                <a:sym typeface="Wingdings" pitchFamily="2" charset="2"/>
              </a:rPr>
              <a:t>(g)</a:t>
            </a:r>
            <a:r>
              <a:rPr lang="en-US" smtClean="0">
                <a:ea typeface="ＭＳ Ｐゴシック" pitchFamily="34" charset="-128"/>
                <a:sym typeface="Wingdings" pitchFamily="2" charset="2"/>
              </a:rPr>
              <a:t> + 18H</a:t>
            </a:r>
            <a:r>
              <a:rPr lang="en-US" baseline="-25000" smtClean="0">
                <a:ea typeface="ＭＳ Ｐゴシック" pitchFamily="34" charset="-128"/>
                <a:sym typeface="Wingdings" pitchFamily="2" charset="2"/>
              </a:rPr>
              <a:t>2</a:t>
            </a:r>
            <a:r>
              <a:rPr lang="en-US" smtClean="0">
                <a:ea typeface="ＭＳ Ｐゴシック" pitchFamily="34" charset="-128"/>
                <a:sym typeface="Wingdings" pitchFamily="2" charset="2"/>
              </a:rPr>
              <a:t>O</a:t>
            </a:r>
            <a:r>
              <a:rPr lang="en-US" baseline="-25000" smtClean="0">
                <a:ea typeface="ＭＳ Ｐゴシック" pitchFamily="34" charset="-128"/>
                <a:sym typeface="Wingdings" pitchFamily="2" charset="2"/>
              </a:rPr>
              <a:t>(g)</a:t>
            </a:r>
          </a:p>
          <a:p>
            <a:pPr lvl="2" eaLnBrk="1" hangingPunct="1"/>
            <a:r>
              <a:rPr lang="en-US" sz="1800" smtClean="0">
                <a:ea typeface="ＭＳ Ｐゴシック" pitchFamily="34" charset="-128"/>
              </a:rPr>
              <a:t>OR  </a:t>
            </a:r>
            <a:r>
              <a:rPr lang="en-US" smtClean="0">
                <a:ea typeface="ＭＳ Ｐゴシック" pitchFamily="34" charset="-128"/>
              </a:rPr>
              <a:t>  2C</a:t>
            </a:r>
            <a:r>
              <a:rPr lang="en-US" baseline="-25000" smtClean="0">
                <a:ea typeface="ＭＳ Ｐゴシック" pitchFamily="34" charset="-128"/>
              </a:rPr>
              <a:t>8</a:t>
            </a:r>
            <a:r>
              <a:rPr lang="en-US" smtClean="0">
                <a:ea typeface="ＭＳ Ｐゴシック" pitchFamily="34" charset="-128"/>
              </a:rPr>
              <a:t>H</a:t>
            </a:r>
            <a:r>
              <a:rPr lang="en-US" baseline="-25000" smtClean="0">
                <a:ea typeface="ＭＳ Ｐゴシック" pitchFamily="34" charset="-128"/>
              </a:rPr>
              <a:t>18(l)</a:t>
            </a:r>
            <a:r>
              <a:rPr lang="en-US" smtClean="0">
                <a:ea typeface="ＭＳ Ｐゴシック" pitchFamily="34" charset="-128"/>
              </a:rPr>
              <a:t> + 9O</a:t>
            </a:r>
            <a:r>
              <a:rPr lang="en-US" baseline="-25000" smtClean="0">
                <a:ea typeface="ＭＳ Ｐゴシック" pitchFamily="34" charset="-128"/>
              </a:rPr>
              <a:t>2(g)</a:t>
            </a:r>
            <a:r>
              <a:rPr lang="en-US" smtClean="0">
                <a:ea typeface="ＭＳ Ｐゴシック" pitchFamily="34" charset="-128"/>
              </a:rPr>
              <a:t> </a:t>
            </a:r>
            <a:r>
              <a:rPr lang="en-US" smtClean="0">
                <a:ea typeface="ＭＳ Ｐゴシック" pitchFamily="34" charset="-128"/>
                <a:sym typeface="Wingdings" pitchFamily="2" charset="2"/>
              </a:rPr>
              <a:t> 16C</a:t>
            </a:r>
            <a:r>
              <a:rPr lang="en-US" baseline="-25000" smtClean="0">
                <a:ea typeface="ＭＳ Ｐゴシック" pitchFamily="34" charset="-128"/>
                <a:sym typeface="Wingdings" pitchFamily="2" charset="2"/>
              </a:rPr>
              <a:t>(s)</a:t>
            </a:r>
            <a:r>
              <a:rPr lang="en-US" smtClean="0">
                <a:ea typeface="ＭＳ Ｐゴシック" pitchFamily="34" charset="-128"/>
                <a:sym typeface="Wingdings" pitchFamily="2" charset="2"/>
              </a:rPr>
              <a:t> + 18H</a:t>
            </a:r>
            <a:r>
              <a:rPr lang="en-US" baseline="-25000" smtClean="0">
                <a:ea typeface="ＭＳ Ｐゴシック" pitchFamily="34" charset="-128"/>
                <a:sym typeface="Wingdings" pitchFamily="2" charset="2"/>
              </a:rPr>
              <a:t>2</a:t>
            </a:r>
            <a:r>
              <a:rPr lang="en-US" smtClean="0">
                <a:ea typeface="ＭＳ Ｐゴシック" pitchFamily="34" charset="-128"/>
                <a:sym typeface="Wingdings" pitchFamily="2" charset="2"/>
              </a:rPr>
              <a:t>O</a:t>
            </a:r>
            <a:r>
              <a:rPr lang="en-US" baseline="-25000" smtClean="0">
                <a:ea typeface="ＭＳ Ｐゴシック" pitchFamily="34" charset="-128"/>
                <a:sym typeface="Wingdings" pitchFamily="2" charset="2"/>
              </a:rPr>
              <a:t>(g)</a:t>
            </a:r>
          </a:p>
          <a:p>
            <a:pPr lvl="2" eaLnBrk="1" hangingPunct="1"/>
            <a:endParaRPr lang="en-US" baseline="-25000" smtClean="0">
              <a:ea typeface="ＭＳ Ｐゴシック" pitchFamily="34" charset="-128"/>
              <a:sym typeface="Wingdings" pitchFamily="2" charset="2"/>
            </a:endParaRPr>
          </a:p>
          <a:p>
            <a:pPr lvl="2" eaLnBrk="1" hangingPunct="1">
              <a:buFont typeface="Arial" charset="0"/>
              <a:buNone/>
            </a:pPr>
            <a:r>
              <a:rPr lang="en-US" smtClean="0">
                <a:ea typeface="ＭＳ Ｐゴシック" pitchFamily="34" charset="-128"/>
                <a:sym typeface="Wingdings" pitchFamily="2" charset="2"/>
              </a:rPr>
              <a:t>** Assume complete combustion unless specified otherwise</a:t>
            </a:r>
            <a:endParaRPr lang="en-US" smtClean="0">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5602" name="Picture 3"/>
          <p:cNvPicPr>
            <a:picLocks noChangeAspect="1"/>
          </p:cNvPicPr>
          <p:nvPr/>
        </p:nvPicPr>
        <p:blipFill>
          <a:blip r:embed="rId2">
            <a:extLst>
              <a:ext uri="{28A0092B-C50C-407E-A947-70E740481C1C}">
                <a14:useLocalDpi xmlns:a14="http://schemas.microsoft.com/office/drawing/2010/main" val="0"/>
              </a:ext>
            </a:extLst>
          </a:blip>
          <a:srcRect t="2563"/>
          <a:stretch>
            <a:fillRect/>
          </a:stretch>
        </p:blipFill>
        <p:spPr bwMode="auto">
          <a:xfrm>
            <a:off x="4267200" y="609600"/>
            <a:ext cx="4648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4294967295"/>
          </p:nvPr>
        </p:nvSpPr>
        <p:spPr>
          <a:xfrm>
            <a:off x="304800" y="609600"/>
            <a:ext cx="4419600" cy="4495800"/>
          </a:xfrm>
        </p:spPr>
        <p:txBody>
          <a:bodyPr/>
          <a:lstStyle/>
          <a:p>
            <a:r>
              <a:rPr lang="en-US" sz="2400" smtClean="0">
                <a:ea typeface="ＭＳ Ｐゴシック" pitchFamily="34" charset="-128"/>
              </a:rPr>
              <a:t>A </a:t>
            </a:r>
            <a:r>
              <a:rPr lang="en-US" sz="2400" b="1" smtClean="0">
                <a:ea typeface="ＭＳ Ｐゴシック" pitchFamily="34" charset="-128"/>
              </a:rPr>
              <a:t>fractional distillation tower </a:t>
            </a:r>
            <a:r>
              <a:rPr lang="en-US" sz="2400" smtClean="0">
                <a:ea typeface="ＭＳ Ｐゴシック" pitchFamily="34" charset="-128"/>
              </a:rPr>
              <a:t>contains trays positioned at various levels.</a:t>
            </a:r>
          </a:p>
          <a:p>
            <a:r>
              <a:rPr lang="en-US" sz="2400" smtClean="0">
                <a:ea typeface="ＭＳ Ｐゴシック" pitchFamily="34" charset="-128"/>
              </a:rPr>
              <a:t>Heated crude oil enters near the </a:t>
            </a:r>
            <a:r>
              <a:rPr lang="en-US" sz="2400" b="1" smtClean="0">
                <a:ea typeface="ＭＳ Ｐゴシック" pitchFamily="34" charset="-128"/>
              </a:rPr>
              <a:t>bottom </a:t>
            </a:r>
            <a:r>
              <a:rPr lang="en-US" sz="2400" smtClean="0">
                <a:ea typeface="ＭＳ Ｐゴシック" pitchFamily="34" charset="-128"/>
              </a:rPr>
              <a:t>of the tower.</a:t>
            </a:r>
          </a:p>
          <a:p>
            <a:r>
              <a:rPr lang="en-US" sz="2400" smtClean="0">
                <a:ea typeface="ＭＳ Ｐゴシック" pitchFamily="34" charset="-128"/>
              </a:rPr>
              <a:t>The bottom is kept </a:t>
            </a:r>
            <a:r>
              <a:rPr lang="en-US" sz="2400" b="1" smtClean="0">
                <a:ea typeface="ＭＳ Ｐゴシック" pitchFamily="34" charset="-128"/>
              </a:rPr>
              <a:t>hot</a:t>
            </a:r>
            <a:r>
              <a:rPr lang="en-US" sz="2400" smtClean="0">
                <a:ea typeface="ＭＳ Ｐゴシック" pitchFamily="34" charset="-128"/>
              </a:rPr>
              <a:t>, and the temperature gradually </a:t>
            </a:r>
            <a:r>
              <a:rPr lang="en-US" sz="2400" b="1" smtClean="0">
                <a:ea typeface="ＭＳ Ｐゴシック" pitchFamily="34" charset="-128"/>
              </a:rPr>
              <a:t>decreases </a:t>
            </a:r>
            <a:r>
              <a:rPr lang="en-US" sz="2400" smtClean="0">
                <a:ea typeface="ＭＳ Ｐゴシック" pitchFamily="34" charset="-128"/>
              </a:rPr>
              <a:t>toward the top of the tower.</a:t>
            </a:r>
          </a:p>
          <a:p>
            <a:r>
              <a:rPr lang="en-US" sz="2400" smtClean="0">
                <a:ea typeface="ＭＳ Ｐゴシック" pitchFamily="34" charset="-128"/>
              </a:rPr>
              <a:t>As compounds cool to their boiling point, they </a:t>
            </a:r>
            <a:r>
              <a:rPr lang="en-US" sz="2400" b="1" smtClean="0">
                <a:ea typeface="ＭＳ Ｐゴシック" pitchFamily="34" charset="-128"/>
              </a:rPr>
              <a:t>condense </a:t>
            </a:r>
            <a:r>
              <a:rPr lang="en-US" sz="2400" smtClean="0">
                <a:ea typeface="ＭＳ Ｐゴシック" pitchFamily="34" charset="-128"/>
              </a:rPr>
              <a:t>in the cooler trays.  The streams of </a:t>
            </a:r>
            <a:r>
              <a:rPr lang="en-US" sz="2400" b="1" smtClean="0">
                <a:ea typeface="ＭＳ Ｐゴシック" pitchFamily="34" charset="-128"/>
              </a:rPr>
              <a:t>liquid </a:t>
            </a:r>
            <a:r>
              <a:rPr lang="en-US" sz="2400" smtClean="0">
                <a:ea typeface="ＭＳ Ｐゴシック" pitchFamily="34" charset="-128"/>
              </a:rPr>
              <a:t>(called fractions) are withdrawn from the tower at various heights along the tower.</a:t>
            </a:r>
          </a:p>
        </p:txBody>
      </p:sp>
      <p:sp>
        <p:nvSpPr>
          <p:cNvPr id="25604" name="TextBox 4"/>
          <p:cNvSpPr txBox="1">
            <a:spLocks noChangeArrowheads="1"/>
          </p:cNvSpPr>
          <p:nvPr/>
        </p:nvSpPr>
        <p:spPr bwMode="auto">
          <a:xfrm>
            <a:off x="5638800" y="15240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400" b="1">
                <a:latin typeface="Baskerville" pitchFamily="-110" charset="0"/>
                <a:hlinkClick r:id="rId3"/>
              </a:rPr>
              <a:t>Electronic Visual</a:t>
            </a:r>
            <a:endParaRPr lang="en-US" sz="2400" b="1">
              <a:latin typeface="Baskerville" pitchFamily="-110"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76200" y="152400"/>
            <a:ext cx="9067800" cy="5410200"/>
          </a:xfrm>
        </p:spPr>
        <p:txBody>
          <a:bodyPr/>
          <a:lstStyle/>
          <a:p>
            <a:pPr marL="514350" indent="-514350" eaLnBrk="1" hangingPunct="1">
              <a:buFont typeface="Calibri" pitchFamily="34" charset="0"/>
              <a:buAutoNum type="arabicPeriod"/>
            </a:pPr>
            <a:r>
              <a:rPr lang="en-US" sz="2400" b="1" smtClean="0">
                <a:ea typeface="ＭＳ Ｐゴシック" pitchFamily="34" charset="-128"/>
              </a:rPr>
              <a:t>Addition Reactions</a:t>
            </a:r>
            <a:r>
              <a:rPr lang="en-US" sz="2400" smtClean="0">
                <a:ea typeface="ＭＳ Ｐゴシック" pitchFamily="34" charset="-128"/>
              </a:rPr>
              <a:t>: reaction of alkenes and alkynes with  </a:t>
            </a:r>
            <a:r>
              <a:rPr lang="en-US" sz="2400" u="sng" smtClean="0">
                <a:ea typeface="ＭＳ Ｐゴシック" pitchFamily="34" charset="-128"/>
              </a:rPr>
              <a:t>hydrogen gas</a:t>
            </a:r>
            <a:r>
              <a:rPr lang="en-US" sz="2400" smtClean="0">
                <a:ea typeface="ＭＳ Ｐゴシック" pitchFamily="34" charset="-128"/>
              </a:rPr>
              <a:t>, a halogen compound, or a hydrogen halide compound. </a:t>
            </a:r>
          </a:p>
          <a:p>
            <a:pPr marL="835025" lvl="1" indent="-514350" eaLnBrk="1" hangingPunct="1">
              <a:buClr>
                <a:schemeClr val="accent2"/>
              </a:buClr>
            </a:pPr>
            <a:r>
              <a:rPr lang="en-US" sz="2100" smtClean="0">
                <a:ea typeface="ＭＳ Ｐゴシック" pitchFamily="34" charset="-128"/>
              </a:rPr>
              <a:t> </a:t>
            </a:r>
            <a:r>
              <a:rPr lang="en-US" sz="2200" smtClean="0">
                <a:ea typeface="ＭＳ Ｐゴシック" pitchFamily="34" charset="-128"/>
              </a:rPr>
              <a:t>Addition reactions usually occur in the presence of a </a:t>
            </a:r>
            <a:r>
              <a:rPr lang="en-US" sz="2200" u="sng" smtClean="0">
                <a:ea typeface="ＭＳ Ｐゴシック" pitchFamily="34" charset="-128"/>
              </a:rPr>
              <a:t>catalyst</a:t>
            </a:r>
          </a:p>
          <a:p>
            <a:pPr marL="514350" indent="-514350" eaLnBrk="1" hangingPunct="1">
              <a:buFont typeface="Calibri" pitchFamily="34" charset="0"/>
              <a:buAutoNum type="arabicPeriod"/>
            </a:pPr>
            <a:endParaRPr lang="en-US" sz="1800" smtClean="0">
              <a:ea typeface="ＭＳ Ｐゴシック" pitchFamily="34" charset="-128"/>
            </a:endParaRPr>
          </a:p>
          <a:p>
            <a:pPr marL="835025" lvl="1" indent="-514350" eaLnBrk="1" hangingPunct="1">
              <a:buFont typeface="Calibri" pitchFamily="34" charset="0"/>
              <a:buAutoNum type="alphaLcParenR"/>
            </a:pPr>
            <a:r>
              <a:rPr lang="en-US" smtClean="0">
                <a:ea typeface="ＭＳ Ｐゴシック" pitchFamily="34" charset="-128"/>
              </a:rPr>
              <a:t>Addition with H</a:t>
            </a:r>
            <a:r>
              <a:rPr lang="en-US" baseline="-25000" smtClean="0">
                <a:ea typeface="ＭＳ Ｐゴシック" pitchFamily="34" charset="-128"/>
              </a:rPr>
              <a:t>2(g)  </a:t>
            </a:r>
            <a:r>
              <a:rPr lang="en-US" smtClean="0">
                <a:ea typeface="ＭＳ Ｐゴシック" pitchFamily="34" charset="-128"/>
              </a:rPr>
              <a:t>(also called </a:t>
            </a:r>
            <a:r>
              <a:rPr lang="en-US" b="1" smtClean="0">
                <a:ea typeface="ＭＳ Ｐゴシック" pitchFamily="34" charset="-128"/>
              </a:rPr>
              <a:t>hydrogenation</a:t>
            </a:r>
            <a:r>
              <a:rPr lang="en-US" smtClean="0">
                <a:ea typeface="ＭＳ Ｐゴシック" pitchFamily="34" charset="-128"/>
              </a:rPr>
              <a:t>)</a:t>
            </a:r>
            <a:endParaRPr lang="en-US" baseline="-25000" smtClean="0">
              <a:ea typeface="ＭＳ Ｐゴシック" pitchFamily="34" charset="-128"/>
            </a:endParaRPr>
          </a:p>
          <a:p>
            <a:pPr marL="835025" lvl="1" indent="-514350" eaLnBrk="1" hangingPunct="1">
              <a:buFont typeface="Arial" charset="0"/>
              <a:buNone/>
            </a:pPr>
            <a:endParaRPr lang="en-US" baseline="-25000" smtClean="0">
              <a:ea typeface="ＭＳ Ｐゴシック" pitchFamily="34" charset="-128"/>
            </a:endParaRPr>
          </a:p>
          <a:p>
            <a:pPr marL="835025" lvl="1" indent="-514350" eaLnBrk="1" hangingPunct="1">
              <a:buFont typeface="Arial" charset="0"/>
              <a:buNone/>
            </a:pPr>
            <a:endParaRPr lang="en-US" baseline="-25000" smtClean="0">
              <a:ea typeface="ＭＳ Ｐゴシック" pitchFamily="34" charset="-128"/>
            </a:endParaRPr>
          </a:p>
          <a:p>
            <a:pPr marL="835025" lvl="1" indent="-514350" eaLnBrk="1" hangingPunct="1">
              <a:buFont typeface="Arial" charset="0"/>
              <a:buNone/>
            </a:pPr>
            <a:endParaRPr lang="en-US" baseline="-25000" smtClean="0">
              <a:ea typeface="ＭＳ Ｐゴシック" pitchFamily="34" charset="-128"/>
            </a:endParaRPr>
          </a:p>
          <a:p>
            <a:pPr marL="835025" lvl="1" indent="-514350" eaLnBrk="1" hangingPunct="1">
              <a:buFont typeface="Arial" charset="0"/>
              <a:buNone/>
            </a:pPr>
            <a:endParaRPr lang="en-US" baseline="-25000" smtClean="0">
              <a:ea typeface="ＭＳ Ｐゴシック" pitchFamily="34" charset="-128"/>
            </a:endParaRPr>
          </a:p>
          <a:p>
            <a:pPr marL="835025" lvl="1" indent="-514350" eaLnBrk="1" hangingPunct="1">
              <a:buFont typeface="Arial" charset="0"/>
              <a:buNone/>
            </a:pPr>
            <a:endParaRPr lang="en-US" baseline="-25000" smtClean="0">
              <a:ea typeface="ＭＳ Ｐゴシック" pitchFamily="34" charset="-128"/>
            </a:endParaRPr>
          </a:p>
          <a:p>
            <a:pPr marL="835025" lvl="1" indent="-514350" eaLnBrk="1" hangingPunct="1">
              <a:buFont typeface="Arial" charset="0"/>
              <a:buNone/>
            </a:pPr>
            <a:endParaRPr lang="en-US" baseline="-25000" smtClean="0">
              <a:ea typeface="ＭＳ Ｐゴシック" pitchFamily="34" charset="-128"/>
            </a:endParaRPr>
          </a:p>
          <a:p>
            <a:pPr marL="835025" lvl="1" indent="-514350" eaLnBrk="1" hangingPunct="1">
              <a:buFont typeface="Arial" charset="0"/>
              <a:buNone/>
            </a:pPr>
            <a:endParaRPr lang="en-US" baseline="-25000" smtClean="0">
              <a:ea typeface="ＭＳ Ｐゴシック" pitchFamily="34" charset="-12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8688" y="2590800"/>
            <a:ext cx="7377112" cy="17526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648200"/>
            <a:ext cx="7061200" cy="18669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304800" y="228600"/>
            <a:ext cx="8610600" cy="4495800"/>
          </a:xfrm>
        </p:spPr>
        <p:txBody>
          <a:bodyPr/>
          <a:lstStyle/>
          <a:p>
            <a:pPr marL="514350" indent="-514350" eaLnBrk="1" hangingPunct="1">
              <a:buFont typeface="Calibri" pitchFamily="34" charset="0"/>
              <a:buAutoNum type="arabicPeriod" startAt="2"/>
            </a:pPr>
            <a:r>
              <a:rPr lang="en-US" sz="2500" b="1" smtClean="0">
                <a:ea typeface="ＭＳ Ｐゴシック" pitchFamily="34" charset="-128"/>
              </a:rPr>
              <a:t>Substitution </a:t>
            </a:r>
            <a:r>
              <a:rPr lang="en-US" sz="2500" smtClean="0">
                <a:ea typeface="ＭＳ Ｐゴシック" pitchFamily="34" charset="-128"/>
              </a:rPr>
              <a:t>Reactions – breaking of a C-H bond in an </a:t>
            </a:r>
            <a:r>
              <a:rPr lang="en-US" sz="2500" u="sng" smtClean="0">
                <a:ea typeface="ＭＳ Ｐゴシック" pitchFamily="34" charset="-128"/>
              </a:rPr>
              <a:t>alkane </a:t>
            </a:r>
            <a:r>
              <a:rPr lang="en-US" sz="2500" smtClean="0">
                <a:ea typeface="ＭＳ Ｐゴシック" pitchFamily="34" charset="-128"/>
              </a:rPr>
              <a:t>or an aromatic ring and replacing it with another atom or group of atoms</a:t>
            </a:r>
          </a:p>
          <a:p>
            <a:pPr marL="835025" lvl="1" indent="-514350" eaLnBrk="1" hangingPunct="1"/>
            <a:r>
              <a:rPr lang="en-US" sz="2300" u="sng" smtClean="0">
                <a:ea typeface="ＭＳ Ｐゴシック" pitchFamily="34" charset="-128"/>
              </a:rPr>
              <a:t>Usually occur slowly at room temperature, so </a:t>
            </a:r>
            <a:r>
              <a:rPr lang="en-US" sz="2300" b="1" u="sng" smtClean="0">
                <a:ea typeface="ＭＳ Ｐゴシック" pitchFamily="34" charset="-128"/>
              </a:rPr>
              <a:t>light </a:t>
            </a:r>
            <a:r>
              <a:rPr lang="en-US" sz="2300" u="sng" smtClean="0">
                <a:ea typeface="ＭＳ Ｐゴシック" pitchFamily="34" charset="-128"/>
              </a:rPr>
              <a:t>may be necessary as a catalyst</a:t>
            </a:r>
          </a:p>
          <a:p>
            <a:pPr marL="835025" lvl="1" indent="-514350" eaLnBrk="1" hangingPunct="1"/>
            <a:r>
              <a:rPr lang="en-US" sz="2300" smtClean="0">
                <a:ea typeface="ＭＳ Ｐゴシック" pitchFamily="34" charset="-128"/>
              </a:rPr>
              <a:t>Often substitutes a halogen for a hydrogen</a:t>
            </a:r>
          </a:p>
          <a:p>
            <a:pPr marL="835025" lvl="1" indent="-514350" eaLnBrk="1" hangingPunct="1"/>
            <a:r>
              <a:rPr lang="en-US" sz="2300" smtClean="0">
                <a:ea typeface="ＭＳ Ｐゴシック" pitchFamily="34" charset="-128"/>
              </a:rPr>
              <a:t>No change in saturation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276600"/>
            <a:ext cx="4508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 y="4038600"/>
            <a:ext cx="916305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457200" y="5867400"/>
            <a:ext cx="8382000" cy="708025"/>
          </a:xfrm>
          <a:prstGeom prst="rect">
            <a:avLst/>
          </a:prstGeom>
          <a:noFill/>
          <a:ln w="9525">
            <a:solidFill>
              <a:srgbClr val="2DA2B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000">
                <a:latin typeface="Tw Cen MT" pitchFamily="34" charset="0"/>
              </a:rPr>
              <a:t>Propane contains hydrogen atoms bonded to end carbons and the middle carbon atom, so two different products (isomers) are formed, in unequal proportions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276600"/>
            <a:ext cx="35052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quarter" idx="4294967295"/>
          </p:nvPr>
        </p:nvSpPr>
        <p:spPr>
          <a:xfrm>
            <a:off x="152400" y="152400"/>
            <a:ext cx="8915400" cy="6705600"/>
          </a:xfrm>
        </p:spPr>
        <p:txBody>
          <a:bodyPr/>
          <a:lstStyle/>
          <a:p>
            <a:pPr marL="514350" indent="-514350" eaLnBrk="1" hangingPunct="1">
              <a:buFont typeface="Calibri" pitchFamily="34" charset="0"/>
              <a:buAutoNum type="arabicPeriod" startAt="3"/>
            </a:pPr>
            <a:r>
              <a:rPr lang="en-US" sz="2200" b="1" smtClean="0">
                <a:ea typeface="ＭＳ Ｐゴシック" pitchFamily="34" charset="-128"/>
              </a:rPr>
              <a:t>Elimination </a:t>
            </a:r>
            <a:r>
              <a:rPr lang="en-US" sz="2200" smtClean="0">
                <a:ea typeface="ＭＳ Ｐゴシック" pitchFamily="34" charset="-128"/>
              </a:rPr>
              <a:t>Reactions – involves eliminating atoms or groups of atoms from adjacent carbon atoms; decreases the level of saturation</a:t>
            </a:r>
          </a:p>
          <a:p>
            <a:pPr marL="835025" lvl="1" indent="-514350" eaLnBrk="1" hangingPunct="1">
              <a:buFont typeface="Calibri" pitchFamily="34" charset="0"/>
              <a:buAutoNum type="alphaLcParenR"/>
            </a:pPr>
            <a:r>
              <a:rPr lang="en-US" sz="2200" smtClean="0">
                <a:ea typeface="ＭＳ Ｐゴシック" pitchFamily="34" charset="-128"/>
              </a:rPr>
              <a:t>Alkane </a:t>
            </a:r>
            <a:r>
              <a:rPr lang="en-US" sz="2200" u="sng" smtClean="0">
                <a:ea typeface="ＭＳ Ｐゴシック" pitchFamily="34" charset="-128"/>
              </a:rPr>
              <a:t>cracked</a:t>
            </a:r>
            <a:r>
              <a:rPr lang="en-US" sz="2200" smtClean="0">
                <a:ea typeface="ＭＳ Ｐゴシック" pitchFamily="34" charset="-128"/>
              </a:rPr>
              <a:t> into an </a:t>
            </a:r>
            <a:r>
              <a:rPr lang="en-US" sz="2200" b="1" smtClean="0">
                <a:ea typeface="ＭＳ Ｐゴシック" pitchFamily="34" charset="-128"/>
              </a:rPr>
              <a:t>alkene </a:t>
            </a:r>
            <a:r>
              <a:rPr lang="en-US" sz="2200" smtClean="0">
                <a:ea typeface="ＭＳ Ｐゴシック" pitchFamily="34" charset="-128"/>
              </a:rPr>
              <a:t>(uses high temperatures)</a:t>
            </a:r>
          </a:p>
          <a:p>
            <a:pPr marL="835025" lvl="1" indent="-514350" eaLnBrk="1" hangingPunct="1">
              <a:buFont typeface="Calibri" pitchFamily="34" charset="0"/>
              <a:buAutoNum type="alphaLcParenR"/>
            </a:pPr>
            <a:endParaRPr lang="en-US" sz="2200" smtClean="0">
              <a:ea typeface="ＭＳ Ｐゴシック" pitchFamily="34" charset="-128"/>
            </a:endParaRPr>
          </a:p>
          <a:p>
            <a:pPr marL="835025" lvl="1" indent="-514350" eaLnBrk="1" hangingPunct="1">
              <a:buFont typeface="Calibri" pitchFamily="34" charset="0"/>
              <a:buAutoNum type="alphaLcParenR"/>
            </a:pPr>
            <a:endParaRPr lang="en-US" sz="3000" smtClean="0">
              <a:ea typeface="ＭＳ Ｐゴシック" pitchFamily="34" charset="-128"/>
            </a:endParaRPr>
          </a:p>
          <a:p>
            <a:pPr marL="835025" lvl="1" indent="-514350" eaLnBrk="1" hangingPunct="1">
              <a:buFont typeface="Arial" charset="0"/>
              <a:buNone/>
            </a:pPr>
            <a:endParaRPr lang="en-US" sz="2200" smtClean="0">
              <a:ea typeface="ＭＳ Ｐゴシック" pitchFamily="34" charset="-128"/>
            </a:endParaRPr>
          </a:p>
          <a:p>
            <a:pPr marL="835025" lvl="1" indent="-514350" eaLnBrk="1" hangingPunct="1">
              <a:buFont typeface="Calibri" pitchFamily="34" charset="0"/>
              <a:buAutoNum type="alphaLcParenR"/>
            </a:pPr>
            <a:r>
              <a:rPr lang="en-US" sz="2200" u="sng" smtClean="0">
                <a:ea typeface="ＭＳ Ｐゴシック" pitchFamily="34" charset="-128"/>
              </a:rPr>
              <a:t>Alcohol</a:t>
            </a:r>
            <a:r>
              <a:rPr lang="en-US" sz="2200" smtClean="0">
                <a:ea typeface="ＭＳ Ｐゴシック" pitchFamily="34" charset="-128"/>
              </a:rPr>
              <a:t> is reacted with a catalyst to produce an </a:t>
            </a:r>
            <a:r>
              <a:rPr lang="en-US" sz="2200" b="1" smtClean="0">
                <a:ea typeface="ＭＳ Ｐゴシック" pitchFamily="34" charset="-128"/>
              </a:rPr>
              <a:t>alkene </a:t>
            </a:r>
            <a:r>
              <a:rPr lang="en-US" sz="2200" smtClean="0">
                <a:ea typeface="ＭＳ Ｐゴシック" pitchFamily="34" charset="-128"/>
              </a:rPr>
              <a:t>and water (</a:t>
            </a:r>
            <a:r>
              <a:rPr lang="en-US" sz="2200" i="1" smtClean="0">
                <a:ea typeface="ＭＳ Ｐゴシック" pitchFamily="34" charset="-128"/>
              </a:rPr>
              <a:t>dehydration – removes a water molecule from the alcohol</a:t>
            </a:r>
            <a:r>
              <a:rPr lang="en-US" sz="2200" smtClean="0">
                <a:ea typeface="ＭＳ Ｐゴシック" pitchFamily="34" charset="-128"/>
              </a:rPr>
              <a:t>)</a:t>
            </a:r>
          </a:p>
          <a:p>
            <a:pPr marL="835025" lvl="1" indent="-514350" eaLnBrk="1" hangingPunct="1">
              <a:buFont typeface="Calibri" pitchFamily="34" charset="0"/>
              <a:buAutoNum type="alphaLcParenR"/>
            </a:pPr>
            <a:endParaRPr lang="en-US" sz="1600" smtClean="0">
              <a:ea typeface="ＭＳ Ｐゴシック" pitchFamily="34" charset="-128"/>
            </a:endParaRPr>
          </a:p>
          <a:p>
            <a:pPr marL="835025" lvl="1" indent="-514350" eaLnBrk="1" hangingPunct="1">
              <a:buFont typeface="Arial" charset="0"/>
              <a:buNone/>
            </a:pPr>
            <a:endParaRPr lang="en-US" sz="3300" smtClean="0">
              <a:ea typeface="ＭＳ Ｐゴシック" pitchFamily="34" charset="-128"/>
            </a:endParaRPr>
          </a:p>
          <a:p>
            <a:pPr marL="835025" lvl="1" indent="-514350" eaLnBrk="1" hangingPunct="1">
              <a:buFont typeface="Arial" charset="0"/>
              <a:buNone/>
            </a:pPr>
            <a:endParaRPr lang="en-US" sz="2000" smtClean="0">
              <a:ea typeface="ＭＳ Ｐゴシック" pitchFamily="34" charset="-128"/>
            </a:endParaRPr>
          </a:p>
          <a:p>
            <a:pPr marL="835025" lvl="1" indent="-514350" eaLnBrk="1" hangingPunct="1">
              <a:buFont typeface="Calibri" pitchFamily="34" charset="0"/>
              <a:buAutoNum type="alphaLcParenR"/>
            </a:pPr>
            <a:r>
              <a:rPr lang="en-US" sz="2200" u="sng" smtClean="0">
                <a:ea typeface="ＭＳ Ｐゴシック" pitchFamily="34" charset="-128"/>
              </a:rPr>
              <a:t>Alkyl halide</a:t>
            </a:r>
            <a:r>
              <a:rPr lang="en-US" sz="2200" smtClean="0">
                <a:ea typeface="ＭＳ Ｐゴシック" pitchFamily="34" charset="-128"/>
              </a:rPr>
              <a:t> reacts with a hydroxide ion (OH</a:t>
            </a:r>
            <a:r>
              <a:rPr lang="en-US" sz="2200" baseline="30000" smtClean="0">
                <a:ea typeface="ＭＳ Ｐゴシック" pitchFamily="34" charset="-128"/>
              </a:rPr>
              <a:t>-</a:t>
            </a:r>
            <a:r>
              <a:rPr lang="en-US" sz="2200" smtClean="0">
                <a:ea typeface="ＭＳ Ｐゴシック" pitchFamily="34" charset="-128"/>
              </a:rPr>
              <a:t>) to produce an </a:t>
            </a:r>
            <a:r>
              <a:rPr lang="en-US" sz="2200" b="1" smtClean="0">
                <a:ea typeface="ＭＳ Ｐゴシック" pitchFamily="34" charset="-128"/>
              </a:rPr>
              <a:t>alkene</a:t>
            </a:r>
            <a:r>
              <a:rPr lang="en-US" sz="2200" smtClean="0">
                <a:ea typeface="ＭＳ Ｐゴシック" pitchFamily="34" charset="-128"/>
              </a:rPr>
              <a:t>  (</a:t>
            </a:r>
            <a:r>
              <a:rPr lang="en-US" sz="2200" i="1" smtClean="0">
                <a:ea typeface="ＭＳ Ｐゴシック" pitchFamily="34" charset="-128"/>
              </a:rPr>
              <a:t>dehydrohalogenation – removes a hydrogen and halogen atom</a:t>
            </a:r>
            <a:r>
              <a:rPr lang="en-US" sz="2200" smtClean="0">
                <a:ea typeface="ＭＳ Ｐゴシック" pitchFamily="34" charset="-128"/>
              </a:rPr>
              <a:t>)</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468938"/>
            <a:ext cx="6019800"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295400"/>
            <a:ext cx="3660775"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304800"/>
            <a:ext cx="9144000" cy="4495800"/>
          </a:xfrm>
        </p:spPr>
        <p:txBody>
          <a:bodyPr/>
          <a:lstStyle/>
          <a:p>
            <a:pPr eaLnBrk="1" hangingPunct="1"/>
            <a:r>
              <a:rPr lang="en-US" sz="2500" b="1" smtClean="0">
                <a:ea typeface="ＭＳ Ｐゴシック" pitchFamily="34" charset="-128"/>
              </a:rPr>
              <a:t>Addition Polymerization </a:t>
            </a:r>
            <a:r>
              <a:rPr lang="en-US" sz="2500" smtClean="0">
                <a:ea typeface="ＭＳ Ｐゴシック" pitchFamily="34" charset="-128"/>
              </a:rPr>
              <a:t>always results in </a:t>
            </a:r>
            <a:r>
              <a:rPr lang="en-US" sz="2500" b="1" smtClean="0">
                <a:ea typeface="ＭＳ Ｐゴシック" pitchFamily="34" charset="-128"/>
              </a:rPr>
              <a:t>one </a:t>
            </a:r>
            <a:r>
              <a:rPr lang="en-US" sz="2500" smtClean="0">
                <a:ea typeface="ＭＳ Ｐゴシック" pitchFamily="34" charset="-128"/>
              </a:rPr>
              <a:t>product, the polymer</a:t>
            </a:r>
          </a:p>
          <a:p>
            <a:pPr eaLnBrk="1" hangingPunct="1"/>
            <a:r>
              <a:rPr lang="en-US" sz="2500" smtClean="0">
                <a:ea typeface="ＭＳ Ｐゴシック" pitchFamily="34" charset="-128"/>
              </a:rPr>
              <a:t>Requires </a:t>
            </a:r>
            <a:r>
              <a:rPr lang="en-US" sz="2500" u="sng" smtClean="0">
                <a:ea typeface="ＭＳ Ｐゴシック" pitchFamily="34" charset="-128"/>
              </a:rPr>
              <a:t>unsaturated</a:t>
            </a:r>
            <a:r>
              <a:rPr lang="en-US" sz="2500" smtClean="0">
                <a:ea typeface="ＭＳ Ｐゴシック" pitchFamily="34" charset="-128"/>
              </a:rPr>
              <a:t> hydrocarbon monomers and bond saturation occurs when the polymer is made</a:t>
            </a:r>
          </a:p>
          <a:p>
            <a:pPr eaLnBrk="1" hangingPunct="1"/>
            <a:r>
              <a:rPr lang="en-US" sz="2500" smtClean="0">
                <a:ea typeface="ＭＳ Ｐゴシック" pitchFamily="34" charset="-128"/>
              </a:rPr>
              <a:t>Common polymers produced by addition polymerization: </a:t>
            </a:r>
            <a:endParaRPr lang="en-US" sz="2300" smtClean="0">
              <a:ea typeface="ＭＳ Ｐゴシック" pitchFamily="34" charset="-128"/>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325" y="2659063"/>
            <a:ext cx="8451850"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 y="4606925"/>
            <a:ext cx="9090025"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b="1" smtClean="0">
                <a:latin typeface="Baskerville" pitchFamily="-110" charset="0"/>
                <a:ea typeface="ＭＳ Ｐゴシック" pitchFamily="34" charset="-128"/>
              </a:rPr>
              <a:t>Condensation Polymerization</a:t>
            </a:r>
          </a:p>
        </p:txBody>
      </p:sp>
      <p:sp>
        <p:nvSpPr>
          <p:cNvPr id="3" name="Content Placeholder 2"/>
          <p:cNvSpPr>
            <a:spLocks noGrp="1"/>
          </p:cNvSpPr>
          <p:nvPr>
            <p:ph sz="quarter" idx="1"/>
          </p:nvPr>
        </p:nvSpPr>
        <p:spPr/>
        <p:txBody>
          <a:bodyPr/>
          <a:lstStyle/>
          <a:p>
            <a:pPr eaLnBrk="1" hangingPunct="1"/>
            <a:r>
              <a:rPr lang="en-US" sz="2400" smtClean="0">
                <a:ea typeface="ＭＳ Ｐゴシック" pitchFamily="34" charset="-128"/>
              </a:rPr>
              <a:t>Monomers combine to form a polymer and a </a:t>
            </a:r>
            <a:r>
              <a:rPr lang="en-US" sz="2400" smtClean="0">
                <a:solidFill>
                  <a:srgbClr val="008000"/>
                </a:solidFill>
                <a:ea typeface="ＭＳ Ｐゴシック" pitchFamily="34" charset="-128"/>
              </a:rPr>
              <a:t>bi-product</a:t>
            </a:r>
            <a:r>
              <a:rPr lang="en-US" sz="2400" smtClean="0">
                <a:ea typeface="ＭＳ Ｐゴシック" pitchFamily="34" charset="-128"/>
              </a:rPr>
              <a:t>.  Each time a bond forms between monomers, small molecules, such as </a:t>
            </a:r>
            <a:r>
              <a:rPr lang="en-US" sz="2400" smtClean="0">
                <a:solidFill>
                  <a:schemeClr val="accent2"/>
                </a:solidFill>
                <a:ea typeface="ＭＳ Ｐゴシック" pitchFamily="34" charset="-128"/>
              </a:rPr>
              <a:t>water</a:t>
            </a:r>
            <a:r>
              <a:rPr lang="en-US" sz="2400" smtClean="0">
                <a:ea typeface="ＭＳ Ｐゴシック" pitchFamily="34" charset="-128"/>
              </a:rPr>
              <a:t>, ammonia, or HCl are “condensed” out.</a:t>
            </a:r>
          </a:p>
          <a:p>
            <a:pPr eaLnBrk="1" hangingPunct="1"/>
            <a:r>
              <a:rPr lang="en-US" sz="2400" u="sng" smtClean="0">
                <a:ea typeface="ＭＳ Ｐゴシック" pitchFamily="34" charset="-128"/>
              </a:rPr>
              <a:t>The polymerization of nylon: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3505200"/>
            <a:ext cx="7694613"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133600" y="4419600"/>
            <a:ext cx="1447800" cy="304800"/>
          </a:xfrm>
          <a:prstGeom prst="rect">
            <a:avLst/>
          </a:prstGeom>
          <a:noFill/>
          <a:ln w="25400" cap="flat" cmpd="sng" algn="ctr">
            <a:solidFill>
              <a:schemeClr val="accent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705600" y="5715000"/>
            <a:ext cx="838200" cy="762000"/>
          </a:xfrm>
          <a:prstGeom prst="rect">
            <a:avLst/>
          </a:prstGeom>
          <a:noFill/>
          <a:ln w="2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8000"/>
              </a:solidFill>
            </a:endParaRPr>
          </a:p>
        </p:txBody>
      </p:sp>
      <p:sp>
        <p:nvSpPr>
          <p:cNvPr id="8" name="TextBox 7"/>
          <p:cNvSpPr txBox="1">
            <a:spLocks noChangeArrowheads="1"/>
          </p:cNvSpPr>
          <p:nvPr/>
        </p:nvSpPr>
        <p:spPr bwMode="auto">
          <a:xfrm>
            <a:off x="5638800" y="2997200"/>
            <a:ext cx="3429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indent="-185738"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buFont typeface="Arial" charset="0"/>
              <a:buChar char="•"/>
            </a:pPr>
            <a:r>
              <a:rPr lang="en-US">
                <a:latin typeface="Tw Cen MT" pitchFamily="34" charset="0"/>
              </a:rPr>
              <a:t>For condensation polymerization to occur, monomers must be </a:t>
            </a:r>
            <a:r>
              <a:rPr lang="en-US" b="1">
                <a:latin typeface="Tw Cen MT" pitchFamily="34" charset="0"/>
              </a:rPr>
              <a:t>bifunctiona</a:t>
            </a:r>
            <a:r>
              <a:rPr lang="en-US">
                <a:latin typeface="Tw Cen MT" pitchFamily="34" charset="0"/>
              </a:rPr>
              <a:t>l, meaning they have at least two functional groups.</a:t>
            </a:r>
          </a:p>
          <a:p>
            <a:pPr eaLnBrk="1" hangingPunct="1">
              <a:buFont typeface="Arial" charset="0"/>
              <a:buChar char="•"/>
            </a:pPr>
            <a:r>
              <a:rPr lang="en-US">
                <a:latin typeface="Tw Cen MT" pitchFamily="34" charset="0"/>
              </a:rPr>
              <a:t>If they only had one functional group, then only one bond would form.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0" y="228600"/>
            <a:ext cx="9144000" cy="990600"/>
          </a:xfrm>
        </p:spPr>
        <p:txBody>
          <a:bodyPr/>
          <a:lstStyle/>
          <a:p>
            <a:pPr eaLnBrk="1" hangingPunct="1"/>
            <a:r>
              <a:rPr lang="en-US" b="1" smtClean="0">
                <a:latin typeface="Baskerville" pitchFamily="-110" charset="0"/>
                <a:ea typeface="ＭＳ Ｐゴシック" pitchFamily="34" charset="-128"/>
              </a:rPr>
              <a:t>Polyester</a:t>
            </a:r>
          </a:p>
        </p:txBody>
      </p:sp>
      <p:sp>
        <p:nvSpPr>
          <p:cNvPr id="3" name="Content Placeholder 2"/>
          <p:cNvSpPr>
            <a:spLocks noGrp="1"/>
          </p:cNvSpPr>
          <p:nvPr>
            <p:ph sz="quarter" idx="4294967295"/>
          </p:nvPr>
        </p:nvSpPr>
        <p:spPr>
          <a:xfrm>
            <a:off x="152400" y="1295400"/>
            <a:ext cx="8839200" cy="4495800"/>
          </a:xfrm>
        </p:spPr>
        <p:txBody>
          <a:bodyPr/>
          <a:lstStyle/>
          <a:p>
            <a:pPr eaLnBrk="1" hangingPunct="1"/>
            <a:r>
              <a:rPr lang="en-US" sz="2400" smtClean="0">
                <a:ea typeface="ＭＳ Ｐゴシック" pitchFamily="34" charset="-128"/>
              </a:rPr>
              <a:t>When a carboxylic acid reacts with an alcohol in an esterification reaction, a water molecule is eliminated and a single ester molecule is formed.</a:t>
            </a:r>
          </a:p>
          <a:p>
            <a:pPr eaLnBrk="1" hangingPunct="1"/>
            <a:r>
              <a:rPr lang="en-US" sz="2400" smtClean="0">
                <a:ea typeface="ＭＳ Ｐゴシック" pitchFamily="34" charset="-128"/>
              </a:rPr>
              <a:t>This esterification reaction can be repeated so many esters are joined in a long chain… a </a:t>
            </a:r>
            <a:r>
              <a:rPr lang="en-US" sz="2400" b="1" smtClean="0">
                <a:ea typeface="ＭＳ Ｐゴシック" pitchFamily="34" charset="-128"/>
              </a:rPr>
              <a:t>polyester</a:t>
            </a:r>
          </a:p>
          <a:p>
            <a:pPr lvl="1" eaLnBrk="1" hangingPunct="1"/>
            <a:r>
              <a:rPr lang="en-US" sz="2200" smtClean="0">
                <a:ea typeface="ＭＳ Ｐゴシック" pitchFamily="34" charset="-128"/>
              </a:rPr>
              <a:t>This is created using a </a:t>
            </a:r>
            <a:r>
              <a:rPr lang="en-US" sz="2200" u="sng" smtClean="0">
                <a:ea typeface="ＭＳ Ｐゴシック" pitchFamily="34" charset="-128"/>
              </a:rPr>
              <a:t>dicarboxylic</a:t>
            </a:r>
            <a:r>
              <a:rPr lang="en-US" sz="2200" smtClean="0">
                <a:ea typeface="ＭＳ Ｐゴシック" pitchFamily="34" charset="-128"/>
              </a:rPr>
              <a:t> acid (an acid with a carboxyl group at each end) and a </a:t>
            </a:r>
            <a:r>
              <a:rPr lang="en-US" sz="2200" u="sng" smtClean="0">
                <a:ea typeface="ＭＳ Ｐゴシック" pitchFamily="34" charset="-128"/>
              </a:rPr>
              <a:t>diol</a:t>
            </a:r>
            <a:r>
              <a:rPr lang="en-US" sz="2200" smtClean="0">
                <a:ea typeface="ＭＳ Ｐゴシック" pitchFamily="34" charset="-128"/>
              </a:rPr>
              <a:t> (an alcohol with a hydroxyl group at each end)</a:t>
            </a:r>
          </a:p>
          <a:p>
            <a:pPr lvl="1" eaLnBrk="1" hangingPunct="1"/>
            <a:r>
              <a:rPr lang="en-US" sz="2200" smtClean="0">
                <a:ea typeface="ＭＳ Ｐゴシック" pitchFamily="34" charset="-128"/>
              </a:rPr>
              <a:t>The ester linkages are formed end to end between alternating acid and alcohol molecules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105400"/>
            <a:ext cx="876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612775" y="228600"/>
            <a:ext cx="8153400" cy="990600"/>
          </a:xfrm>
        </p:spPr>
        <p:txBody>
          <a:bodyPr/>
          <a:lstStyle/>
          <a:p>
            <a:pPr eaLnBrk="1" hangingPunct="1"/>
            <a:r>
              <a:rPr lang="en-CA" b="1" smtClean="0">
                <a:latin typeface="Baskerville" pitchFamily="-110" charset="0"/>
                <a:ea typeface="ＭＳ Ｐゴシック" pitchFamily="34" charset="-128"/>
                <a:cs typeface="Aharoni" pitchFamily="2" charset="-79"/>
              </a:rPr>
              <a:t>Organic or Inorganic??</a:t>
            </a:r>
          </a:p>
        </p:txBody>
      </p:sp>
      <p:sp>
        <p:nvSpPr>
          <p:cNvPr id="4099" name="Content Placeholder 2"/>
          <p:cNvSpPr>
            <a:spLocks noGrp="1"/>
          </p:cNvSpPr>
          <p:nvPr>
            <p:ph sz="quarter" idx="1"/>
          </p:nvPr>
        </p:nvSpPr>
        <p:spPr>
          <a:xfrm>
            <a:off x="571500" y="1600200"/>
            <a:ext cx="8429625" cy="4495800"/>
          </a:xfrm>
        </p:spPr>
        <p:txBody>
          <a:bodyPr/>
          <a:lstStyle/>
          <a:p>
            <a:pPr eaLnBrk="1" hangingPunct="1"/>
            <a:endParaRPr lang="en-CA" smtClean="0">
              <a:ea typeface="ＭＳ Ｐゴシック" pitchFamily="34" charset="-128"/>
            </a:endParaRPr>
          </a:p>
          <a:p>
            <a:pPr eaLnBrk="1" hangingPunct="1"/>
            <a:endParaRPr lang="en-CA" smtClean="0">
              <a:ea typeface="ＭＳ Ｐゴシック" pitchFamily="34" charset="-128"/>
            </a:endParaRPr>
          </a:p>
          <a:p>
            <a:pPr eaLnBrk="1" hangingPunct="1"/>
            <a:endParaRPr lang="en-CA" smtClean="0">
              <a:ea typeface="ＭＳ Ｐゴシック" pitchFamily="34" charset="-128"/>
            </a:endParaRPr>
          </a:p>
        </p:txBody>
      </p:sp>
      <p:graphicFrame>
        <p:nvGraphicFramePr>
          <p:cNvPr id="23" name="Table 22"/>
          <p:cNvGraphicFramePr>
            <a:graphicFrameLocks noGrp="1"/>
          </p:cNvGraphicFramePr>
          <p:nvPr/>
        </p:nvGraphicFramePr>
        <p:xfrm>
          <a:off x="1143000" y="2057400"/>
          <a:ext cx="6934200" cy="4114800"/>
        </p:xfrm>
        <a:graphic>
          <a:graphicData uri="http://schemas.openxmlformats.org/drawingml/2006/table">
            <a:tbl>
              <a:tblPr/>
              <a:tblGrid>
                <a:gridCol w="2590800"/>
                <a:gridCol w="4343400"/>
              </a:tblGrid>
              <a:tr h="3730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dirty="0" smtClean="0">
                          <a:ln>
                            <a:noFill/>
                          </a:ln>
                          <a:solidFill>
                            <a:srgbClr val="FFFFFF"/>
                          </a:solidFill>
                          <a:effectLst/>
                          <a:latin typeface="Calibri" pitchFamily="34" charset="0"/>
                          <a:ea typeface="ＭＳ Ｐゴシック" pitchFamily="34" charset="-128"/>
                        </a:rPr>
                        <a:t>Formula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smtClean="0">
                          <a:ln>
                            <a:noFill/>
                          </a:ln>
                          <a:solidFill>
                            <a:srgbClr val="FFFFFF"/>
                          </a:solidFill>
                          <a:effectLst/>
                          <a:latin typeface="Calibri" pitchFamily="34" charset="0"/>
                          <a:ea typeface="ＭＳ Ｐゴシック" pitchFamily="34" charset="-128"/>
                        </a:rPr>
                        <a:t>Organic or Inorganic?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30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smtClean="0">
                          <a:ln>
                            <a:noFill/>
                          </a:ln>
                          <a:solidFill>
                            <a:srgbClr val="000000"/>
                          </a:solidFill>
                          <a:effectLst/>
                          <a:latin typeface="Calibri" pitchFamily="34" charset="0"/>
                          <a:ea typeface="ＭＳ Ｐゴシック" pitchFamily="34" charset="-128"/>
                        </a:rPr>
                        <a:t>CaCO</a:t>
                      </a:r>
                      <a:r>
                        <a:rPr kumimoji="0" lang="en-CA" sz="2400" b="0" i="0" u="none" strike="noStrike" cap="none" normalizeH="0" baseline="-25000" smtClean="0">
                          <a:ln>
                            <a:noFill/>
                          </a:ln>
                          <a:solidFill>
                            <a:srgbClr val="000000"/>
                          </a:solidFill>
                          <a:effectLst/>
                          <a:latin typeface="Calibri" pitchFamily="34" charset="0"/>
                          <a:ea typeface="ＭＳ Ｐゴシック" pitchFamily="34" charset="-128"/>
                        </a:rPr>
                        <a:t>3(s)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smtClean="0">
                          <a:ln>
                            <a:noFill/>
                          </a:ln>
                          <a:solidFill>
                            <a:srgbClr val="000000"/>
                          </a:solidFill>
                          <a:effectLst/>
                          <a:latin typeface="Calibri" pitchFamily="34" charset="0"/>
                          <a:ea typeface="ＭＳ Ｐゴシック" pitchFamily="34" charset="-128"/>
                        </a:rPr>
                        <a:t>Inorganic (carbonate 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30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dirty="0" smtClean="0">
                          <a:ln>
                            <a:noFill/>
                          </a:ln>
                          <a:solidFill>
                            <a:srgbClr val="000000"/>
                          </a:solidFill>
                          <a:effectLst/>
                          <a:latin typeface="Calibri" pitchFamily="34" charset="0"/>
                          <a:ea typeface="ＭＳ Ｐゴシック" pitchFamily="34" charset="-128"/>
                        </a:rPr>
                        <a:t>C</a:t>
                      </a:r>
                      <a:r>
                        <a:rPr kumimoji="0" lang="en-CA" sz="2400" b="0" i="0" u="none" strike="noStrike" cap="none" normalizeH="0" baseline="-25000" dirty="0" smtClean="0">
                          <a:ln>
                            <a:noFill/>
                          </a:ln>
                          <a:solidFill>
                            <a:srgbClr val="000000"/>
                          </a:solidFill>
                          <a:effectLst/>
                          <a:latin typeface="Calibri" pitchFamily="34" charset="0"/>
                          <a:ea typeface="ＭＳ Ｐゴシック" pitchFamily="34" charset="-128"/>
                        </a:rPr>
                        <a:t>25</a:t>
                      </a:r>
                      <a:r>
                        <a:rPr kumimoji="0" lang="en-CA" sz="2400" b="0" i="0" u="none" strike="noStrike" cap="none" normalizeH="0" baseline="0" dirty="0" smtClean="0">
                          <a:ln>
                            <a:noFill/>
                          </a:ln>
                          <a:solidFill>
                            <a:srgbClr val="000000"/>
                          </a:solidFill>
                          <a:effectLst/>
                          <a:latin typeface="Calibri" pitchFamily="34" charset="0"/>
                          <a:ea typeface="ＭＳ Ｐゴシック" pitchFamily="34" charset="-128"/>
                        </a:rPr>
                        <a:t>H</a:t>
                      </a:r>
                      <a:r>
                        <a:rPr kumimoji="0" lang="en-CA" sz="2400" b="0" i="0" u="none" strike="noStrike" cap="none" normalizeH="0" baseline="-25000" dirty="0" smtClean="0">
                          <a:ln>
                            <a:noFill/>
                          </a:ln>
                          <a:solidFill>
                            <a:srgbClr val="000000"/>
                          </a:solidFill>
                          <a:effectLst/>
                          <a:latin typeface="Calibri" pitchFamily="34" charset="0"/>
                          <a:ea typeface="ＭＳ Ｐゴシック" pitchFamily="34" charset="-128"/>
                        </a:rPr>
                        <a:t>52(s)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smtClean="0">
                          <a:ln>
                            <a:noFill/>
                          </a:ln>
                          <a:solidFill>
                            <a:srgbClr val="000000"/>
                          </a:solidFill>
                          <a:effectLst/>
                          <a:latin typeface="Calibri" pitchFamily="34" charset="0"/>
                          <a:ea typeface="ＭＳ Ｐゴシック" pitchFamily="34" charset="-128"/>
                        </a:rPr>
                        <a:t>Organic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3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smtClean="0">
                          <a:ln>
                            <a:noFill/>
                          </a:ln>
                          <a:solidFill>
                            <a:srgbClr val="000000"/>
                          </a:solidFill>
                          <a:effectLst/>
                          <a:latin typeface="Calibri" pitchFamily="34" charset="0"/>
                          <a:ea typeface="ＭＳ Ｐゴシック" pitchFamily="34" charset="-128"/>
                        </a:rPr>
                        <a:t>Ca</a:t>
                      </a:r>
                      <a:r>
                        <a:rPr kumimoji="0" lang="en-CA" sz="2400" b="0" i="0" u="none" strike="noStrike" cap="none" normalizeH="0" baseline="-25000" smtClean="0">
                          <a:ln>
                            <a:noFill/>
                          </a:ln>
                          <a:solidFill>
                            <a:srgbClr val="000000"/>
                          </a:solidFill>
                          <a:effectLst/>
                          <a:latin typeface="Calibri" pitchFamily="34" charset="0"/>
                          <a:ea typeface="ＭＳ Ｐゴシック" pitchFamily="34" charset="-128"/>
                        </a:rPr>
                        <a:t>2</a:t>
                      </a:r>
                      <a:r>
                        <a:rPr kumimoji="0" lang="en-CA" sz="2400" b="0" i="0" u="none" strike="noStrike" cap="none" normalizeH="0" baseline="0" smtClean="0">
                          <a:ln>
                            <a:noFill/>
                          </a:ln>
                          <a:solidFill>
                            <a:srgbClr val="000000"/>
                          </a:solidFill>
                          <a:effectLst/>
                          <a:latin typeface="Calibri" pitchFamily="34" charset="0"/>
                          <a:ea typeface="ＭＳ Ｐゴシック" pitchFamily="34" charset="-128"/>
                        </a:rPr>
                        <a:t>C</a:t>
                      </a:r>
                      <a:r>
                        <a:rPr kumimoji="0" lang="en-CA" sz="2400" b="0" i="0" u="none" strike="noStrike" cap="none" normalizeH="0" baseline="-25000" smtClean="0">
                          <a:ln>
                            <a:noFill/>
                          </a:ln>
                          <a:solidFill>
                            <a:srgbClr val="000000"/>
                          </a:solidFill>
                          <a:effectLst/>
                          <a:latin typeface="Calibri" pitchFamily="34" charset="0"/>
                          <a:ea typeface="ＭＳ Ｐゴシック" pitchFamily="34" charset="-128"/>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smtClean="0">
                          <a:ln>
                            <a:noFill/>
                          </a:ln>
                          <a:solidFill>
                            <a:srgbClr val="000000"/>
                          </a:solidFill>
                          <a:effectLst/>
                          <a:latin typeface="Calibri" pitchFamily="34" charset="0"/>
                          <a:ea typeface="ＭＳ Ｐゴシック" pitchFamily="34" charset="-128"/>
                        </a:rPr>
                        <a:t>Inorganic (carbide 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3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smtClean="0">
                          <a:ln>
                            <a:noFill/>
                          </a:ln>
                          <a:solidFill>
                            <a:srgbClr val="000000"/>
                          </a:solidFill>
                          <a:effectLst/>
                          <a:latin typeface="Calibri" pitchFamily="34" charset="0"/>
                          <a:ea typeface="ＭＳ Ｐゴシック" pitchFamily="34" charset="-128"/>
                        </a:rPr>
                        <a:t>CCl</a:t>
                      </a:r>
                      <a:r>
                        <a:rPr kumimoji="0" lang="en-CA" sz="2400" b="0" i="0" u="none" strike="noStrike" cap="none" normalizeH="0" baseline="-25000" smtClean="0">
                          <a:ln>
                            <a:noFill/>
                          </a:ln>
                          <a:solidFill>
                            <a:srgbClr val="000000"/>
                          </a:solidFill>
                          <a:effectLst/>
                          <a:latin typeface="Calibri" pitchFamily="34" charset="0"/>
                          <a:ea typeface="ＭＳ Ｐゴシック" pitchFamily="34" charset="-128"/>
                        </a:rPr>
                        <a:t>4(l)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smtClean="0">
                          <a:ln>
                            <a:noFill/>
                          </a:ln>
                          <a:solidFill>
                            <a:srgbClr val="000000"/>
                          </a:solidFill>
                          <a:effectLst/>
                          <a:latin typeface="Calibri" pitchFamily="34" charset="0"/>
                          <a:ea typeface="ＭＳ Ｐゴシック" pitchFamily="34" charset="-128"/>
                        </a:rPr>
                        <a:t>Organic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3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smtClean="0">
                          <a:ln>
                            <a:noFill/>
                          </a:ln>
                          <a:solidFill>
                            <a:srgbClr val="000000"/>
                          </a:solidFill>
                          <a:effectLst/>
                          <a:latin typeface="Calibri" pitchFamily="34" charset="0"/>
                          <a:ea typeface="ＭＳ Ｐゴシック" pitchFamily="34" charset="-128"/>
                        </a:rPr>
                        <a:t>CH</a:t>
                      </a:r>
                      <a:r>
                        <a:rPr kumimoji="0" lang="en-CA" sz="2400" b="0" i="0" u="none" strike="noStrike" cap="none" normalizeH="0" baseline="-25000" smtClean="0">
                          <a:ln>
                            <a:noFill/>
                          </a:ln>
                          <a:solidFill>
                            <a:srgbClr val="000000"/>
                          </a:solidFill>
                          <a:effectLst/>
                          <a:latin typeface="Calibri" pitchFamily="34" charset="0"/>
                          <a:ea typeface="ＭＳ Ｐゴシック" pitchFamily="34" charset="-128"/>
                        </a:rPr>
                        <a:t>3</a:t>
                      </a:r>
                      <a:r>
                        <a:rPr kumimoji="0" lang="en-CA" sz="2400" b="0" i="0" u="none" strike="noStrike" cap="none" normalizeH="0" baseline="0" smtClean="0">
                          <a:ln>
                            <a:noFill/>
                          </a:ln>
                          <a:solidFill>
                            <a:srgbClr val="000000"/>
                          </a:solidFill>
                          <a:effectLst/>
                          <a:latin typeface="Calibri" pitchFamily="34" charset="0"/>
                          <a:ea typeface="ＭＳ Ｐゴシック" pitchFamily="34" charset="-128"/>
                        </a:rPr>
                        <a:t>COOH</a:t>
                      </a:r>
                      <a:r>
                        <a:rPr kumimoji="0" lang="en-CA" sz="2400" b="0" i="0" u="none" strike="noStrike" cap="none" normalizeH="0" baseline="-25000" smtClean="0">
                          <a:ln>
                            <a:noFill/>
                          </a:ln>
                          <a:solidFill>
                            <a:srgbClr val="000000"/>
                          </a:solidFill>
                          <a:effectLst/>
                          <a:latin typeface="Calibri" pitchFamily="34" charset="0"/>
                          <a:ea typeface="ＭＳ Ｐゴシック" pitchFamily="34" charset="-128"/>
                        </a:rPr>
                        <a:t>(l)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smtClean="0">
                          <a:ln>
                            <a:noFill/>
                          </a:ln>
                          <a:solidFill>
                            <a:srgbClr val="000000"/>
                          </a:solidFill>
                          <a:effectLst/>
                          <a:latin typeface="Calibri" pitchFamily="34" charset="0"/>
                          <a:ea typeface="ＭＳ Ｐゴシック" pitchFamily="34" charset="-128"/>
                        </a:rPr>
                        <a:t>Organic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3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smtClean="0">
                          <a:ln>
                            <a:noFill/>
                          </a:ln>
                          <a:solidFill>
                            <a:srgbClr val="000000"/>
                          </a:solidFill>
                          <a:effectLst/>
                          <a:latin typeface="Calibri" pitchFamily="34" charset="0"/>
                          <a:ea typeface="ＭＳ Ｐゴシック" pitchFamily="34" charset="-128"/>
                        </a:rPr>
                        <a:t>CO</a:t>
                      </a:r>
                      <a:r>
                        <a:rPr kumimoji="0" lang="en-CA" sz="2400" b="0" i="0" u="none" strike="noStrike" cap="none" normalizeH="0" baseline="-25000" smtClean="0">
                          <a:ln>
                            <a:noFill/>
                          </a:ln>
                          <a:solidFill>
                            <a:srgbClr val="000000"/>
                          </a:solidFill>
                          <a:effectLst/>
                          <a:latin typeface="Calibri" pitchFamily="34" charset="0"/>
                          <a:ea typeface="ＭＳ Ｐゴシック" pitchFamily="34" charset="-128"/>
                        </a:rPr>
                        <a:t>2(g)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smtClean="0">
                          <a:ln>
                            <a:noFill/>
                          </a:ln>
                          <a:solidFill>
                            <a:srgbClr val="000000"/>
                          </a:solidFill>
                          <a:effectLst/>
                          <a:latin typeface="Calibri" pitchFamily="34" charset="0"/>
                          <a:ea typeface="ＭＳ Ｐゴシック" pitchFamily="34" charset="-128"/>
                        </a:rPr>
                        <a:t>Inorganic (oxide)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3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smtClean="0">
                          <a:ln>
                            <a:noFill/>
                          </a:ln>
                          <a:solidFill>
                            <a:srgbClr val="000000"/>
                          </a:solidFill>
                          <a:effectLst/>
                          <a:latin typeface="Calibri" pitchFamily="34" charset="0"/>
                          <a:ea typeface="ＭＳ Ｐゴシック" pitchFamily="34" charset="-128"/>
                        </a:rPr>
                        <a:t>KCN</a:t>
                      </a:r>
                      <a:r>
                        <a:rPr kumimoji="0" lang="en-CA" sz="2400" b="0" i="0" u="none" strike="noStrike" cap="none" normalizeH="0" baseline="-25000" smtClean="0">
                          <a:ln>
                            <a:noFill/>
                          </a:ln>
                          <a:solidFill>
                            <a:srgbClr val="000000"/>
                          </a:solidFill>
                          <a:effectLst/>
                          <a:latin typeface="Calibri" pitchFamily="34" charset="0"/>
                          <a:ea typeface="ＭＳ Ｐゴシック" pitchFamily="34" charset="-128"/>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smtClean="0">
                          <a:ln>
                            <a:noFill/>
                          </a:ln>
                          <a:solidFill>
                            <a:srgbClr val="000000"/>
                          </a:solidFill>
                          <a:effectLst/>
                          <a:latin typeface="Calibri" pitchFamily="34" charset="0"/>
                          <a:ea typeface="ＭＳ Ｐゴシック" pitchFamily="34" charset="-128"/>
                        </a:rPr>
                        <a:t>Inorganic (cyanide)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3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dirty="0" smtClean="0">
                          <a:ln>
                            <a:noFill/>
                          </a:ln>
                          <a:solidFill>
                            <a:srgbClr val="000000"/>
                          </a:solidFill>
                          <a:effectLst/>
                          <a:latin typeface="Calibri" pitchFamily="34" charset="0"/>
                          <a:ea typeface="ＭＳ Ｐゴシック" pitchFamily="34" charset="-128"/>
                        </a:rPr>
                        <a:t>C</a:t>
                      </a:r>
                      <a:r>
                        <a:rPr kumimoji="0" lang="en-CA" sz="2400" b="0" i="0" u="none" strike="noStrike" cap="none" normalizeH="0" baseline="-25000" dirty="0" smtClean="0">
                          <a:ln>
                            <a:noFill/>
                          </a:ln>
                          <a:solidFill>
                            <a:srgbClr val="000000"/>
                          </a:solidFill>
                          <a:effectLst/>
                          <a:latin typeface="Calibri" pitchFamily="34" charset="0"/>
                          <a:ea typeface="ＭＳ Ｐゴシック" pitchFamily="34" charset="-128"/>
                        </a:rPr>
                        <a:t>12</a:t>
                      </a:r>
                      <a:r>
                        <a:rPr kumimoji="0" lang="en-CA" sz="2400" b="0" i="0" u="none" strike="noStrike" cap="none" normalizeH="0" baseline="0" dirty="0" smtClean="0">
                          <a:ln>
                            <a:noFill/>
                          </a:ln>
                          <a:solidFill>
                            <a:srgbClr val="000000"/>
                          </a:solidFill>
                          <a:effectLst/>
                          <a:latin typeface="Calibri" pitchFamily="34" charset="0"/>
                          <a:ea typeface="ＭＳ Ｐゴシック" pitchFamily="34" charset="-128"/>
                        </a:rPr>
                        <a:t>H</a:t>
                      </a:r>
                      <a:r>
                        <a:rPr kumimoji="0" lang="en-CA" sz="2400" b="0" i="0" u="none" strike="noStrike" cap="none" normalizeH="0" baseline="-25000" dirty="0" smtClean="0">
                          <a:ln>
                            <a:noFill/>
                          </a:ln>
                          <a:solidFill>
                            <a:srgbClr val="000000"/>
                          </a:solidFill>
                          <a:effectLst/>
                          <a:latin typeface="Calibri" pitchFamily="34" charset="0"/>
                          <a:ea typeface="ＭＳ Ｐゴシック" pitchFamily="34" charset="-128"/>
                        </a:rPr>
                        <a:t>22</a:t>
                      </a:r>
                      <a:r>
                        <a:rPr kumimoji="0" lang="en-CA" sz="2400" b="0" i="0" u="none" strike="noStrike" cap="none" normalizeH="0" baseline="0" dirty="0" smtClean="0">
                          <a:ln>
                            <a:noFill/>
                          </a:ln>
                          <a:solidFill>
                            <a:srgbClr val="000000"/>
                          </a:solidFill>
                          <a:effectLst/>
                          <a:latin typeface="Calibri" pitchFamily="34" charset="0"/>
                          <a:ea typeface="ＭＳ Ｐゴシック" pitchFamily="34" charset="-128"/>
                        </a:rPr>
                        <a:t>O</a:t>
                      </a:r>
                      <a:r>
                        <a:rPr kumimoji="0" lang="en-CA" sz="2400" b="0" i="0" u="none" strike="noStrike" cap="none" normalizeH="0" baseline="-25000" dirty="0" smtClean="0">
                          <a:ln>
                            <a:noFill/>
                          </a:ln>
                          <a:solidFill>
                            <a:srgbClr val="000000"/>
                          </a:solidFill>
                          <a:effectLst/>
                          <a:latin typeface="Calibri" pitchFamily="34" charset="0"/>
                          <a:ea typeface="ＭＳ Ｐゴシック" pitchFamily="34" charset="-128"/>
                        </a:rPr>
                        <a:t>11(s)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smtClean="0">
                          <a:ln>
                            <a:noFill/>
                          </a:ln>
                          <a:solidFill>
                            <a:srgbClr val="000000"/>
                          </a:solidFill>
                          <a:effectLst/>
                          <a:latin typeface="Calibri" pitchFamily="34" charset="0"/>
                          <a:ea typeface="ＭＳ Ｐゴシック" pitchFamily="34" charset="-128"/>
                        </a:rPr>
                        <a:t>Organic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2770" name="Subtitle 11"/>
          <p:cNvSpPr>
            <a:spLocks noGrp="1"/>
          </p:cNvSpPr>
          <p:nvPr>
            <p:ph type="subTitle" idx="1"/>
          </p:nvPr>
        </p:nvSpPr>
        <p:spPr/>
        <p:txBody>
          <a:bodyPr/>
          <a:lstStyle/>
          <a:p>
            <a:pPr eaLnBrk="1" hangingPunct="1"/>
            <a:r>
              <a:rPr lang="en-US" sz="3400" b="1" smtClean="0">
                <a:solidFill>
                  <a:schemeClr val="bg1"/>
                </a:solidFill>
                <a:latin typeface="Baskerville" pitchFamily="-110" charset="0"/>
                <a:ea typeface="ＭＳ Ｐゴシック" pitchFamily="34" charset="-128"/>
              </a:rPr>
              <a:t>Chemistry 30 Organic Review</a:t>
            </a:r>
          </a:p>
        </p:txBody>
      </p:sp>
      <p:pic>
        <p:nvPicPr>
          <p:cNvPr id="3277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4950" y="0"/>
            <a:ext cx="8550275"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3794" name="Title 3"/>
          <p:cNvSpPr>
            <a:spLocks noGrp="1"/>
          </p:cNvSpPr>
          <p:nvPr>
            <p:ph type="ctrTitle"/>
          </p:nvPr>
        </p:nvSpPr>
        <p:spPr/>
        <p:txBody>
          <a:bodyPr/>
          <a:lstStyle/>
          <a:p>
            <a:pPr eaLnBrk="1" hangingPunct="1"/>
            <a:r>
              <a:rPr lang="en-US" sz="6000" smtClean="0">
                <a:latin typeface="Bank Gothic" pitchFamily="-110" charset="0"/>
                <a:ea typeface="ＭＳ Ｐゴシック" pitchFamily="34" charset="-128"/>
              </a:rPr>
              <a:t>REDOX</a:t>
            </a:r>
          </a:p>
        </p:txBody>
      </p:sp>
      <p:sp>
        <p:nvSpPr>
          <p:cNvPr id="5" name="Subtitle 4"/>
          <p:cNvSpPr>
            <a:spLocks noGrp="1"/>
          </p:cNvSpPr>
          <p:nvPr>
            <p:ph type="subTitle" idx="1"/>
          </p:nvPr>
        </p:nvSpPr>
        <p:spPr/>
        <p:txBody>
          <a:bodyPr/>
          <a:lstStyle/>
          <a:p>
            <a:pPr eaLnBrk="1" hangingPunct="1">
              <a:buFont typeface="Arial" pitchFamily="-110" charset="0"/>
              <a:buNone/>
              <a:defRPr/>
            </a:pP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9698" name="Picture 2" descr="[jun7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0200" y="3452813"/>
            <a:ext cx="2014538" cy="32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le 1"/>
          <p:cNvSpPr>
            <a:spLocks noGrp="1"/>
          </p:cNvSpPr>
          <p:nvPr>
            <p:ph type="title"/>
          </p:nvPr>
        </p:nvSpPr>
        <p:spPr>
          <a:xfrm>
            <a:off x="457200" y="417513"/>
            <a:ext cx="8229600" cy="1066800"/>
          </a:xfrm>
        </p:spPr>
        <p:txBody>
          <a:bodyPr/>
          <a:lstStyle/>
          <a:p>
            <a:pPr eaLnBrk="1" hangingPunct="1"/>
            <a:r>
              <a:rPr lang="en-US" sz="3300" b="1" u="sng" smtClean="0">
                <a:ea typeface="ＭＳ Ｐゴシック" pitchFamily="34" charset="-128"/>
              </a:rPr>
              <a:t>Red</a:t>
            </a:r>
            <a:r>
              <a:rPr lang="en-US" sz="3300" b="1" smtClean="0">
                <a:ea typeface="ＭＳ Ｐゴシック" pitchFamily="34" charset="-128"/>
              </a:rPr>
              <a:t>uction – </a:t>
            </a:r>
            <a:r>
              <a:rPr lang="en-US" sz="3300" b="1" u="sng" smtClean="0">
                <a:ea typeface="ＭＳ Ｐゴシック" pitchFamily="34" charset="-128"/>
              </a:rPr>
              <a:t>Ox</a:t>
            </a:r>
            <a:r>
              <a:rPr lang="en-US" sz="3300" b="1" smtClean="0">
                <a:ea typeface="ＭＳ Ｐゴシック" pitchFamily="34" charset="-128"/>
              </a:rPr>
              <a:t>idation Reactions “REDOX”</a:t>
            </a:r>
          </a:p>
        </p:txBody>
      </p:sp>
      <p:sp>
        <p:nvSpPr>
          <p:cNvPr id="3" name="Content Placeholder 2"/>
          <p:cNvSpPr>
            <a:spLocks noGrp="1"/>
          </p:cNvSpPr>
          <p:nvPr>
            <p:ph idx="1"/>
          </p:nvPr>
        </p:nvSpPr>
        <p:spPr>
          <a:xfrm>
            <a:off x="331788" y="1484313"/>
            <a:ext cx="8582025" cy="5062537"/>
          </a:xfrm>
        </p:spPr>
        <p:txBody>
          <a:bodyPr/>
          <a:lstStyle/>
          <a:p>
            <a:pPr eaLnBrk="1" hangingPunct="1">
              <a:buClr>
                <a:schemeClr val="tx2"/>
              </a:buClr>
            </a:pPr>
            <a:r>
              <a:rPr lang="en-US" sz="2100" smtClean="0">
                <a:ea typeface="ＭＳ Ｐゴシック" pitchFamily="34" charset="-128"/>
              </a:rPr>
              <a:t>Is a chemical reaction in which electrons are transferred</a:t>
            </a:r>
          </a:p>
          <a:p>
            <a:pPr eaLnBrk="1" hangingPunct="1">
              <a:buClr>
                <a:schemeClr val="tx2"/>
              </a:buClr>
            </a:pPr>
            <a:r>
              <a:rPr lang="en-US" sz="2100" smtClean="0">
                <a:ea typeface="ＭＳ Ｐゴシック" pitchFamily="34" charset="-128"/>
              </a:rPr>
              <a:t>Must have both </a:t>
            </a:r>
            <a:r>
              <a:rPr lang="en-US" sz="2100" b="1" smtClean="0">
                <a:ea typeface="ＭＳ Ｐゴシック" pitchFamily="34" charset="-128"/>
              </a:rPr>
              <a:t>reduction </a:t>
            </a:r>
            <a:r>
              <a:rPr lang="en-US" sz="2100" smtClean="0">
                <a:ea typeface="ＭＳ Ｐゴシック" pitchFamily="34" charset="-128"/>
              </a:rPr>
              <a:t>and </a:t>
            </a:r>
            <a:r>
              <a:rPr lang="en-US" sz="2100" b="1" smtClean="0">
                <a:ea typeface="ＭＳ Ｐゴシック" pitchFamily="34" charset="-128"/>
              </a:rPr>
              <a:t>oxidation </a:t>
            </a:r>
            <a:r>
              <a:rPr lang="en-US" sz="2100" smtClean="0">
                <a:ea typeface="ＭＳ Ｐゴシック" pitchFamily="34" charset="-128"/>
              </a:rPr>
              <a:t>happening for the reaction to occur</a:t>
            </a:r>
          </a:p>
          <a:p>
            <a:pPr lvl="1" eaLnBrk="1" hangingPunct="1">
              <a:buClr>
                <a:schemeClr val="tx2"/>
              </a:buClr>
            </a:pPr>
            <a:r>
              <a:rPr lang="en-US" sz="1900" b="1" smtClean="0">
                <a:solidFill>
                  <a:schemeClr val="tx2"/>
                </a:solidFill>
                <a:ea typeface="ＭＳ Ｐゴシック" pitchFamily="34" charset="-128"/>
              </a:rPr>
              <a:t>REDUCTION </a:t>
            </a:r>
            <a:r>
              <a:rPr lang="en-US" sz="1900" smtClean="0">
                <a:solidFill>
                  <a:schemeClr val="tx2"/>
                </a:solidFill>
                <a:ea typeface="ＭＳ Ｐゴシック" pitchFamily="34" charset="-128"/>
              </a:rPr>
              <a:t>– a process in which electrons are </a:t>
            </a:r>
            <a:r>
              <a:rPr lang="en-US" sz="1900" u="sng" smtClean="0">
                <a:solidFill>
                  <a:schemeClr val="tx2"/>
                </a:solidFill>
                <a:ea typeface="ＭＳ Ｐゴシック" pitchFamily="34" charset="-128"/>
              </a:rPr>
              <a:t>gained</a:t>
            </a:r>
            <a:r>
              <a:rPr lang="en-US" sz="1900" smtClean="0">
                <a:solidFill>
                  <a:schemeClr val="tx2"/>
                </a:solidFill>
                <a:ea typeface="ＭＳ Ｐゴシック" pitchFamily="34" charset="-128"/>
              </a:rPr>
              <a:t> by an entity</a:t>
            </a:r>
          </a:p>
          <a:p>
            <a:pPr lvl="1" eaLnBrk="1" hangingPunct="1">
              <a:buClr>
                <a:schemeClr val="tx2"/>
              </a:buClr>
            </a:pPr>
            <a:r>
              <a:rPr lang="en-US" sz="1900" b="1" smtClean="0">
                <a:solidFill>
                  <a:schemeClr val="tx2"/>
                </a:solidFill>
                <a:ea typeface="ＭＳ Ｐゴシック" pitchFamily="34" charset="-128"/>
              </a:rPr>
              <a:t>OXIDATION </a:t>
            </a:r>
            <a:r>
              <a:rPr lang="en-US" sz="1900" smtClean="0">
                <a:solidFill>
                  <a:schemeClr val="tx2"/>
                </a:solidFill>
                <a:ea typeface="ＭＳ Ｐゴシック" pitchFamily="34" charset="-128"/>
              </a:rPr>
              <a:t>– a process in which electrons are </a:t>
            </a:r>
            <a:r>
              <a:rPr lang="en-US" sz="1900" u="sng" smtClean="0">
                <a:solidFill>
                  <a:schemeClr val="tx2"/>
                </a:solidFill>
                <a:ea typeface="ＭＳ Ｐゴシック" pitchFamily="34" charset="-128"/>
              </a:rPr>
              <a:t>lost</a:t>
            </a:r>
            <a:r>
              <a:rPr lang="en-US" sz="1900" smtClean="0">
                <a:solidFill>
                  <a:schemeClr val="tx2"/>
                </a:solidFill>
                <a:ea typeface="ＭＳ Ｐゴシック" pitchFamily="34" charset="-128"/>
              </a:rPr>
              <a:t> by an entity</a:t>
            </a:r>
          </a:p>
          <a:p>
            <a:pPr lvl="1" eaLnBrk="1" hangingPunct="1">
              <a:buClr>
                <a:schemeClr val="tx2"/>
              </a:buClr>
              <a:buFont typeface="Georgia" pitchFamily="18" charset="0"/>
              <a:buNone/>
            </a:pPr>
            <a:endParaRPr lang="en-US" sz="1900" smtClean="0">
              <a:solidFill>
                <a:schemeClr val="tx2"/>
              </a:solidFill>
              <a:ea typeface="ＭＳ Ｐゴシック" pitchFamily="34" charset="-128"/>
            </a:endParaRPr>
          </a:p>
          <a:p>
            <a:pPr lvl="1" eaLnBrk="1" hangingPunct="1">
              <a:buClr>
                <a:schemeClr val="tx2"/>
              </a:buClr>
            </a:pPr>
            <a:r>
              <a:rPr lang="en-US" sz="1900" u="sng" smtClean="0">
                <a:solidFill>
                  <a:schemeClr val="tx2"/>
                </a:solidFill>
                <a:ea typeface="ＭＳ Ｐゴシック" pitchFamily="34" charset="-128"/>
              </a:rPr>
              <a:t>How can you remember this?</a:t>
            </a:r>
          </a:p>
          <a:p>
            <a:pPr lvl="1" eaLnBrk="1" hangingPunct="1">
              <a:buClr>
                <a:schemeClr val="tx2"/>
              </a:buClr>
            </a:pPr>
            <a:endParaRPr lang="en-US" sz="600" u="sng" smtClean="0">
              <a:solidFill>
                <a:schemeClr val="tx2"/>
              </a:solidFill>
              <a:ea typeface="ＭＳ Ｐゴシック" pitchFamily="34" charset="-128"/>
            </a:endParaRPr>
          </a:p>
          <a:p>
            <a:pPr lvl="1" eaLnBrk="1" hangingPunct="1">
              <a:buClr>
                <a:schemeClr val="tx2"/>
              </a:buClr>
              <a:buFont typeface="Georgia" pitchFamily="18" charset="0"/>
              <a:buNone/>
            </a:pPr>
            <a:r>
              <a:rPr lang="en-US" sz="1900" smtClean="0">
                <a:solidFill>
                  <a:schemeClr val="tx2"/>
                </a:solidFill>
                <a:ea typeface="ＭＳ Ｐゴシック" pitchFamily="34" charset="-128"/>
              </a:rPr>
              <a:t>	</a:t>
            </a:r>
            <a:r>
              <a:rPr lang="en-US" sz="1900" b="1" smtClean="0">
                <a:solidFill>
                  <a:schemeClr val="tx2"/>
                </a:solidFill>
                <a:ea typeface="ＭＳ Ｐゴシック" pitchFamily="34" charset="-128"/>
              </a:rPr>
              <a:t>		</a:t>
            </a:r>
            <a:r>
              <a:rPr lang="en-US" sz="1900" b="1" smtClean="0">
                <a:solidFill>
                  <a:schemeClr val="accent1"/>
                </a:solidFill>
                <a:ea typeface="ＭＳ Ｐゴシック" pitchFamily="34" charset="-128"/>
              </a:rPr>
              <a:t>“LEO the lion says GER”</a:t>
            </a:r>
          </a:p>
          <a:p>
            <a:pPr lvl="1" eaLnBrk="1" hangingPunct="1">
              <a:buClr>
                <a:schemeClr val="tx2"/>
              </a:buClr>
              <a:buFont typeface="Georgia" pitchFamily="18" charset="0"/>
              <a:buNone/>
            </a:pPr>
            <a:r>
              <a:rPr lang="en-US" sz="1900" smtClean="0">
                <a:solidFill>
                  <a:schemeClr val="tx2"/>
                </a:solidFill>
                <a:ea typeface="ＭＳ Ｐゴシック" pitchFamily="34" charset="-128"/>
              </a:rPr>
              <a:t> 		        LEO  =  </a:t>
            </a:r>
            <a:r>
              <a:rPr lang="en-US" sz="1900" u="sng" smtClean="0">
                <a:solidFill>
                  <a:schemeClr val="tx2"/>
                </a:solidFill>
                <a:ea typeface="ＭＳ Ｐゴシック" pitchFamily="34" charset="-128"/>
              </a:rPr>
              <a:t>L</a:t>
            </a:r>
            <a:r>
              <a:rPr lang="en-US" sz="1900" smtClean="0">
                <a:solidFill>
                  <a:schemeClr val="tx2"/>
                </a:solidFill>
                <a:ea typeface="ＭＳ Ｐゴシック" pitchFamily="34" charset="-128"/>
              </a:rPr>
              <a:t>osing  </a:t>
            </a:r>
            <a:r>
              <a:rPr lang="en-US" sz="1900" u="sng" smtClean="0">
                <a:solidFill>
                  <a:schemeClr val="tx2"/>
                </a:solidFill>
                <a:ea typeface="ＭＳ Ｐゴシック" pitchFamily="34" charset="-128"/>
              </a:rPr>
              <a:t>E</a:t>
            </a:r>
            <a:r>
              <a:rPr lang="en-US" sz="1900" smtClean="0">
                <a:solidFill>
                  <a:schemeClr val="tx2"/>
                </a:solidFill>
                <a:ea typeface="ＭＳ Ｐゴシック" pitchFamily="34" charset="-128"/>
              </a:rPr>
              <a:t>lectrons  =  </a:t>
            </a:r>
            <a:r>
              <a:rPr lang="en-US" sz="1900" u="sng" smtClean="0">
                <a:solidFill>
                  <a:schemeClr val="tx2"/>
                </a:solidFill>
                <a:ea typeface="ＭＳ Ｐゴシック" pitchFamily="34" charset="-128"/>
              </a:rPr>
              <a:t>O</a:t>
            </a:r>
            <a:r>
              <a:rPr lang="en-US" sz="1900" smtClean="0">
                <a:solidFill>
                  <a:schemeClr val="tx2"/>
                </a:solidFill>
                <a:ea typeface="ＭＳ Ｐゴシック" pitchFamily="34" charset="-128"/>
              </a:rPr>
              <a:t>xidation</a:t>
            </a:r>
          </a:p>
          <a:p>
            <a:pPr lvl="1" eaLnBrk="1" hangingPunct="1">
              <a:buClr>
                <a:schemeClr val="tx2"/>
              </a:buClr>
              <a:buFont typeface="Georgia" pitchFamily="18" charset="0"/>
              <a:buNone/>
            </a:pPr>
            <a:r>
              <a:rPr lang="en-US" sz="1900" smtClean="0">
                <a:solidFill>
                  <a:schemeClr val="tx2"/>
                </a:solidFill>
                <a:ea typeface="ＭＳ Ｐゴシック" pitchFamily="34" charset="-128"/>
              </a:rPr>
              <a:t>  	            GER =   </a:t>
            </a:r>
            <a:r>
              <a:rPr lang="en-US" sz="1900" u="sng" smtClean="0">
                <a:solidFill>
                  <a:schemeClr val="tx2"/>
                </a:solidFill>
                <a:ea typeface="ＭＳ Ｐゴシック" pitchFamily="34" charset="-128"/>
              </a:rPr>
              <a:t>G</a:t>
            </a:r>
            <a:r>
              <a:rPr lang="en-US" sz="1900" smtClean="0">
                <a:solidFill>
                  <a:schemeClr val="tx2"/>
                </a:solidFill>
                <a:ea typeface="ＭＳ Ｐゴシック" pitchFamily="34" charset="-128"/>
              </a:rPr>
              <a:t>aining </a:t>
            </a:r>
            <a:r>
              <a:rPr lang="en-US" sz="1900" u="sng" smtClean="0">
                <a:solidFill>
                  <a:schemeClr val="tx2"/>
                </a:solidFill>
                <a:ea typeface="ＭＳ Ｐゴシック" pitchFamily="34" charset="-128"/>
              </a:rPr>
              <a:t>E</a:t>
            </a:r>
            <a:r>
              <a:rPr lang="en-US" sz="1900" smtClean="0">
                <a:solidFill>
                  <a:schemeClr val="tx2"/>
                </a:solidFill>
                <a:ea typeface="ＭＳ Ｐゴシック" pitchFamily="34" charset="-128"/>
              </a:rPr>
              <a:t>lectrons = </a:t>
            </a:r>
            <a:r>
              <a:rPr lang="en-US" sz="1900" u="sng" smtClean="0">
                <a:solidFill>
                  <a:schemeClr val="tx2"/>
                </a:solidFill>
                <a:ea typeface="ＭＳ Ｐゴシック" pitchFamily="34" charset="-128"/>
              </a:rPr>
              <a:t>R</a:t>
            </a:r>
            <a:r>
              <a:rPr lang="en-US" sz="1900" smtClean="0">
                <a:solidFill>
                  <a:schemeClr val="tx2"/>
                </a:solidFill>
                <a:ea typeface="ＭＳ Ｐゴシック" pitchFamily="34" charset="-128"/>
              </a:rPr>
              <a:t>eduction</a:t>
            </a:r>
          </a:p>
          <a:p>
            <a:pPr lvl="1" eaLnBrk="1" hangingPunct="1">
              <a:buClr>
                <a:schemeClr val="tx2"/>
              </a:buClr>
              <a:buFont typeface="Georgia" pitchFamily="18" charset="0"/>
              <a:buNone/>
            </a:pPr>
            <a:endParaRPr lang="en-US" sz="1900" smtClean="0">
              <a:solidFill>
                <a:schemeClr val="tx2"/>
              </a:solidFill>
              <a:ea typeface="ＭＳ Ｐゴシック" pitchFamily="34" charset="-128"/>
            </a:endParaRPr>
          </a:p>
          <a:p>
            <a:pPr lvl="1" eaLnBrk="1" hangingPunct="1">
              <a:buClr>
                <a:schemeClr val="tx2"/>
              </a:buClr>
              <a:buFont typeface="Georgia" pitchFamily="18" charset="0"/>
              <a:buNone/>
            </a:pPr>
            <a:r>
              <a:rPr lang="en-US" sz="1400" u="sng" smtClean="0">
                <a:solidFill>
                  <a:schemeClr val="tx2"/>
                </a:solidFill>
                <a:ea typeface="ＭＳ Ｐゴシック" pitchFamily="34" charset="-128"/>
              </a:rPr>
              <a:t>Other memory devices:</a:t>
            </a:r>
          </a:p>
          <a:p>
            <a:pPr lvl="1" eaLnBrk="1" hangingPunct="1">
              <a:buClr>
                <a:schemeClr val="tx2"/>
              </a:buClr>
              <a:buFont typeface="Georgia" pitchFamily="18" charset="0"/>
              <a:buNone/>
            </a:pPr>
            <a:r>
              <a:rPr lang="en-US" sz="1400" smtClean="0">
                <a:solidFill>
                  <a:schemeClr val="tx2"/>
                </a:solidFill>
                <a:ea typeface="ＭＳ Ｐゴシック" pitchFamily="34" charset="-128"/>
              </a:rPr>
              <a:t>OIL RIG (</a:t>
            </a:r>
            <a:r>
              <a:rPr lang="en-US" sz="1400" b="1" smtClean="0">
                <a:solidFill>
                  <a:schemeClr val="tx2"/>
                </a:solidFill>
                <a:ea typeface="ＭＳ Ｐゴシック" pitchFamily="34" charset="-128"/>
              </a:rPr>
              <a:t>O</a:t>
            </a:r>
            <a:r>
              <a:rPr lang="en-US" sz="1400" smtClean="0">
                <a:solidFill>
                  <a:schemeClr val="tx2"/>
                </a:solidFill>
                <a:ea typeface="ＭＳ Ｐゴシック" pitchFamily="34" charset="-128"/>
              </a:rPr>
              <a:t>xidation </a:t>
            </a:r>
            <a:r>
              <a:rPr lang="en-US" sz="1400" b="1" smtClean="0">
                <a:solidFill>
                  <a:schemeClr val="tx2"/>
                </a:solidFill>
                <a:ea typeface="ＭＳ Ｐゴシック" pitchFamily="34" charset="-128"/>
              </a:rPr>
              <a:t>I</a:t>
            </a:r>
            <a:r>
              <a:rPr lang="en-US" sz="1400" smtClean="0">
                <a:solidFill>
                  <a:schemeClr val="tx2"/>
                </a:solidFill>
                <a:ea typeface="ＭＳ Ｐゴシック" pitchFamily="34" charset="-128"/>
              </a:rPr>
              <a:t>s </a:t>
            </a:r>
            <a:r>
              <a:rPr lang="en-US" sz="1400" b="1" smtClean="0">
                <a:solidFill>
                  <a:schemeClr val="tx2"/>
                </a:solidFill>
                <a:ea typeface="ＭＳ Ｐゴシック" pitchFamily="34" charset="-128"/>
              </a:rPr>
              <a:t>L</a:t>
            </a:r>
            <a:r>
              <a:rPr lang="en-US" sz="1400" smtClean="0">
                <a:solidFill>
                  <a:schemeClr val="tx2"/>
                </a:solidFill>
                <a:ea typeface="ＭＳ Ｐゴシック" pitchFamily="34" charset="-128"/>
              </a:rPr>
              <a:t>osing electrons, </a:t>
            </a:r>
            <a:r>
              <a:rPr lang="en-US" sz="1400" b="1" smtClean="0">
                <a:solidFill>
                  <a:schemeClr val="tx2"/>
                </a:solidFill>
                <a:ea typeface="ＭＳ Ｐゴシック" pitchFamily="34" charset="-128"/>
              </a:rPr>
              <a:t>R</a:t>
            </a:r>
            <a:r>
              <a:rPr lang="en-US" sz="1400" smtClean="0">
                <a:solidFill>
                  <a:schemeClr val="tx2"/>
                </a:solidFill>
                <a:ea typeface="ＭＳ Ｐゴシック" pitchFamily="34" charset="-128"/>
              </a:rPr>
              <a:t>eduction </a:t>
            </a:r>
            <a:r>
              <a:rPr lang="en-US" sz="1400" b="1" smtClean="0">
                <a:solidFill>
                  <a:schemeClr val="tx2"/>
                </a:solidFill>
                <a:ea typeface="ＭＳ Ｐゴシック" pitchFamily="34" charset="-128"/>
              </a:rPr>
              <a:t>I</a:t>
            </a:r>
            <a:r>
              <a:rPr lang="en-US" sz="1400" smtClean="0">
                <a:solidFill>
                  <a:schemeClr val="tx2"/>
                </a:solidFill>
                <a:ea typeface="ＭＳ Ｐゴシック" pitchFamily="34" charset="-128"/>
              </a:rPr>
              <a:t>s </a:t>
            </a:r>
            <a:r>
              <a:rPr lang="en-US" sz="1400" b="1" smtClean="0">
                <a:solidFill>
                  <a:schemeClr val="tx2"/>
                </a:solidFill>
                <a:ea typeface="ＭＳ Ｐゴシック" pitchFamily="34" charset="-128"/>
              </a:rPr>
              <a:t>G</a:t>
            </a:r>
            <a:r>
              <a:rPr lang="en-US" sz="1400" smtClean="0">
                <a:solidFill>
                  <a:schemeClr val="tx2"/>
                </a:solidFill>
                <a:ea typeface="ＭＳ Ｐゴシック" pitchFamily="34" charset="-128"/>
              </a:rPr>
              <a:t>aining electrons)</a:t>
            </a:r>
          </a:p>
          <a:p>
            <a:pPr lvl="1" eaLnBrk="1" hangingPunct="1">
              <a:buClr>
                <a:schemeClr val="tx2"/>
              </a:buClr>
              <a:buFont typeface="Georgia" pitchFamily="18" charset="0"/>
              <a:buNone/>
            </a:pPr>
            <a:r>
              <a:rPr lang="en-US" sz="1400" smtClean="0">
                <a:solidFill>
                  <a:schemeClr val="tx2"/>
                </a:solidFill>
                <a:ea typeface="ＭＳ Ｐゴシック" pitchFamily="34" charset="-128"/>
              </a:rPr>
              <a:t>ELMO (</a:t>
            </a:r>
            <a:r>
              <a:rPr lang="en-US" sz="1400" b="1" smtClean="0">
                <a:solidFill>
                  <a:schemeClr val="tx2"/>
                </a:solidFill>
                <a:ea typeface="ＭＳ Ｐゴシック" pitchFamily="34" charset="-128"/>
              </a:rPr>
              <a:t>E</a:t>
            </a:r>
            <a:r>
              <a:rPr lang="en-US" sz="1400" smtClean="0">
                <a:solidFill>
                  <a:schemeClr val="tx2"/>
                </a:solidFill>
                <a:ea typeface="ＭＳ Ｐゴシック" pitchFamily="34" charset="-128"/>
              </a:rPr>
              <a:t>lectron </a:t>
            </a:r>
            <a:r>
              <a:rPr lang="en-US" sz="1400" b="1" smtClean="0">
                <a:solidFill>
                  <a:schemeClr val="tx2"/>
                </a:solidFill>
                <a:ea typeface="ＭＳ Ｐゴシック" pitchFamily="34" charset="-128"/>
              </a:rPr>
              <a:t>L</a:t>
            </a:r>
            <a:r>
              <a:rPr lang="en-US" sz="1400" smtClean="0">
                <a:solidFill>
                  <a:schemeClr val="tx2"/>
                </a:solidFill>
                <a:ea typeface="ＭＳ Ｐゴシック" pitchFamily="34" charset="-128"/>
              </a:rPr>
              <a:t>oss </a:t>
            </a:r>
            <a:r>
              <a:rPr lang="en-US" sz="1400" b="1" smtClean="0">
                <a:solidFill>
                  <a:schemeClr val="tx2"/>
                </a:solidFill>
                <a:ea typeface="ＭＳ Ｐゴシック" pitchFamily="34" charset="-128"/>
              </a:rPr>
              <a:t>M</a:t>
            </a:r>
            <a:r>
              <a:rPr lang="en-US" sz="1400" smtClean="0">
                <a:solidFill>
                  <a:schemeClr val="tx2"/>
                </a:solidFill>
                <a:ea typeface="ＭＳ Ｐゴシック" pitchFamily="34" charset="-128"/>
              </a:rPr>
              <a:t>eans </a:t>
            </a:r>
            <a:r>
              <a:rPr lang="en-US" sz="1400" b="1" smtClean="0">
                <a:solidFill>
                  <a:schemeClr val="tx2"/>
                </a:solidFill>
                <a:ea typeface="ＭＳ Ｐゴシック" pitchFamily="34" charset="-128"/>
              </a:rPr>
              <a:t>O</a:t>
            </a:r>
            <a:r>
              <a:rPr lang="en-US" sz="1400" smtClean="0">
                <a:solidFill>
                  <a:schemeClr val="tx2"/>
                </a:solidFill>
                <a:ea typeface="ＭＳ Ｐゴシック" pitchFamily="34" charset="-128"/>
              </a:rPr>
              <a:t>xidation)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69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063" y="866775"/>
            <a:ext cx="9024937" cy="5465763"/>
          </a:xfrm>
        </p:spPr>
        <p:txBody>
          <a:bodyPr/>
          <a:lstStyle/>
          <a:p>
            <a:pPr marL="357188" lvl="1" indent="-268288" eaLnBrk="1" hangingPunct="1">
              <a:lnSpc>
                <a:spcPct val="80000"/>
              </a:lnSpc>
              <a:buClr>
                <a:schemeClr val="tx2"/>
              </a:buClr>
              <a:buFont typeface="Georgia" pitchFamily="18" charset="0"/>
              <a:buChar char="▫"/>
            </a:pPr>
            <a:r>
              <a:rPr lang="en-US" sz="1800" smtClean="0">
                <a:solidFill>
                  <a:schemeClr val="tx2"/>
                </a:solidFill>
                <a:ea typeface="ＭＳ Ｐゴシック" pitchFamily="34" charset="-128"/>
              </a:rPr>
              <a:t>Review:    </a:t>
            </a:r>
            <a:r>
              <a:rPr lang="en-US" sz="1800" b="1" smtClean="0">
                <a:solidFill>
                  <a:schemeClr val="tx2"/>
                </a:solidFill>
                <a:ea typeface="ＭＳ Ｐゴシック" pitchFamily="34" charset="-128"/>
              </a:rPr>
              <a:t>“LEO the lion says GER”</a:t>
            </a:r>
          </a:p>
          <a:p>
            <a:pPr marL="622300" lvl="2" indent="-268288" eaLnBrk="1" hangingPunct="1">
              <a:lnSpc>
                <a:spcPct val="80000"/>
              </a:lnSpc>
              <a:buClr>
                <a:schemeClr val="tx2"/>
              </a:buClr>
              <a:buFont typeface="Wingdings 2" pitchFamily="18" charset="2"/>
              <a:buChar char=""/>
            </a:pPr>
            <a:r>
              <a:rPr lang="en-US" sz="1800" smtClean="0">
                <a:solidFill>
                  <a:schemeClr val="tx2"/>
                </a:solidFill>
                <a:ea typeface="ＭＳ Ｐゴシック" pitchFamily="34" charset="-128"/>
              </a:rPr>
              <a:t>Loss of electrons = entity being </a:t>
            </a:r>
            <a:r>
              <a:rPr lang="en-US" sz="1800" u="sng" smtClean="0">
                <a:solidFill>
                  <a:schemeClr val="tx2"/>
                </a:solidFill>
                <a:ea typeface="ＭＳ Ｐゴシック" pitchFamily="34" charset="-128"/>
              </a:rPr>
              <a:t>oxidized</a:t>
            </a:r>
          </a:p>
          <a:p>
            <a:pPr marL="622300" lvl="2" indent="-268288" eaLnBrk="1" hangingPunct="1">
              <a:lnSpc>
                <a:spcPct val="80000"/>
              </a:lnSpc>
              <a:buClr>
                <a:schemeClr val="tx2"/>
              </a:buClr>
              <a:buFont typeface="Wingdings 2" pitchFamily="18" charset="2"/>
              <a:buChar char=""/>
            </a:pPr>
            <a:r>
              <a:rPr lang="en-US" sz="1800" smtClean="0">
                <a:solidFill>
                  <a:schemeClr val="tx2"/>
                </a:solidFill>
                <a:ea typeface="ＭＳ Ｐゴシック" pitchFamily="34" charset="-128"/>
              </a:rPr>
              <a:t>Gain of electrons = entity being </a:t>
            </a:r>
            <a:r>
              <a:rPr lang="en-US" sz="1800" u="sng" smtClean="0">
                <a:solidFill>
                  <a:schemeClr val="tx2"/>
                </a:solidFill>
                <a:ea typeface="ＭＳ Ｐゴシック" pitchFamily="34" charset="-128"/>
              </a:rPr>
              <a:t>reduced</a:t>
            </a:r>
          </a:p>
          <a:p>
            <a:pPr marL="622300" lvl="2" indent="-268288" eaLnBrk="1" hangingPunct="1">
              <a:lnSpc>
                <a:spcPct val="80000"/>
              </a:lnSpc>
              <a:buClr>
                <a:schemeClr val="tx2"/>
              </a:buClr>
              <a:buFont typeface="Wingdings 2" pitchFamily="18" charset="2"/>
              <a:buChar char=""/>
            </a:pPr>
            <a:endParaRPr lang="en-US" sz="500" b="1" smtClean="0">
              <a:solidFill>
                <a:schemeClr val="tx2"/>
              </a:solidFill>
              <a:ea typeface="ＭＳ Ｐゴシック" pitchFamily="34" charset="-128"/>
            </a:endParaRPr>
          </a:p>
          <a:p>
            <a:pPr marL="622300" lvl="2" indent="-268288" eaLnBrk="1" hangingPunct="1">
              <a:lnSpc>
                <a:spcPct val="80000"/>
              </a:lnSpc>
              <a:buClr>
                <a:schemeClr val="tx2"/>
              </a:buClr>
              <a:buFont typeface="Wingdings 2" pitchFamily="18" charset="2"/>
              <a:buChar char=""/>
            </a:pPr>
            <a:r>
              <a:rPr lang="en-US" sz="1800" b="1" smtClean="0">
                <a:solidFill>
                  <a:schemeClr val="tx2"/>
                </a:solidFill>
                <a:ea typeface="ＭＳ Ｐゴシック" pitchFamily="34" charset="-128"/>
              </a:rPr>
              <a:t>BUT…</a:t>
            </a:r>
            <a:r>
              <a:rPr lang="en-US" sz="1800" smtClean="0">
                <a:solidFill>
                  <a:schemeClr val="tx2"/>
                </a:solidFill>
                <a:ea typeface="ＭＳ Ｐゴシック" pitchFamily="34" charset="-128"/>
              </a:rPr>
              <a:t>. Chemists don’t say “</a:t>
            </a:r>
            <a:r>
              <a:rPr lang="en-US" sz="1800" i="1" smtClean="0">
                <a:solidFill>
                  <a:schemeClr val="tx2"/>
                </a:solidFill>
                <a:ea typeface="ＭＳ Ｐゴシック" pitchFamily="34" charset="-128"/>
              </a:rPr>
              <a:t>the reactant being oxidized</a:t>
            </a:r>
            <a:r>
              <a:rPr lang="en-US" sz="1800" smtClean="0">
                <a:solidFill>
                  <a:schemeClr val="tx2"/>
                </a:solidFill>
                <a:ea typeface="ＭＳ Ｐゴシック" pitchFamily="34" charset="-128"/>
              </a:rPr>
              <a:t>” or “</a:t>
            </a:r>
            <a:r>
              <a:rPr lang="en-US" sz="1800" i="1" smtClean="0">
                <a:solidFill>
                  <a:schemeClr val="tx2"/>
                </a:solidFill>
                <a:ea typeface="ＭＳ Ｐゴシック" pitchFamily="34" charset="-128"/>
              </a:rPr>
              <a:t>the reactant being reduced</a:t>
            </a:r>
            <a:r>
              <a:rPr lang="en-US" sz="1800" smtClean="0">
                <a:solidFill>
                  <a:schemeClr val="tx2"/>
                </a:solidFill>
                <a:ea typeface="ＭＳ Ｐゴシック" pitchFamily="34" charset="-128"/>
              </a:rPr>
              <a:t>”</a:t>
            </a:r>
          </a:p>
          <a:p>
            <a:pPr marL="622300" lvl="2" indent="-268288" eaLnBrk="1" hangingPunct="1">
              <a:lnSpc>
                <a:spcPct val="80000"/>
              </a:lnSpc>
              <a:buClr>
                <a:schemeClr val="tx2"/>
              </a:buClr>
              <a:buFont typeface="Wingdings 2" pitchFamily="18" charset="2"/>
              <a:buChar char=""/>
            </a:pPr>
            <a:endParaRPr lang="en-US" sz="1800" smtClean="0">
              <a:solidFill>
                <a:schemeClr val="tx2"/>
              </a:solidFill>
              <a:ea typeface="ＭＳ Ｐゴシック" pitchFamily="34" charset="-128"/>
            </a:endParaRPr>
          </a:p>
          <a:p>
            <a:pPr marL="622300" lvl="2" indent="-268288" eaLnBrk="1" hangingPunct="1">
              <a:lnSpc>
                <a:spcPct val="80000"/>
              </a:lnSpc>
              <a:buClr>
                <a:schemeClr val="tx2"/>
              </a:buClr>
              <a:buFont typeface="Wingdings 2" pitchFamily="18" charset="2"/>
              <a:buChar char=""/>
            </a:pPr>
            <a:r>
              <a:rPr lang="en-US" sz="1800" smtClean="0">
                <a:solidFill>
                  <a:schemeClr val="tx2"/>
                </a:solidFill>
                <a:ea typeface="ＭＳ Ｐゴシック" pitchFamily="34" charset="-128"/>
              </a:rPr>
              <a:t>Rather, they use the terms </a:t>
            </a:r>
            <a:r>
              <a:rPr lang="en-US" sz="1800" b="1" smtClean="0">
                <a:solidFill>
                  <a:schemeClr val="tx2"/>
                </a:solidFill>
                <a:ea typeface="ＭＳ Ｐゴシック" pitchFamily="34" charset="-128"/>
              </a:rPr>
              <a:t>OXIDIZING AGENT (OA) </a:t>
            </a:r>
            <a:r>
              <a:rPr lang="en-US" sz="1800" smtClean="0">
                <a:solidFill>
                  <a:schemeClr val="tx2"/>
                </a:solidFill>
                <a:ea typeface="ＭＳ Ｐゴシック" pitchFamily="34" charset="-128"/>
              </a:rPr>
              <a:t>and </a:t>
            </a:r>
            <a:r>
              <a:rPr lang="en-US" sz="1800" b="1" smtClean="0">
                <a:solidFill>
                  <a:schemeClr val="tx2"/>
                </a:solidFill>
                <a:ea typeface="ＭＳ Ｐゴシック" pitchFamily="34" charset="-128"/>
              </a:rPr>
              <a:t>REDUCING AGENT (RA)</a:t>
            </a:r>
          </a:p>
          <a:p>
            <a:pPr marL="622300" lvl="2" indent="-268288" eaLnBrk="1" hangingPunct="1">
              <a:lnSpc>
                <a:spcPct val="80000"/>
              </a:lnSpc>
              <a:buClr>
                <a:schemeClr val="tx2"/>
              </a:buClr>
              <a:buFont typeface="Wingdings 2" pitchFamily="18" charset="2"/>
              <a:buChar char=""/>
            </a:pPr>
            <a:endParaRPr lang="en-US" sz="1800" b="1" smtClean="0">
              <a:solidFill>
                <a:schemeClr val="tx2"/>
              </a:solidFill>
              <a:ea typeface="ＭＳ Ｐゴシック" pitchFamily="34" charset="-128"/>
            </a:endParaRPr>
          </a:p>
          <a:p>
            <a:pPr marL="882650" lvl="3" indent="-268288" eaLnBrk="1" hangingPunct="1">
              <a:lnSpc>
                <a:spcPct val="80000"/>
              </a:lnSpc>
              <a:buClr>
                <a:schemeClr val="tx2"/>
              </a:buClr>
              <a:buFont typeface="Wingdings 2" pitchFamily="18" charset="2"/>
              <a:buChar char=""/>
            </a:pPr>
            <a:r>
              <a:rPr lang="en-US" sz="1800" b="1" smtClean="0">
                <a:solidFill>
                  <a:schemeClr val="tx2"/>
                </a:solidFill>
                <a:ea typeface="ＭＳ Ｐゴシック" pitchFamily="34" charset="-128"/>
              </a:rPr>
              <a:t>OXIDIZING AGENT</a:t>
            </a:r>
            <a:r>
              <a:rPr lang="en-US" sz="1800" smtClean="0">
                <a:solidFill>
                  <a:schemeClr val="tx2"/>
                </a:solidFill>
                <a:ea typeface="ＭＳ Ｐゴシック" pitchFamily="34" charset="-128"/>
              </a:rPr>
              <a:t>: </a:t>
            </a:r>
            <a:r>
              <a:rPr lang="en-US" sz="1800" i="1" smtClean="0">
                <a:solidFill>
                  <a:srgbClr val="2C7C9F"/>
                </a:solidFill>
                <a:ea typeface="ＭＳ Ｐゴシック" pitchFamily="34" charset="-128"/>
              </a:rPr>
              <a:t>causes oxidation </a:t>
            </a:r>
            <a:r>
              <a:rPr lang="en-US" sz="1800" smtClean="0">
                <a:solidFill>
                  <a:schemeClr val="tx2"/>
                </a:solidFill>
                <a:ea typeface="ＭＳ Ｐゴシック" pitchFamily="34" charset="-128"/>
              </a:rPr>
              <a:t>by removing (</a:t>
            </a:r>
            <a:r>
              <a:rPr lang="en-US" sz="1800" smtClean="0">
                <a:solidFill>
                  <a:srgbClr val="F79646"/>
                </a:solidFill>
                <a:ea typeface="ＭＳ Ｐゴシック" pitchFamily="34" charset="-128"/>
              </a:rPr>
              <a:t>gaining</a:t>
            </a:r>
            <a:r>
              <a:rPr lang="en-US" sz="1800" smtClean="0">
                <a:solidFill>
                  <a:schemeClr val="tx2"/>
                </a:solidFill>
                <a:ea typeface="ＭＳ Ｐゴシック" pitchFamily="34" charset="-128"/>
              </a:rPr>
              <a:t>) electrons from another substance in a redox reaction</a:t>
            </a:r>
          </a:p>
          <a:p>
            <a:pPr marL="882650" lvl="3" indent="-268288" eaLnBrk="1" hangingPunct="1">
              <a:lnSpc>
                <a:spcPct val="80000"/>
              </a:lnSpc>
              <a:buClr>
                <a:schemeClr val="tx2"/>
              </a:buClr>
              <a:buFont typeface="Wingdings 2" pitchFamily="18" charset="2"/>
              <a:buNone/>
            </a:pPr>
            <a:endParaRPr lang="en-US" sz="1800" smtClean="0">
              <a:solidFill>
                <a:schemeClr val="tx2"/>
              </a:solidFill>
              <a:ea typeface="ＭＳ Ｐゴシック" pitchFamily="34" charset="-128"/>
            </a:endParaRPr>
          </a:p>
          <a:p>
            <a:pPr marL="882650" lvl="3" indent="-268288" eaLnBrk="1" hangingPunct="1">
              <a:lnSpc>
                <a:spcPct val="80000"/>
              </a:lnSpc>
              <a:buClr>
                <a:schemeClr val="tx2"/>
              </a:buClr>
              <a:buFont typeface="Wingdings 2" pitchFamily="18" charset="2"/>
              <a:buChar char=""/>
            </a:pPr>
            <a:r>
              <a:rPr lang="en-US" sz="1800" b="1" smtClean="0">
                <a:solidFill>
                  <a:schemeClr val="tx2"/>
                </a:solidFill>
                <a:ea typeface="ＭＳ Ｐゴシック" pitchFamily="34" charset="-128"/>
              </a:rPr>
              <a:t>REDUCING AGENT</a:t>
            </a:r>
            <a:r>
              <a:rPr lang="en-US" sz="1800" smtClean="0">
                <a:solidFill>
                  <a:schemeClr val="tx2"/>
                </a:solidFill>
                <a:ea typeface="ＭＳ Ｐゴシック" pitchFamily="34" charset="-128"/>
              </a:rPr>
              <a:t>: </a:t>
            </a:r>
            <a:r>
              <a:rPr lang="en-US" sz="1800" i="1" smtClean="0">
                <a:solidFill>
                  <a:srgbClr val="2C7C9F"/>
                </a:solidFill>
                <a:ea typeface="ＭＳ Ｐゴシック" pitchFamily="34" charset="-128"/>
              </a:rPr>
              <a:t>causes reduction </a:t>
            </a:r>
            <a:r>
              <a:rPr lang="en-US" sz="1800" smtClean="0">
                <a:solidFill>
                  <a:schemeClr val="tx2"/>
                </a:solidFill>
                <a:ea typeface="ＭＳ Ｐゴシック" pitchFamily="34" charset="-128"/>
              </a:rPr>
              <a:t>by donating (</a:t>
            </a:r>
            <a:r>
              <a:rPr lang="en-US" sz="1800" smtClean="0">
                <a:solidFill>
                  <a:srgbClr val="C00000"/>
                </a:solidFill>
                <a:ea typeface="ＭＳ Ｐゴシック" pitchFamily="34" charset="-128"/>
              </a:rPr>
              <a:t>losing</a:t>
            </a:r>
            <a:r>
              <a:rPr lang="en-US" sz="1800" smtClean="0">
                <a:solidFill>
                  <a:schemeClr val="tx2"/>
                </a:solidFill>
                <a:ea typeface="ＭＳ Ｐゴシック" pitchFamily="34" charset="-128"/>
              </a:rPr>
              <a:t>) electrons to another substance in a redox reaction</a:t>
            </a:r>
          </a:p>
          <a:p>
            <a:pPr marL="882650" lvl="3" indent="-268288" eaLnBrk="1" hangingPunct="1">
              <a:lnSpc>
                <a:spcPct val="80000"/>
              </a:lnSpc>
              <a:buClr>
                <a:schemeClr val="tx2"/>
              </a:buClr>
              <a:buFont typeface="Wingdings 2" pitchFamily="18" charset="2"/>
              <a:buNone/>
            </a:pPr>
            <a:endParaRPr lang="en-US" sz="1800" smtClean="0">
              <a:solidFill>
                <a:schemeClr val="tx2"/>
              </a:solidFill>
              <a:ea typeface="ＭＳ Ｐゴシック" pitchFamily="34" charset="-128"/>
            </a:endParaRPr>
          </a:p>
          <a:p>
            <a:pPr marL="882650" lvl="3" indent="-268288" eaLnBrk="1" hangingPunct="1">
              <a:lnSpc>
                <a:spcPct val="80000"/>
              </a:lnSpc>
              <a:buClr>
                <a:schemeClr val="tx2"/>
              </a:buClr>
              <a:buFont typeface="Wingdings 2" pitchFamily="18" charset="2"/>
              <a:buNone/>
            </a:pPr>
            <a:r>
              <a:rPr lang="en-US" sz="1800" i="1" smtClean="0">
                <a:solidFill>
                  <a:schemeClr val="tx2"/>
                </a:solidFill>
                <a:ea typeface="ＭＳ Ｐゴシック" pitchFamily="34" charset="-128"/>
              </a:rPr>
              <a:t>What does this mean?  Let’s revisit our first example when zinc and hydrochloric acid reacted.  </a:t>
            </a:r>
          </a:p>
          <a:p>
            <a:pPr marL="882650" lvl="3" indent="-268288" eaLnBrk="1" hangingPunct="1">
              <a:lnSpc>
                <a:spcPct val="80000"/>
              </a:lnSpc>
              <a:buClr>
                <a:schemeClr val="tx2"/>
              </a:buClr>
              <a:buFont typeface="Wingdings 2" pitchFamily="18" charset="2"/>
              <a:buNone/>
            </a:pPr>
            <a:r>
              <a:rPr lang="en-US" sz="1800" i="1" smtClean="0">
                <a:solidFill>
                  <a:schemeClr val="tx2"/>
                </a:solidFill>
                <a:ea typeface="ＭＳ Ｐゴシック" pitchFamily="34" charset="-128"/>
              </a:rPr>
              <a:t>			Which reactant was reduced?            Which was oxidized?</a:t>
            </a:r>
          </a:p>
          <a:p>
            <a:pPr marL="882650" lvl="3" indent="-268288" eaLnBrk="1" hangingPunct="1">
              <a:lnSpc>
                <a:spcPct val="80000"/>
              </a:lnSpc>
              <a:buClr>
                <a:schemeClr val="tx2"/>
              </a:buClr>
              <a:buFont typeface="Wingdings 2" pitchFamily="18" charset="2"/>
              <a:buNone/>
            </a:pPr>
            <a:r>
              <a:rPr lang="en-US" sz="1800" i="1" smtClean="0">
                <a:solidFill>
                  <a:schemeClr val="tx2"/>
                </a:solidFill>
                <a:ea typeface="ＭＳ Ｐゴシック" pitchFamily="34" charset="-128"/>
              </a:rPr>
              <a:t>	So….         Which is the Oxidizing Agent (OA)?     Which is the Reducing Agent (RA)</a:t>
            </a:r>
          </a:p>
          <a:p>
            <a:pPr marL="357188" lvl="1" indent="-268288" eaLnBrk="1" hangingPunct="1">
              <a:lnSpc>
                <a:spcPct val="80000"/>
              </a:lnSpc>
              <a:buClr>
                <a:schemeClr val="tx2"/>
              </a:buClr>
              <a:buFont typeface="Georgia" pitchFamily="18" charset="0"/>
              <a:buNone/>
            </a:pPr>
            <a:r>
              <a:rPr lang="en-US" sz="1500" i="1" smtClean="0">
                <a:solidFill>
                  <a:schemeClr val="tx2"/>
                </a:solidFill>
                <a:ea typeface="ＭＳ Ｐゴシック" pitchFamily="34" charset="-128"/>
              </a:rPr>
              <a:t> 		</a:t>
            </a:r>
            <a:endParaRPr lang="en-US" sz="2200" i="1" smtClean="0">
              <a:ea typeface="ＭＳ Ｐゴシック" pitchFamily="34" charset="-128"/>
            </a:endParaRPr>
          </a:p>
        </p:txBody>
      </p:sp>
      <p:sp>
        <p:nvSpPr>
          <p:cNvPr id="35843" name="Title 1"/>
          <p:cNvSpPr txBox="1">
            <a:spLocks/>
          </p:cNvSpPr>
          <p:nvPr/>
        </p:nvSpPr>
        <p:spPr bwMode="auto">
          <a:xfrm>
            <a:off x="396875" y="63500"/>
            <a:ext cx="82296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r>
              <a:rPr lang="en-US" sz="3300" b="1">
                <a:solidFill>
                  <a:schemeClr val="tx2"/>
                </a:solidFill>
                <a:latin typeface="Georgia" pitchFamily="18" charset="0"/>
              </a:rPr>
              <a:t>Redox Terms</a:t>
            </a:r>
          </a:p>
        </p:txBody>
      </p:sp>
      <p:sp>
        <p:nvSpPr>
          <p:cNvPr id="6" name="Rectangle 5"/>
          <p:cNvSpPr>
            <a:spLocks noChangeArrowheads="1"/>
          </p:cNvSpPr>
          <p:nvPr/>
        </p:nvSpPr>
        <p:spPr bwMode="auto">
          <a:xfrm>
            <a:off x="1928813" y="5584825"/>
            <a:ext cx="45720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ctr"/>
            <a:r>
              <a:rPr lang="en-US" sz="1600">
                <a:solidFill>
                  <a:srgbClr val="265A99"/>
                </a:solidFill>
                <a:latin typeface="Georgia" pitchFamily="18" charset="0"/>
              </a:rPr>
              <a:t>Zn</a:t>
            </a:r>
            <a:r>
              <a:rPr lang="en-US" sz="1600" baseline="-25000">
                <a:solidFill>
                  <a:srgbClr val="265A99"/>
                </a:solidFill>
                <a:latin typeface="Georgia" pitchFamily="18" charset="0"/>
              </a:rPr>
              <a:t>(s)</a:t>
            </a:r>
            <a:r>
              <a:rPr lang="en-US" sz="1600">
                <a:solidFill>
                  <a:srgbClr val="265A99"/>
                </a:solidFill>
                <a:latin typeface="Georgia" pitchFamily="18" charset="0"/>
              </a:rPr>
              <a:t> </a:t>
            </a:r>
            <a:r>
              <a:rPr lang="en-US" sz="1600">
                <a:solidFill>
                  <a:srgbClr val="265A99"/>
                </a:solidFill>
                <a:latin typeface="Georgia" pitchFamily="18" charset="0"/>
                <a:sym typeface="Wingdings" pitchFamily="2" charset="2"/>
              </a:rPr>
              <a:t> Zn </a:t>
            </a:r>
            <a:r>
              <a:rPr lang="en-US" sz="1600" baseline="30000">
                <a:solidFill>
                  <a:srgbClr val="265A99"/>
                </a:solidFill>
                <a:latin typeface="Georgia" pitchFamily="18" charset="0"/>
                <a:sym typeface="Wingdings" pitchFamily="2" charset="2"/>
              </a:rPr>
              <a:t>2+</a:t>
            </a:r>
            <a:r>
              <a:rPr lang="en-US" sz="1600">
                <a:solidFill>
                  <a:srgbClr val="265A99"/>
                </a:solidFill>
                <a:latin typeface="Georgia" pitchFamily="18" charset="0"/>
                <a:sym typeface="Wingdings" pitchFamily="2" charset="2"/>
              </a:rPr>
              <a:t> </a:t>
            </a:r>
            <a:r>
              <a:rPr lang="en-US" sz="1600" baseline="-25000">
                <a:solidFill>
                  <a:srgbClr val="265A99"/>
                </a:solidFill>
                <a:latin typeface="Georgia" pitchFamily="18" charset="0"/>
                <a:sym typeface="Wingdings" pitchFamily="2" charset="2"/>
              </a:rPr>
              <a:t>(aq)</a:t>
            </a:r>
            <a:r>
              <a:rPr lang="en-US" sz="1600">
                <a:solidFill>
                  <a:srgbClr val="265A99"/>
                </a:solidFill>
                <a:latin typeface="Georgia" pitchFamily="18" charset="0"/>
                <a:sym typeface="Wingdings" pitchFamily="2" charset="2"/>
              </a:rPr>
              <a:t>   + 2 e</a:t>
            </a:r>
            <a:r>
              <a:rPr lang="en-US" sz="1600" baseline="30000">
                <a:solidFill>
                  <a:srgbClr val="265A99"/>
                </a:solidFill>
                <a:latin typeface="Georgia" pitchFamily="18" charset="0"/>
                <a:sym typeface="Wingdings" pitchFamily="2" charset="2"/>
              </a:rPr>
              <a:t>-</a:t>
            </a:r>
          </a:p>
          <a:p>
            <a:pPr lvl="1" algn="ctr"/>
            <a:endParaRPr lang="en-US" sz="1600" baseline="30000">
              <a:solidFill>
                <a:srgbClr val="265A99"/>
              </a:solidFill>
              <a:sym typeface="Wingdings" pitchFamily="2" charset="2"/>
            </a:endParaRPr>
          </a:p>
          <a:p>
            <a:pPr lvl="1" algn="ctr"/>
            <a:r>
              <a:rPr lang="en-US" sz="1600">
                <a:solidFill>
                  <a:srgbClr val="265A99"/>
                </a:solidFill>
                <a:latin typeface="Georgia" pitchFamily="18" charset="0"/>
              </a:rPr>
              <a:t>2 H</a:t>
            </a:r>
            <a:r>
              <a:rPr lang="en-US" sz="1600" baseline="30000">
                <a:solidFill>
                  <a:srgbClr val="265A99"/>
                </a:solidFill>
                <a:latin typeface="Georgia" pitchFamily="18" charset="0"/>
              </a:rPr>
              <a:t>+</a:t>
            </a:r>
            <a:r>
              <a:rPr lang="en-US" sz="1600" baseline="-25000">
                <a:solidFill>
                  <a:srgbClr val="265A99"/>
                </a:solidFill>
                <a:latin typeface="Georgia" pitchFamily="18" charset="0"/>
              </a:rPr>
              <a:t>(aq)</a:t>
            </a:r>
            <a:r>
              <a:rPr lang="en-US" sz="1600">
                <a:solidFill>
                  <a:srgbClr val="265A99"/>
                </a:solidFill>
                <a:latin typeface="Georgia" pitchFamily="18" charset="0"/>
              </a:rPr>
              <a:t> + 2 e</a:t>
            </a:r>
            <a:r>
              <a:rPr lang="en-US" sz="1600" baseline="30000">
                <a:solidFill>
                  <a:srgbClr val="265A99"/>
                </a:solidFill>
                <a:latin typeface="Georgia" pitchFamily="18" charset="0"/>
              </a:rPr>
              <a:t>-</a:t>
            </a:r>
            <a:r>
              <a:rPr lang="en-US" sz="1600">
                <a:solidFill>
                  <a:srgbClr val="265A99"/>
                </a:solidFill>
                <a:latin typeface="Georgia" pitchFamily="18" charset="0"/>
              </a:rPr>
              <a:t> </a:t>
            </a:r>
            <a:r>
              <a:rPr lang="en-US" sz="1600">
                <a:solidFill>
                  <a:srgbClr val="265A99"/>
                </a:solidFill>
                <a:latin typeface="Georgia" pitchFamily="18" charset="0"/>
                <a:sym typeface="Wingdings" pitchFamily="2" charset="2"/>
              </a:rPr>
              <a:t> H</a:t>
            </a:r>
            <a:r>
              <a:rPr lang="en-US" sz="1600" baseline="-25000">
                <a:solidFill>
                  <a:srgbClr val="265A99"/>
                </a:solidFill>
                <a:latin typeface="Georgia" pitchFamily="18" charset="0"/>
                <a:sym typeface="Wingdings" pitchFamily="2" charset="2"/>
              </a:rPr>
              <a:t>2 (g)</a:t>
            </a:r>
            <a:r>
              <a:rPr lang="en-US" sz="1600">
                <a:solidFill>
                  <a:srgbClr val="265A99"/>
                </a:solidFill>
                <a:latin typeface="Georgia" pitchFamily="18" charset="0"/>
                <a:sym typeface="Wingdings" pitchFamily="2" charset="2"/>
              </a:rPr>
              <a:t> </a:t>
            </a:r>
          </a:p>
        </p:txBody>
      </p:sp>
      <p:sp>
        <p:nvSpPr>
          <p:cNvPr id="7" name="TextBox 6"/>
          <p:cNvSpPr txBox="1"/>
          <p:nvPr/>
        </p:nvSpPr>
        <p:spPr>
          <a:xfrm>
            <a:off x="5713053" y="5584338"/>
            <a:ext cx="2055200" cy="3231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en-US" sz="1500" b="1" dirty="0">
                <a:solidFill>
                  <a:srgbClr val="FFFFFF"/>
                </a:solidFill>
                <a:latin typeface="Baskerville"/>
                <a:cs typeface="Baskerville"/>
              </a:rPr>
              <a:t>Reducing Agent</a:t>
            </a:r>
          </a:p>
        </p:txBody>
      </p:sp>
      <p:sp>
        <p:nvSpPr>
          <p:cNvPr id="8" name="TextBox 7"/>
          <p:cNvSpPr txBox="1"/>
          <p:nvPr/>
        </p:nvSpPr>
        <p:spPr>
          <a:xfrm>
            <a:off x="5713052" y="6060320"/>
            <a:ext cx="2055201" cy="3231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en-US" sz="1500" b="1" dirty="0">
                <a:solidFill>
                  <a:srgbClr val="FFFFFF"/>
                </a:solidFill>
                <a:latin typeface="Baskerville"/>
                <a:cs typeface="Baskerville"/>
              </a:rPr>
              <a:t>Oxidizing Agent</a:t>
            </a:r>
          </a:p>
        </p:txBody>
      </p:sp>
      <p:sp>
        <p:nvSpPr>
          <p:cNvPr id="9" name="TextBox 8"/>
          <p:cNvSpPr txBox="1">
            <a:spLocks noChangeArrowheads="1"/>
          </p:cNvSpPr>
          <p:nvPr/>
        </p:nvSpPr>
        <p:spPr bwMode="auto">
          <a:xfrm>
            <a:off x="792163" y="5603875"/>
            <a:ext cx="2074862" cy="307975"/>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a:spAutoFit/>
          </a:bodyPr>
          <a:lstStyle/>
          <a:p>
            <a:pPr algn="ctr" fontAlgn="auto">
              <a:spcBef>
                <a:spcPts val="0"/>
              </a:spcBef>
              <a:spcAft>
                <a:spcPts val="0"/>
              </a:spcAft>
              <a:defRPr/>
            </a:pPr>
            <a:r>
              <a:rPr lang="en-US" sz="1400" b="1" dirty="0">
                <a:solidFill>
                  <a:schemeClr val="accent6"/>
                </a:solidFill>
                <a:latin typeface="Baskerville"/>
                <a:ea typeface="+mn-ea"/>
                <a:cs typeface="Baskerville"/>
              </a:rPr>
              <a:t>LEO = Oxidized</a:t>
            </a:r>
          </a:p>
        </p:txBody>
      </p:sp>
      <p:sp>
        <p:nvSpPr>
          <p:cNvPr id="10" name="TextBox 9"/>
          <p:cNvSpPr txBox="1">
            <a:spLocks noChangeArrowheads="1"/>
          </p:cNvSpPr>
          <p:nvPr/>
        </p:nvSpPr>
        <p:spPr bwMode="auto">
          <a:xfrm>
            <a:off x="792163" y="6049963"/>
            <a:ext cx="2074862" cy="307975"/>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a:spAutoFit/>
          </a:bodyPr>
          <a:lstStyle/>
          <a:p>
            <a:pPr algn="ctr" fontAlgn="auto">
              <a:spcBef>
                <a:spcPts val="0"/>
              </a:spcBef>
              <a:spcAft>
                <a:spcPts val="0"/>
              </a:spcAft>
              <a:defRPr/>
            </a:pPr>
            <a:r>
              <a:rPr lang="en-US" sz="1400" b="1" dirty="0">
                <a:solidFill>
                  <a:schemeClr val="accent6"/>
                </a:solidFill>
                <a:latin typeface="Baskerville"/>
                <a:ea typeface="+mn-ea"/>
                <a:cs typeface="Baskerville"/>
              </a:rPr>
              <a:t>GER = Reduced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3" name="Rectangle 12"/>
          <p:cNvSpPr>
            <a:spLocks noChangeArrowheads="1"/>
          </p:cNvSpPr>
          <p:nvPr/>
        </p:nvSpPr>
        <p:spPr bwMode="auto">
          <a:xfrm>
            <a:off x="4852988" y="5307013"/>
            <a:ext cx="3970337" cy="1082675"/>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anchor="ctr"/>
          <a:lstStyle/>
          <a:p>
            <a:pPr algn="ctr" fontAlgn="auto">
              <a:spcBef>
                <a:spcPts val="0"/>
              </a:spcBef>
              <a:spcAft>
                <a:spcPts val="0"/>
              </a:spcAft>
              <a:defRPr/>
            </a:pPr>
            <a:endParaRPr lang="en-US">
              <a:solidFill>
                <a:schemeClr val="dk1"/>
              </a:solidFill>
              <a:latin typeface="+mn-lt"/>
              <a:ea typeface="+mn-ea"/>
            </a:endParaRPr>
          </a:p>
        </p:txBody>
      </p:sp>
      <p:sp>
        <p:nvSpPr>
          <p:cNvPr id="12" name="Rectangle 11"/>
          <p:cNvSpPr>
            <a:spLocks noChangeArrowheads="1"/>
          </p:cNvSpPr>
          <p:nvPr/>
        </p:nvSpPr>
        <p:spPr bwMode="auto">
          <a:xfrm>
            <a:off x="774700" y="5307013"/>
            <a:ext cx="3690938" cy="1082675"/>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anchor="ctr"/>
          <a:lstStyle/>
          <a:p>
            <a:pPr algn="ctr" fontAlgn="auto">
              <a:spcBef>
                <a:spcPts val="0"/>
              </a:spcBef>
              <a:spcAft>
                <a:spcPts val="0"/>
              </a:spcAft>
              <a:defRPr/>
            </a:pPr>
            <a:endParaRPr lang="en-US">
              <a:solidFill>
                <a:schemeClr val="dk1"/>
              </a:solidFill>
              <a:latin typeface="+mn-lt"/>
              <a:ea typeface="+mn-ea"/>
            </a:endParaRPr>
          </a:p>
        </p:txBody>
      </p:sp>
      <p:sp>
        <p:nvSpPr>
          <p:cNvPr id="36868" name="Content Placeholder 7"/>
          <p:cNvSpPr>
            <a:spLocks noGrp="1"/>
          </p:cNvSpPr>
          <p:nvPr>
            <p:ph idx="1"/>
          </p:nvPr>
        </p:nvSpPr>
        <p:spPr>
          <a:xfrm>
            <a:off x="163513" y="1443038"/>
            <a:ext cx="8659812" cy="5081587"/>
          </a:xfrm>
        </p:spPr>
        <p:txBody>
          <a:bodyPr/>
          <a:lstStyle/>
          <a:p>
            <a:pPr eaLnBrk="1" hangingPunct="1">
              <a:buFont typeface="Georgia" pitchFamily="18" charset="0"/>
              <a:buChar char="•"/>
            </a:pPr>
            <a:r>
              <a:rPr lang="en-US" sz="1700" smtClean="0">
                <a:ea typeface="ＭＳ Ｐゴシック" pitchFamily="34" charset="-128"/>
              </a:rPr>
              <a:t>Check page 7 of your data booklet.  Does our ranking order match up with theirs?</a:t>
            </a:r>
            <a:endParaRPr lang="en-US" sz="1700" smtClean="0">
              <a:solidFill>
                <a:srgbClr val="09213B"/>
              </a:solidFill>
              <a:ea typeface="ＭＳ Ｐゴシック" pitchFamily="34" charset="-128"/>
            </a:endParaRPr>
          </a:p>
          <a:p>
            <a:pPr lvl="1" eaLnBrk="1" hangingPunct="1">
              <a:buFont typeface="Georgia" pitchFamily="18" charset="0"/>
              <a:buNone/>
            </a:pPr>
            <a:endParaRPr lang="en-US" sz="800" smtClean="0">
              <a:solidFill>
                <a:srgbClr val="09213B"/>
              </a:solidFill>
              <a:ea typeface="ＭＳ Ｐゴシック" pitchFamily="34" charset="-128"/>
            </a:endParaRPr>
          </a:p>
          <a:p>
            <a:pPr lvl="1" eaLnBrk="1" hangingPunct="1">
              <a:buFont typeface="Georgia" pitchFamily="18" charset="0"/>
              <a:buNone/>
            </a:pPr>
            <a:r>
              <a:rPr lang="en-US" sz="2000" smtClean="0">
                <a:solidFill>
                  <a:srgbClr val="09213B"/>
                </a:solidFill>
                <a:ea typeface="ＭＳ Ｐゴシック" pitchFamily="34" charset="-128"/>
              </a:rPr>
              <a:t>						</a:t>
            </a:r>
            <a:r>
              <a:rPr lang="en-US" sz="1800" smtClean="0">
                <a:solidFill>
                  <a:srgbClr val="F79646"/>
                </a:solidFill>
                <a:ea typeface="ＭＳ Ｐゴシック" pitchFamily="34" charset="-128"/>
              </a:rPr>
              <a:t>Au</a:t>
            </a:r>
            <a:r>
              <a:rPr lang="en-US" sz="1800" baseline="30000" smtClean="0">
                <a:solidFill>
                  <a:srgbClr val="F79646"/>
                </a:solidFill>
                <a:ea typeface="ＭＳ Ｐゴシック" pitchFamily="34" charset="-128"/>
              </a:rPr>
              <a:t>3+</a:t>
            </a:r>
            <a:r>
              <a:rPr lang="en-US" sz="1800" baseline="-25000" smtClean="0">
                <a:solidFill>
                  <a:srgbClr val="F79646"/>
                </a:solidFill>
                <a:ea typeface="ＭＳ Ｐゴシック" pitchFamily="34" charset="-128"/>
              </a:rPr>
              <a:t>(aq) </a:t>
            </a:r>
            <a:r>
              <a:rPr lang="en-US" sz="1800" smtClean="0">
                <a:solidFill>
                  <a:srgbClr val="F79646"/>
                </a:solidFill>
                <a:ea typeface="ＭＳ Ｐゴシック" pitchFamily="34" charset="-128"/>
              </a:rPr>
              <a:t>  +    3 e</a:t>
            </a:r>
            <a:r>
              <a:rPr lang="en-US" sz="1800" baseline="30000" smtClean="0">
                <a:solidFill>
                  <a:srgbClr val="F79646"/>
                </a:solidFill>
                <a:ea typeface="ＭＳ Ｐゴシック" pitchFamily="34" charset="-128"/>
              </a:rPr>
              <a:t>-</a:t>
            </a:r>
            <a:r>
              <a:rPr lang="en-US" sz="1800" smtClean="0">
                <a:solidFill>
                  <a:srgbClr val="F79646"/>
                </a:solidFill>
                <a:ea typeface="ＭＳ Ｐゴシック" pitchFamily="34" charset="-128"/>
              </a:rPr>
              <a:t>  </a:t>
            </a:r>
            <a:r>
              <a:rPr lang="en-US" sz="1800" smtClean="0">
                <a:solidFill>
                  <a:srgbClr val="F79646"/>
                </a:solidFill>
                <a:ea typeface="ＭＳ Ｐゴシック" pitchFamily="34" charset="-128"/>
                <a:sym typeface="Wingdings" pitchFamily="2" charset="2"/>
              </a:rPr>
              <a:t>   Au</a:t>
            </a:r>
            <a:r>
              <a:rPr lang="en-US" sz="1800" baseline="-25000" smtClean="0">
                <a:solidFill>
                  <a:srgbClr val="F79646"/>
                </a:solidFill>
                <a:ea typeface="ＭＳ Ｐゴシック" pitchFamily="34" charset="-128"/>
                <a:sym typeface="Wingdings" pitchFamily="2" charset="2"/>
              </a:rPr>
              <a:t>(s)</a:t>
            </a:r>
          </a:p>
          <a:p>
            <a:pPr lvl="1" eaLnBrk="1" hangingPunct="1">
              <a:buFont typeface="Georgia" pitchFamily="18" charset="0"/>
              <a:buNone/>
            </a:pPr>
            <a:r>
              <a:rPr lang="en-US" sz="1800" smtClean="0">
                <a:solidFill>
                  <a:srgbClr val="09213B"/>
                </a:solidFill>
                <a:ea typeface="ＭＳ Ｐゴシック" pitchFamily="34" charset="-128"/>
              </a:rPr>
              <a:t>						</a:t>
            </a:r>
            <a:r>
              <a:rPr lang="en-US" sz="1800" smtClean="0">
                <a:solidFill>
                  <a:srgbClr val="C00000"/>
                </a:solidFill>
                <a:ea typeface="ＭＳ Ｐゴシック" pitchFamily="34" charset="-128"/>
              </a:rPr>
              <a:t>Hg</a:t>
            </a:r>
            <a:r>
              <a:rPr lang="en-US" sz="1800" baseline="30000" smtClean="0">
                <a:solidFill>
                  <a:srgbClr val="C00000"/>
                </a:solidFill>
                <a:ea typeface="ＭＳ Ｐゴシック" pitchFamily="34" charset="-128"/>
              </a:rPr>
              <a:t>2+</a:t>
            </a:r>
            <a:r>
              <a:rPr lang="en-US" sz="1800" baseline="-25000" smtClean="0">
                <a:solidFill>
                  <a:srgbClr val="C00000"/>
                </a:solidFill>
                <a:ea typeface="ＭＳ Ｐゴシック" pitchFamily="34" charset="-128"/>
              </a:rPr>
              <a:t>(aq) </a:t>
            </a:r>
            <a:r>
              <a:rPr lang="en-US" sz="1800" smtClean="0">
                <a:solidFill>
                  <a:srgbClr val="C00000"/>
                </a:solidFill>
                <a:ea typeface="ＭＳ Ｐゴシック" pitchFamily="34" charset="-128"/>
              </a:rPr>
              <a:t>  +    2 e</a:t>
            </a:r>
            <a:r>
              <a:rPr lang="en-US" sz="1800" baseline="30000" smtClean="0">
                <a:solidFill>
                  <a:srgbClr val="C00000"/>
                </a:solidFill>
                <a:ea typeface="ＭＳ Ｐゴシック" pitchFamily="34" charset="-128"/>
              </a:rPr>
              <a:t>-</a:t>
            </a:r>
            <a:r>
              <a:rPr lang="en-US" sz="1800" smtClean="0">
                <a:solidFill>
                  <a:srgbClr val="C00000"/>
                </a:solidFill>
                <a:ea typeface="ＭＳ Ｐゴシック" pitchFamily="34" charset="-128"/>
              </a:rPr>
              <a:t>  </a:t>
            </a:r>
            <a:r>
              <a:rPr lang="en-US" sz="1800" smtClean="0">
                <a:solidFill>
                  <a:srgbClr val="C00000"/>
                </a:solidFill>
                <a:ea typeface="ＭＳ Ｐゴシック" pitchFamily="34" charset="-128"/>
                <a:sym typeface="Wingdings" pitchFamily="2" charset="2"/>
              </a:rPr>
              <a:t>   Hg</a:t>
            </a:r>
            <a:r>
              <a:rPr lang="en-US" sz="1800" baseline="-25000" smtClean="0">
                <a:solidFill>
                  <a:srgbClr val="C00000"/>
                </a:solidFill>
                <a:ea typeface="ＭＳ Ｐゴシック" pitchFamily="34" charset="-128"/>
                <a:sym typeface="Wingdings" pitchFamily="2" charset="2"/>
              </a:rPr>
              <a:t>(s)</a:t>
            </a:r>
            <a:endParaRPr lang="en-US" sz="1800" smtClean="0">
              <a:solidFill>
                <a:srgbClr val="C00000"/>
              </a:solidFill>
              <a:ea typeface="ＭＳ Ｐゴシック" pitchFamily="34" charset="-128"/>
            </a:endParaRPr>
          </a:p>
          <a:p>
            <a:pPr lvl="1" eaLnBrk="1" hangingPunct="1">
              <a:buFont typeface="Georgia" pitchFamily="18" charset="0"/>
              <a:buNone/>
            </a:pPr>
            <a:r>
              <a:rPr lang="en-US" sz="1800" smtClean="0">
                <a:solidFill>
                  <a:srgbClr val="09213B"/>
                </a:solidFill>
                <a:ea typeface="ＭＳ Ｐゴシック" pitchFamily="34" charset="-128"/>
              </a:rPr>
              <a:t>						Ag</a:t>
            </a:r>
            <a:r>
              <a:rPr lang="en-US" sz="1800" baseline="30000" smtClean="0">
                <a:solidFill>
                  <a:srgbClr val="09213B"/>
                </a:solidFill>
                <a:ea typeface="ＭＳ Ｐゴシック" pitchFamily="34" charset="-128"/>
              </a:rPr>
              <a:t>+</a:t>
            </a:r>
            <a:r>
              <a:rPr lang="en-US" sz="1800" baseline="-25000" smtClean="0">
                <a:solidFill>
                  <a:srgbClr val="09213B"/>
                </a:solidFill>
                <a:ea typeface="ＭＳ Ｐゴシック" pitchFamily="34" charset="-128"/>
              </a:rPr>
              <a:t>(aq) </a:t>
            </a:r>
            <a:r>
              <a:rPr lang="en-US" sz="1800" smtClean="0">
                <a:solidFill>
                  <a:srgbClr val="09213B"/>
                </a:solidFill>
                <a:ea typeface="ＭＳ Ｐゴシック" pitchFamily="34" charset="-128"/>
              </a:rPr>
              <a:t>    +    1 e</a:t>
            </a:r>
            <a:r>
              <a:rPr lang="en-US" sz="1800" baseline="30000" smtClean="0">
                <a:solidFill>
                  <a:srgbClr val="09213B"/>
                </a:solidFill>
                <a:ea typeface="ＭＳ Ｐゴシック" pitchFamily="34" charset="-128"/>
              </a:rPr>
              <a:t>-</a:t>
            </a:r>
            <a:r>
              <a:rPr lang="en-US" sz="1800" smtClean="0">
                <a:solidFill>
                  <a:srgbClr val="09213B"/>
                </a:solidFill>
                <a:ea typeface="ＭＳ Ｐゴシック" pitchFamily="34" charset="-128"/>
              </a:rPr>
              <a:t>  </a:t>
            </a:r>
            <a:r>
              <a:rPr lang="en-US" sz="1800" smtClean="0">
                <a:solidFill>
                  <a:srgbClr val="09213B"/>
                </a:solidFill>
                <a:ea typeface="ＭＳ Ｐゴシック" pitchFamily="34" charset="-128"/>
                <a:sym typeface="Wingdings" pitchFamily="2" charset="2"/>
              </a:rPr>
              <a:t>   Ag</a:t>
            </a:r>
            <a:r>
              <a:rPr lang="en-US" sz="1800" baseline="-25000" smtClean="0">
                <a:solidFill>
                  <a:srgbClr val="09213B"/>
                </a:solidFill>
                <a:ea typeface="ＭＳ Ｐゴシック" pitchFamily="34" charset="-128"/>
                <a:sym typeface="Wingdings" pitchFamily="2" charset="2"/>
              </a:rPr>
              <a:t>(s)</a:t>
            </a:r>
          </a:p>
          <a:p>
            <a:pPr lvl="1" eaLnBrk="1" hangingPunct="1">
              <a:buFont typeface="Georgia" pitchFamily="18" charset="0"/>
              <a:buNone/>
            </a:pPr>
            <a:r>
              <a:rPr lang="en-US" sz="1800" smtClean="0">
                <a:solidFill>
                  <a:srgbClr val="09213B"/>
                </a:solidFill>
                <a:ea typeface="ＭＳ Ｐゴシック" pitchFamily="34" charset="-128"/>
              </a:rPr>
              <a:t>						Cu</a:t>
            </a:r>
            <a:r>
              <a:rPr lang="en-US" sz="1800" baseline="30000" smtClean="0">
                <a:solidFill>
                  <a:srgbClr val="09213B"/>
                </a:solidFill>
                <a:ea typeface="ＭＳ Ｐゴシック" pitchFamily="34" charset="-128"/>
              </a:rPr>
              <a:t>2+</a:t>
            </a:r>
            <a:r>
              <a:rPr lang="en-US" sz="1800" baseline="-25000" smtClean="0">
                <a:solidFill>
                  <a:srgbClr val="09213B"/>
                </a:solidFill>
                <a:ea typeface="ＭＳ Ｐゴシック" pitchFamily="34" charset="-128"/>
              </a:rPr>
              <a:t>(aq)  </a:t>
            </a:r>
            <a:r>
              <a:rPr lang="en-US" sz="1800" smtClean="0">
                <a:solidFill>
                  <a:srgbClr val="09213B"/>
                </a:solidFill>
                <a:ea typeface="ＭＳ Ｐゴシック" pitchFamily="34" charset="-128"/>
              </a:rPr>
              <a:t> +   2 e</a:t>
            </a:r>
            <a:r>
              <a:rPr lang="en-US" sz="1800" baseline="30000" smtClean="0">
                <a:solidFill>
                  <a:srgbClr val="09213B"/>
                </a:solidFill>
                <a:ea typeface="ＭＳ Ｐゴシック" pitchFamily="34" charset="-128"/>
              </a:rPr>
              <a:t>-</a:t>
            </a:r>
            <a:r>
              <a:rPr lang="en-US" sz="1800" smtClean="0">
                <a:solidFill>
                  <a:srgbClr val="09213B"/>
                </a:solidFill>
                <a:ea typeface="ＭＳ Ｐゴシック" pitchFamily="34" charset="-128"/>
              </a:rPr>
              <a:t>  </a:t>
            </a:r>
            <a:r>
              <a:rPr lang="en-US" sz="1800" smtClean="0">
                <a:solidFill>
                  <a:srgbClr val="09213B"/>
                </a:solidFill>
                <a:ea typeface="ＭＳ Ｐゴシック" pitchFamily="34" charset="-128"/>
                <a:sym typeface="Wingdings" pitchFamily="2" charset="2"/>
              </a:rPr>
              <a:t>   Cu</a:t>
            </a:r>
            <a:r>
              <a:rPr lang="en-US" sz="1800" baseline="-25000" smtClean="0">
                <a:solidFill>
                  <a:srgbClr val="09213B"/>
                </a:solidFill>
                <a:ea typeface="ＭＳ Ｐゴシック" pitchFamily="34" charset="-128"/>
                <a:sym typeface="Wingdings" pitchFamily="2" charset="2"/>
              </a:rPr>
              <a:t>(s)</a:t>
            </a:r>
          </a:p>
          <a:p>
            <a:pPr lvl="1" eaLnBrk="1" hangingPunct="1">
              <a:buFont typeface="Georgia" pitchFamily="18" charset="0"/>
              <a:buNone/>
            </a:pPr>
            <a:r>
              <a:rPr lang="en-US" sz="1800" smtClean="0">
                <a:solidFill>
                  <a:srgbClr val="09213B"/>
                </a:solidFill>
                <a:ea typeface="ＭＳ Ｐゴシック" pitchFamily="34" charset="-128"/>
              </a:rPr>
              <a:t>						Zn</a:t>
            </a:r>
            <a:r>
              <a:rPr lang="en-US" sz="1800" baseline="30000" smtClean="0">
                <a:solidFill>
                  <a:srgbClr val="09213B"/>
                </a:solidFill>
                <a:ea typeface="ＭＳ Ｐゴシック" pitchFamily="34" charset="-128"/>
              </a:rPr>
              <a:t>2+</a:t>
            </a:r>
            <a:r>
              <a:rPr lang="en-US" sz="1800" baseline="-25000" smtClean="0">
                <a:solidFill>
                  <a:srgbClr val="09213B"/>
                </a:solidFill>
                <a:ea typeface="ＭＳ Ｐゴシック" pitchFamily="34" charset="-128"/>
              </a:rPr>
              <a:t>(aq) </a:t>
            </a:r>
            <a:r>
              <a:rPr lang="en-US" sz="1800" smtClean="0">
                <a:solidFill>
                  <a:srgbClr val="09213B"/>
                </a:solidFill>
                <a:ea typeface="ＭＳ Ｐゴシック" pitchFamily="34" charset="-128"/>
              </a:rPr>
              <a:t>  +   2 e</a:t>
            </a:r>
            <a:r>
              <a:rPr lang="en-US" sz="1800" baseline="30000" smtClean="0">
                <a:solidFill>
                  <a:srgbClr val="09213B"/>
                </a:solidFill>
                <a:ea typeface="ＭＳ Ｐゴシック" pitchFamily="34" charset="-128"/>
              </a:rPr>
              <a:t>-</a:t>
            </a:r>
            <a:r>
              <a:rPr lang="en-US" sz="1800" smtClean="0">
                <a:solidFill>
                  <a:srgbClr val="09213B"/>
                </a:solidFill>
                <a:ea typeface="ＭＳ Ｐゴシック" pitchFamily="34" charset="-128"/>
              </a:rPr>
              <a:t>  </a:t>
            </a:r>
            <a:r>
              <a:rPr lang="en-US" sz="1800" smtClean="0">
                <a:solidFill>
                  <a:srgbClr val="09213B"/>
                </a:solidFill>
                <a:ea typeface="ＭＳ Ｐゴシック" pitchFamily="34" charset="-128"/>
                <a:sym typeface="Wingdings" pitchFamily="2" charset="2"/>
              </a:rPr>
              <a:t>   Zn</a:t>
            </a:r>
            <a:r>
              <a:rPr lang="en-US" sz="1800" baseline="-25000" smtClean="0">
                <a:solidFill>
                  <a:srgbClr val="09213B"/>
                </a:solidFill>
                <a:ea typeface="ＭＳ Ｐゴシック" pitchFamily="34" charset="-128"/>
                <a:sym typeface="Wingdings" pitchFamily="2" charset="2"/>
              </a:rPr>
              <a:t>(s)</a:t>
            </a:r>
          </a:p>
          <a:p>
            <a:pPr lvl="1" eaLnBrk="1" hangingPunct="1">
              <a:buFont typeface="Georgia" pitchFamily="18" charset="0"/>
              <a:buNone/>
            </a:pPr>
            <a:r>
              <a:rPr lang="en-US" sz="1800" smtClean="0">
                <a:solidFill>
                  <a:srgbClr val="09213B"/>
                </a:solidFill>
                <a:ea typeface="ＭＳ Ｐゴシック" pitchFamily="34" charset="-128"/>
              </a:rPr>
              <a:t>						Mg</a:t>
            </a:r>
            <a:r>
              <a:rPr lang="en-US" sz="1800" baseline="30000" smtClean="0">
                <a:solidFill>
                  <a:srgbClr val="09213B"/>
                </a:solidFill>
                <a:ea typeface="ＭＳ Ｐゴシック" pitchFamily="34" charset="-128"/>
              </a:rPr>
              <a:t>2+</a:t>
            </a:r>
            <a:r>
              <a:rPr lang="en-US" sz="1800" baseline="-25000" smtClean="0">
                <a:solidFill>
                  <a:srgbClr val="09213B"/>
                </a:solidFill>
                <a:ea typeface="ＭＳ Ｐゴシック" pitchFamily="34" charset="-128"/>
              </a:rPr>
              <a:t>(aq) </a:t>
            </a:r>
            <a:r>
              <a:rPr lang="en-US" sz="1800" smtClean="0">
                <a:solidFill>
                  <a:srgbClr val="09213B"/>
                </a:solidFill>
                <a:ea typeface="ＭＳ Ｐゴシック" pitchFamily="34" charset="-128"/>
              </a:rPr>
              <a:t> +   2 e</a:t>
            </a:r>
            <a:r>
              <a:rPr lang="en-US" sz="1800" baseline="30000" smtClean="0">
                <a:solidFill>
                  <a:srgbClr val="09213B"/>
                </a:solidFill>
                <a:ea typeface="ＭＳ Ｐゴシック" pitchFamily="34" charset="-128"/>
              </a:rPr>
              <a:t>-</a:t>
            </a:r>
            <a:r>
              <a:rPr lang="en-US" sz="1800" smtClean="0">
                <a:solidFill>
                  <a:srgbClr val="09213B"/>
                </a:solidFill>
                <a:ea typeface="ＭＳ Ｐゴシック" pitchFamily="34" charset="-128"/>
              </a:rPr>
              <a:t>  </a:t>
            </a:r>
            <a:r>
              <a:rPr lang="en-US" sz="1800" smtClean="0">
                <a:solidFill>
                  <a:srgbClr val="09213B"/>
                </a:solidFill>
                <a:ea typeface="ＭＳ Ｐゴシック" pitchFamily="34" charset="-128"/>
                <a:sym typeface="Wingdings" pitchFamily="2" charset="2"/>
              </a:rPr>
              <a:t>   Mg</a:t>
            </a:r>
            <a:r>
              <a:rPr lang="en-US" sz="1800" baseline="-25000" smtClean="0">
                <a:solidFill>
                  <a:srgbClr val="09213B"/>
                </a:solidFill>
                <a:ea typeface="ＭＳ Ｐゴシック" pitchFamily="34" charset="-128"/>
                <a:sym typeface="Wingdings" pitchFamily="2" charset="2"/>
              </a:rPr>
              <a:t>(s)</a:t>
            </a:r>
          </a:p>
          <a:p>
            <a:pPr lvl="1" eaLnBrk="1" hangingPunct="1">
              <a:buFont typeface="Georgia" pitchFamily="18" charset="0"/>
              <a:buNone/>
            </a:pPr>
            <a:endParaRPr lang="en-US" sz="1800" baseline="-25000" smtClean="0">
              <a:solidFill>
                <a:srgbClr val="09213B"/>
              </a:solidFill>
              <a:ea typeface="ＭＳ Ｐゴシック" pitchFamily="34" charset="-128"/>
              <a:sym typeface="Wingdings" pitchFamily="2" charset="2"/>
            </a:endParaRPr>
          </a:p>
          <a:p>
            <a:pPr lvl="1" eaLnBrk="1" hangingPunct="1">
              <a:buFont typeface="Georgia" pitchFamily="18" charset="0"/>
              <a:buChar char="▫"/>
            </a:pPr>
            <a:endParaRPr lang="en-US" sz="1800" smtClean="0">
              <a:solidFill>
                <a:srgbClr val="09213B"/>
              </a:solidFill>
              <a:ea typeface="ＭＳ Ｐゴシック" pitchFamily="34" charset="-128"/>
              <a:sym typeface="Wingdings" pitchFamily="2" charset="2"/>
            </a:endParaRPr>
          </a:p>
          <a:p>
            <a:pPr lvl="1" eaLnBrk="1" hangingPunct="1">
              <a:buFont typeface="Georgia" pitchFamily="18" charset="0"/>
              <a:buChar char="▫"/>
            </a:pPr>
            <a:r>
              <a:rPr lang="en-US" sz="1800" smtClean="0">
                <a:solidFill>
                  <a:srgbClr val="09213B"/>
                </a:solidFill>
                <a:ea typeface="ＭＳ Ｐゴシック" pitchFamily="34" charset="-128"/>
                <a:sym typeface="Wingdings" pitchFamily="2" charset="2"/>
              </a:rPr>
              <a:t>YES!  Because of the </a:t>
            </a:r>
            <a:r>
              <a:rPr lang="en-US" sz="1800" b="1" smtClean="0">
                <a:solidFill>
                  <a:srgbClr val="09213B"/>
                </a:solidFill>
                <a:ea typeface="ＭＳ Ｐゴシック" pitchFamily="34" charset="-128"/>
                <a:sym typeface="Wingdings" pitchFamily="2" charset="2"/>
              </a:rPr>
              <a:t>spontaneity rule!</a:t>
            </a:r>
          </a:p>
          <a:p>
            <a:pPr lvl="2" eaLnBrk="1" hangingPunct="1">
              <a:buFont typeface="Wingdings 2" pitchFamily="18" charset="2"/>
              <a:buChar char=""/>
            </a:pPr>
            <a:r>
              <a:rPr lang="en-US" sz="1600" b="1" smtClean="0">
                <a:solidFill>
                  <a:srgbClr val="09213B"/>
                </a:solidFill>
                <a:ea typeface="ＭＳ Ｐゴシック" pitchFamily="34" charset="-128"/>
                <a:sym typeface="Wingdings" pitchFamily="2" charset="2"/>
              </a:rPr>
              <a:t>A reaction will be spontaneous if on a redox table:</a:t>
            </a:r>
            <a:endParaRPr lang="en-US" sz="1400" b="1" smtClean="0">
              <a:solidFill>
                <a:srgbClr val="09213B"/>
              </a:solidFill>
              <a:ea typeface="ＭＳ Ｐゴシック" pitchFamily="34" charset="-128"/>
              <a:sym typeface="Wingdings" pitchFamily="2" charset="2"/>
            </a:endParaRPr>
          </a:p>
          <a:p>
            <a:pPr lvl="2" eaLnBrk="1" hangingPunct="1">
              <a:buFont typeface="Wingdings 2" pitchFamily="18" charset="2"/>
              <a:buNone/>
            </a:pPr>
            <a:endParaRPr lang="en-US" sz="1400" b="1" smtClean="0">
              <a:solidFill>
                <a:srgbClr val="09213B"/>
              </a:solidFill>
              <a:ea typeface="ＭＳ Ｐゴシック" pitchFamily="34" charset="-128"/>
              <a:sym typeface="Wingdings" pitchFamily="2" charset="2"/>
            </a:endParaRPr>
          </a:p>
          <a:p>
            <a:pPr lvl="2" eaLnBrk="1" hangingPunct="1">
              <a:buFont typeface="Wingdings 2" pitchFamily="18" charset="2"/>
              <a:buNone/>
            </a:pPr>
            <a:r>
              <a:rPr lang="en-US" sz="1600" b="1" smtClean="0">
                <a:solidFill>
                  <a:srgbClr val="09213B"/>
                </a:solidFill>
                <a:ea typeface="ＭＳ Ｐゴシック" pitchFamily="34" charset="-128"/>
                <a:sym typeface="Wingdings" pitchFamily="2" charset="2"/>
              </a:rPr>
              <a:t>OA					     			     RA   </a:t>
            </a:r>
          </a:p>
          <a:p>
            <a:pPr lvl="2" eaLnBrk="1" hangingPunct="1">
              <a:buFont typeface="Wingdings 2" pitchFamily="18" charset="2"/>
              <a:buNone/>
            </a:pPr>
            <a:r>
              <a:rPr lang="en-US" sz="1600" b="1" smtClean="0">
                <a:solidFill>
                  <a:srgbClr val="09213B"/>
                </a:solidFill>
                <a:ea typeface="ＭＳ Ｐゴシック" pitchFamily="34" charset="-128"/>
                <a:sym typeface="Wingdings" pitchFamily="2" charset="2"/>
              </a:rPr>
              <a:t>	    above	           = Spontaneous                       below           = Non-spontaneous</a:t>
            </a:r>
          </a:p>
          <a:p>
            <a:pPr lvl="2" eaLnBrk="1" hangingPunct="1">
              <a:buFont typeface="Wingdings 2" pitchFamily="18" charset="2"/>
              <a:buNone/>
            </a:pPr>
            <a:r>
              <a:rPr lang="en-US" sz="1600" b="1" smtClean="0">
                <a:solidFill>
                  <a:srgbClr val="09213B"/>
                </a:solidFill>
                <a:ea typeface="ＭＳ Ｐゴシック" pitchFamily="34" charset="-128"/>
                <a:sym typeface="Wingdings" pitchFamily="2" charset="2"/>
              </a:rPr>
              <a:t>		        RA			Reaction	  			 OA		          Reaction</a:t>
            </a:r>
          </a:p>
        </p:txBody>
      </p:sp>
      <p:sp>
        <p:nvSpPr>
          <p:cNvPr id="36869" name="Title 1"/>
          <p:cNvSpPr>
            <a:spLocks noGrp="1"/>
          </p:cNvSpPr>
          <p:nvPr>
            <p:ph type="title"/>
          </p:nvPr>
        </p:nvSpPr>
        <p:spPr>
          <a:xfrm>
            <a:off x="457200" y="425450"/>
            <a:ext cx="8229600" cy="1066800"/>
          </a:xfrm>
        </p:spPr>
        <p:txBody>
          <a:bodyPr/>
          <a:lstStyle/>
          <a:p>
            <a:pPr eaLnBrk="1" hangingPunct="1"/>
            <a:r>
              <a:rPr lang="en-US" sz="3300" b="1" smtClean="0">
                <a:latin typeface="Georgia" pitchFamily="18" charset="0"/>
                <a:ea typeface="ＭＳ Ｐゴシック" pitchFamily="34" charset="-128"/>
              </a:rPr>
              <a:t>Building Redox Tables #1</a:t>
            </a:r>
          </a:p>
        </p:txBody>
      </p:sp>
      <p:cxnSp>
        <p:nvCxnSpPr>
          <p:cNvPr id="6" name="Straight Arrow Connector 5"/>
          <p:cNvCxnSpPr>
            <a:cxnSpLocks noChangeShapeType="1"/>
          </p:cNvCxnSpPr>
          <p:nvPr/>
        </p:nvCxnSpPr>
        <p:spPr bwMode="auto">
          <a:xfrm rot="16200000" flipH="1">
            <a:off x="1629569" y="3194844"/>
            <a:ext cx="1579562" cy="0"/>
          </a:xfrm>
          <a:prstGeom prst="straightConnector1">
            <a:avLst/>
          </a:prstGeom>
          <a:noFill/>
          <a:ln w="41275">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 name="Straight Arrow Connector 7"/>
          <p:cNvCxnSpPr>
            <a:cxnSpLocks noChangeShapeType="1"/>
          </p:cNvCxnSpPr>
          <p:nvPr/>
        </p:nvCxnSpPr>
        <p:spPr bwMode="auto">
          <a:xfrm rot="16200000" flipV="1">
            <a:off x="5546725" y="2847976"/>
            <a:ext cx="1685925" cy="0"/>
          </a:xfrm>
          <a:prstGeom prst="straightConnector1">
            <a:avLst/>
          </a:prstGeom>
          <a:noFill/>
          <a:ln w="41275">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 name="TextBox 9"/>
          <p:cNvSpPr txBox="1">
            <a:spLocks noChangeArrowheads="1"/>
          </p:cNvSpPr>
          <p:nvPr/>
        </p:nvSpPr>
        <p:spPr bwMode="auto">
          <a:xfrm>
            <a:off x="1982788" y="2005013"/>
            <a:ext cx="869950" cy="40005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spAutoFit/>
          </a:bodyPr>
          <a:lstStyle/>
          <a:p>
            <a:pPr algn="ctr" fontAlgn="auto">
              <a:spcBef>
                <a:spcPts val="0"/>
              </a:spcBef>
              <a:spcAft>
                <a:spcPts val="0"/>
              </a:spcAft>
              <a:defRPr/>
            </a:pPr>
            <a:r>
              <a:rPr lang="en-US" sz="2000" b="1" dirty="0">
                <a:solidFill>
                  <a:schemeClr val="lt1"/>
                </a:solidFill>
                <a:latin typeface="+mn-lt"/>
                <a:ea typeface="+mn-ea"/>
                <a:cs typeface="Georgia"/>
              </a:rPr>
              <a:t>SOA</a:t>
            </a:r>
          </a:p>
        </p:txBody>
      </p:sp>
      <p:sp>
        <p:nvSpPr>
          <p:cNvPr id="11" name="TextBox 10"/>
          <p:cNvSpPr txBox="1">
            <a:spLocks noChangeArrowheads="1"/>
          </p:cNvSpPr>
          <p:nvPr/>
        </p:nvSpPr>
        <p:spPr bwMode="auto">
          <a:xfrm>
            <a:off x="5975350" y="3676650"/>
            <a:ext cx="869950" cy="40005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spAutoFit/>
          </a:bodyPr>
          <a:lstStyle/>
          <a:p>
            <a:pPr algn="ctr" fontAlgn="auto">
              <a:spcBef>
                <a:spcPts val="0"/>
              </a:spcBef>
              <a:spcAft>
                <a:spcPts val="0"/>
              </a:spcAft>
              <a:defRPr/>
            </a:pPr>
            <a:r>
              <a:rPr lang="en-US" sz="2000" b="1" dirty="0">
                <a:solidFill>
                  <a:schemeClr val="lt1"/>
                </a:solidFill>
                <a:latin typeface="+mn-lt"/>
                <a:ea typeface="+mn-ea"/>
                <a:cs typeface="Georgia"/>
              </a:rPr>
              <a:t>SRA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38" y="1433513"/>
            <a:ext cx="8772525" cy="4022725"/>
          </a:xfrm>
        </p:spPr>
        <p:txBody>
          <a:bodyPr/>
          <a:lstStyle/>
          <a:p>
            <a:pPr marL="752475" lvl="1" indent="-342900" eaLnBrk="1" hangingPunct="1">
              <a:lnSpc>
                <a:spcPct val="90000"/>
              </a:lnSpc>
              <a:buFont typeface="Georgia" pitchFamily="18" charset="0"/>
              <a:buNone/>
            </a:pPr>
            <a:r>
              <a:rPr lang="en-US" sz="1600" u="sng" smtClean="0">
                <a:ea typeface="ＭＳ Ｐゴシック" pitchFamily="34" charset="-128"/>
              </a:rPr>
              <a:t>Could copper pipe be used to transport a hydrochloric acid solution?</a:t>
            </a:r>
          </a:p>
          <a:p>
            <a:pPr marL="752475" lvl="1" indent="-342900" eaLnBrk="1" hangingPunct="1">
              <a:lnSpc>
                <a:spcPct val="90000"/>
              </a:lnSpc>
              <a:buFont typeface="Georgia" pitchFamily="18" charset="0"/>
              <a:buNone/>
            </a:pPr>
            <a:endParaRPr lang="en-US" sz="800" smtClean="0">
              <a:ea typeface="ＭＳ Ｐゴシック" pitchFamily="34" charset="-128"/>
            </a:endParaRPr>
          </a:p>
          <a:p>
            <a:pPr marL="752475" lvl="1" indent="-342900" eaLnBrk="1" hangingPunct="1">
              <a:lnSpc>
                <a:spcPct val="90000"/>
              </a:lnSpc>
              <a:buFont typeface="Calibri" pitchFamily="34" charset="0"/>
              <a:buAutoNum type="arabicPeriod"/>
            </a:pPr>
            <a:r>
              <a:rPr lang="en-US" sz="1600" smtClean="0">
                <a:ea typeface="ＭＳ Ｐゴシック" pitchFamily="34" charset="-128"/>
              </a:rPr>
              <a:t>List all entities</a:t>
            </a:r>
          </a:p>
          <a:p>
            <a:pPr marL="752475" lvl="1" indent="-342900" eaLnBrk="1" hangingPunct="1">
              <a:lnSpc>
                <a:spcPct val="90000"/>
              </a:lnSpc>
              <a:buFont typeface="Georgia" pitchFamily="18" charset="0"/>
              <a:buNone/>
            </a:pPr>
            <a:endParaRPr lang="en-US" sz="1600" smtClean="0">
              <a:ea typeface="ＭＳ Ｐゴシック" pitchFamily="34" charset="-128"/>
            </a:endParaRPr>
          </a:p>
          <a:p>
            <a:pPr marL="752475" lvl="1" indent="-342900" eaLnBrk="1" hangingPunct="1">
              <a:lnSpc>
                <a:spcPct val="90000"/>
              </a:lnSpc>
              <a:buFont typeface="Calibri" pitchFamily="34" charset="0"/>
              <a:buAutoNum type="arabicPeriod"/>
            </a:pPr>
            <a:r>
              <a:rPr lang="en-US" sz="1600" smtClean="0">
                <a:ea typeface="ＭＳ Ｐゴシック" pitchFamily="34" charset="-128"/>
              </a:rPr>
              <a:t>Identify all possible OA’s and RA’s</a:t>
            </a:r>
          </a:p>
          <a:p>
            <a:pPr marL="752475" lvl="1" indent="-342900" eaLnBrk="1" hangingPunct="1">
              <a:lnSpc>
                <a:spcPct val="90000"/>
              </a:lnSpc>
              <a:buFont typeface="Calibri" pitchFamily="34" charset="0"/>
              <a:buAutoNum type="arabicPeriod"/>
            </a:pPr>
            <a:endParaRPr lang="en-US" sz="1600" smtClean="0">
              <a:ea typeface="ＭＳ Ｐゴシック" pitchFamily="34" charset="-128"/>
            </a:endParaRPr>
          </a:p>
          <a:p>
            <a:pPr marL="752475" lvl="1" indent="-342900" eaLnBrk="1" hangingPunct="1">
              <a:lnSpc>
                <a:spcPct val="90000"/>
              </a:lnSpc>
              <a:buFont typeface="Georgia" pitchFamily="18" charset="0"/>
              <a:buNone/>
            </a:pPr>
            <a:endParaRPr lang="en-US" sz="1600" smtClean="0">
              <a:ea typeface="ＭＳ Ｐゴシック" pitchFamily="34" charset="-128"/>
            </a:endParaRPr>
          </a:p>
          <a:p>
            <a:pPr marL="752475" lvl="1" indent="-342900" eaLnBrk="1" hangingPunct="1">
              <a:lnSpc>
                <a:spcPct val="90000"/>
              </a:lnSpc>
              <a:buFont typeface="Calibri" pitchFamily="34" charset="0"/>
              <a:buAutoNum type="arabicPeriod"/>
            </a:pPr>
            <a:r>
              <a:rPr lang="en-US" sz="1600" smtClean="0">
                <a:ea typeface="ＭＳ Ｐゴシック" pitchFamily="34" charset="-128"/>
              </a:rPr>
              <a:t>Identify the SOA and SRA</a:t>
            </a:r>
          </a:p>
          <a:p>
            <a:pPr marL="752475" lvl="1" indent="-342900" eaLnBrk="1" hangingPunct="1">
              <a:lnSpc>
                <a:spcPct val="90000"/>
              </a:lnSpc>
              <a:buFont typeface="Calibri" pitchFamily="34" charset="0"/>
              <a:buAutoNum type="arabicPeriod"/>
            </a:pPr>
            <a:endParaRPr lang="en-US" sz="1600" smtClean="0">
              <a:ea typeface="ＭＳ Ｐゴシック" pitchFamily="34" charset="-128"/>
            </a:endParaRPr>
          </a:p>
          <a:p>
            <a:pPr marL="752475" lvl="1" indent="-342900" eaLnBrk="1" hangingPunct="1">
              <a:lnSpc>
                <a:spcPct val="90000"/>
              </a:lnSpc>
              <a:buFont typeface="Calibri" pitchFamily="34" charset="0"/>
              <a:buAutoNum type="arabicPeriod"/>
            </a:pPr>
            <a:endParaRPr lang="en-US" sz="1600" smtClean="0">
              <a:ea typeface="ＭＳ Ｐゴシック" pitchFamily="34" charset="-128"/>
            </a:endParaRPr>
          </a:p>
          <a:p>
            <a:pPr marL="752475" lvl="1" indent="-342900" eaLnBrk="1" hangingPunct="1">
              <a:lnSpc>
                <a:spcPct val="90000"/>
              </a:lnSpc>
              <a:buFont typeface="Calibri" pitchFamily="34" charset="0"/>
              <a:buAutoNum type="arabicPeriod"/>
            </a:pPr>
            <a:r>
              <a:rPr lang="en-US" sz="1600" smtClean="0">
                <a:ea typeface="ＭＳ Ｐゴシック" pitchFamily="34" charset="-128"/>
              </a:rPr>
              <a:t>Show ½ reactions and balance</a:t>
            </a:r>
          </a:p>
          <a:p>
            <a:pPr marL="752475" lvl="1" indent="-342900" eaLnBrk="1" hangingPunct="1">
              <a:lnSpc>
                <a:spcPct val="90000"/>
              </a:lnSpc>
              <a:buFont typeface="Calibri" pitchFamily="34" charset="0"/>
              <a:buAutoNum type="arabicPeriod"/>
            </a:pPr>
            <a:endParaRPr lang="en-US" sz="1600" smtClean="0">
              <a:ea typeface="ＭＳ Ｐゴシック" pitchFamily="34" charset="-128"/>
            </a:endParaRPr>
          </a:p>
          <a:p>
            <a:pPr marL="752475" lvl="1" indent="-342900" eaLnBrk="1" hangingPunct="1">
              <a:lnSpc>
                <a:spcPct val="90000"/>
              </a:lnSpc>
              <a:buFont typeface="Calibri" pitchFamily="34" charset="0"/>
              <a:buAutoNum type="arabicPeriod"/>
            </a:pPr>
            <a:endParaRPr lang="en-US" sz="1600" smtClean="0">
              <a:ea typeface="ＭＳ Ｐゴシック" pitchFamily="34" charset="-128"/>
            </a:endParaRPr>
          </a:p>
          <a:p>
            <a:pPr marL="752475" lvl="1" indent="-342900" eaLnBrk="1" hangingPunct="1">
              <a:lnSpc>
                <a:spcPct val="90000"/>
              </a:lnSpc>
              <a:buFont typeface="Calibri" pitchFamily="34" charset="0"/>
              <a:buAutoNum type="arabicPeriod"/>
            </a:pPr>
            <a:r>
              <a:rPr lang="en-US" sz="1600" smtClean="0">
                <a:ea typeface="ＭＳ Ｐゴシック" pitchFamily="34" charset="-128"/>
              </a:rPr>
              <a:t>Predict spontaneity</a:t>
            </a:r>
          </a:p>
          <a:p>
            <a:pPr marL="752475" lvl="1" indent="-342900" eaLnBrk="1" hangingPunct="1">
              <a:lnSpc>
                <a:spcPct val="90000"/>
              </a:lnSpc>
              <a:buFont typeface="Georgia" pitchFamily="18" charset="0"/>
              <a:buNone/>
            </a:pPr>
            <a:r>
              <a:rPr lang="en-US" sz="1600" smtClean="0">
                <a:ea typeface="ＭＳ Ｐゴシック" pitchFamily="34" charset="-128"/>
              </a:rPr>
              <a:t>               </a:t>
            </a:r>
            <a:endParaRPr lang="en-US" sz="1600" baseline="-25000" smtClean="0">
              <a:ea typeface="ＭＳ Ｐゴシック" pitchFamily="34" charset="-128"/>
            </a:endParaRPr>
          </a:p>
          <a:p>
            <a:pPr marL="752475" lvl="1" indent="-342900" eaLnBrk="1" hangingPunct="1">
              <a:lnSpc>
                <a:spcPct val="90000"/>
              </a:lnSpc>
              <a:buFont typeface="Georgia" pitchFamily="18" charset="0"/>
              <a:buNone/>
            </a:pPr>
            <a:endParaRPr lang="en-US" sz="800" baseline="-25000" smtClean="0">
              <a:ea typeface="ＭＳ Ｐゴシック" pitchFamily="34" charset="-128"/>
            </a:endParaRPr>
          </a:p>
          <a:p>
            <a:pPr marL="752475" lvl="1" indent="-342900" eaLnBrk="1" hangingPunct="1">
              <a:lnSpc>
                <a:spcPct val="90000"/>
              </a:lnSpc>
              <a:buFont typeface="Georgia" pitchFamily="18" charset="0"/>
              <a:buNone/>
            </a:pPr>
            <a:endParaRPr lang="en-US" sz="1600" baseline="-25000" smtClean="0">
              <a:ea typeface="ＭＳ Ｐゴシック" pitchFamily="34" charset="-128"/>
            </a:endParaRPr>
          </a:p>
        </p:txBody>
      </p:sp>
      <p:sp>
        <p:nvSpPr>
          <p:cNvPr id="37891" name="Title 1"/>
          <p:cNvSpPr>
            <a:spLocks noGrp="1"/>
          </p:cNvSpPr>
          <p:nvPr>
            <p:ph type="title"/>
          </p:nvPr>
        </p:nvSpPr>
        <p:spPr>
          <a:xfrm>
            <a:off x="315913" y="220663"/>
            <a:ext cx="8229600" cy="1066800"/>
          </a:xfrm>
        </p:spPr>
        <p:txBody>
          <a:bodyPr/>
          <a:lstStyle/>
          <a:p>
            <a:pPr eaLnBrk="1" hangingPunct="1"/>
            <a:r>
              <a:rPr lang="en-US" sz="3300" b="1" smtClean="0">
                <a:latin typeface="Georgia" pitchFamily="18" charset="0"/>
                <a:ea typeface="ＭＳ Ｐゴシック" pitchFamily="34" charset="-128"/>
              </a:rPr>
              <a:t>Predicting Redox Reactions</a:t>
            </a:r>
          </a:p>
        </p:txBody>
      </p:sp>
      <p:pic>
        <p:nvPicPr>
          <p:cNvPr id="3789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96113" y="1287463"/>
            <a:ext cx="2147887"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0788" y="1876425"/>
            <a:ext cx="3784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33763" y="2806700"/>
            <a:ext cx="34559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l="75095" b="70653"/>
          <a:stretch>
            <a:fillRect/>
          </a:stretch>
        </p:blipFill>
        <p:spPr bwMode="auto">
          <a:xfrm>
            <a:off x="4183063" y="2806700"/>
            <a:ext cx="8731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l="79477" t="69383" b="-3822"/>
          <a:stretch>
            <a:fillRect/>
          </a:stretch>
        </p:blipFill>
        <p:spPr bwMode="auto">
          <a:xfrm>
            <a:off x="3492500" y="3533775"/>
            <a:ext cx="717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p:nvSpPr>
        <p:spPr bwMode="auto">
          <a:xfrm>
            <a:off x="550863" y="5484813"/>
            <a:ext cx="2665412" cy="95408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a:spAutoFit/>
          </a:bodyPr>
          <a:lstStyle/>
          <a:p>
            <a:pPr algn="ctr" fontAlgn="auto">
              <a:spcBef>
                <a:spcPts val="0"/>
              </a:spcBef>
              <a:spcAft>
                <a:spcPts val="0"/>
              </a:spcAft>
              <a:defRPr/>
            </a:pPr>
            <a:r>
              <a:rPr lang="en-US" sz="1400" dirty="0">
                <a:solidFill>
                  <a:schemeClr val="accent2"/>
                </a:solidFill>
                <a:latin typeface="+mn-lt"/>
                <a:ea typeface="+mn-ea"/>
                <a:cs typeface="Georgia"/>
              </a:rPr>
              <a:t>Since the reaction is nonspontaneous, it should be possible to use a copper pipe to carry hydrochloric acid</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16825" y="4937125"/>
            <a:ext cx="1214438"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94113" y="4144963"/>
            <a:ext cx="33782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87713" y="5092700"/>
            <a:ext cx="43053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nodeType="click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5" y="952500"/>
            <a:ext cx="8602663" cy="5621338"/>
          </a:xfrm>
        </p:spPr>
        <p:txBody>
          <a:bodyPr/>
          <a:lstStyle/>
          <a:p>
            <a:pPr eaLnBrk="1" hangingPunct="1">
              <a:spcAft>
                <a:spcPts val="1800"/>
              </a:spcAft>
            </a:pPr>
            <a:r>
              <a:rPr lang="en-US" sz="1800" smtClean="0">
                <a:ea typeface="ＭＳ Ｐゴシック" pitchFamily="34" charset="-128"/>
              </a:rPr>
              <a:t>Example #2</a:t>
            </a:r>
          </a:p>
          <a:p>
            <a:pPr lvl="1" eaLnBrk="1" hangingPunct="1"/>
            <a:r>
              <a:rPr lang="en-US" sz="1600" smtClean="0">
                <a:ea typeface="ＭＳ Ｐゴシック" pitchFamily="34" charset="-128"/>
              </a:rPr>
              <a:t>Nickel metal is oxidized to Ni</a:t>
            </a:r>
            <a:r>
              <a:rPr lang="en-US" sz="1600" baseline="30000" smtClean="0">
                <a:ea typeface="ＭＳ Ｐゴシック" pitchFamily="34" charset="-128"/>
              </a:rPr>
              <a:t>2+</a:t>
            </a:r>
            <a:r>
              <a:rPr lang="en-US" sz="1600" baseline="-25000" smtClean="0">
                <a:ea typeface="ＭＳ Ｐゴシック" pitchFamily="34" charset="-128"/>
              </a:rPr>
              <a:t>(aq)</a:t>
            </a:r>
            <a:r>
              <a:rPr lang="en-US" sz="1600" smtClean="0">
                <a:ea typeface="ＭＳ Ｐゴシック" pitchFamily="34" charset="-128"/>
              </a:rPr>
              <a:t> ions by an acidified potassium dichromate solution.  If 2.50g of metal is oxidizes by 50.0 mL of solution, what is the concentration of the K</a:t>
            </a:r>
            <a:r>
              <a:rPr lang="en-US" sz="1600" baseline="-25000" smtClean="0">
                <a:ea typeface="ＭＳ Ｐゴシック" pitchFamily="34" charset="-128"/>
              </a:rPr>
              <a:t>2</a:t>
            </a:r>
            <a:r>
              <a:rPr lang="en-US" sz="1600" smtClean="0">
                <a:ea typeface="ＭＳ Ｐゴシック" pitchFamily="34" charset="-128"/>
              </a:rPr>
              <a:t>Cr</a:t>
            </a:r>
            <a:r>
              <a:rPr lang="en-US" sz="1600" baseline="-25000" smtClean="0">
                <a:ea typeface="ＭＳ Ｐゴシック" pitchFamily="34" charset="-128"/>
              </a:rPr>
              <a:t>2</a:t>
            </a:r>
            <a:r>
              <a:rPr lang="en-US" sz="1600" smtClean="0">
                <a:ea typeface="ＭＳ Ｐゴシック" pitchFamily="34" charset="-128"/>
              </a:rPr>
              <a:t>O</a:t>
            </a:r>
            <a:r>
              <a:rPr lang="en-US" sz="1600" baseline="-25000" smtClean="0">
                <a:ea typeface="ＭＳ Ｐゴシック" pitchFamily="34" charset="-128"/>
              </a:rPr>
              <a:t>7(aq)</a:t>
            </a:r>
            <a:r>
              <a:rPr lang="en-US" sz="1600" smtClean="0">
                <a:ea typeface="ＭＳ Ｐゴシック" pitchFamily="34" charset="-128"/>
              </a:rPr>
              <a:t> solution?</a:t>
            </a:r>
            <a:endParaRPr lang="en-US" sz="1600" baseline="-25000" smtClean="0">
              <a:ea typeface="ＭＳ Ｐゴシック" pitchFamily="34" charset="-128"/>
            </a:endParaRPr>
          </a:p>
          <a:p>
            <a:pPr lvl="1" eaLnBrk="1" hangingPunct="1"/>
            <a:endParaRPr lang="en-US" sz="1000" smtClean="0">
              <a:ea typeface="ＭＳ Ｐゴシック" pitchFamily="34" charset="-128"/>
            </a:endParaRPr>
          </a:p>
          <a:p>
            <a:pPr lvl="1" eaLnBrk="1" hangingPunct="1"/>
            <a:r>
              <a:rPr lang="en-US" sz="1600" smtClean="0">
                <a:ea typeface="ＭＳ Ｐゴシック" pitchFamily="34" charset="-128"/>
              </a:rPr>
              <a:t>List entities present, identify SOA and SRA:   Ni</a:t>
            </a:r>
            <a:r>
              <a:rPr lang="en-US" sz="1600" baseline="-25000" smtClean="0">
                <a:ea typeface="ＭＳ Ｐゴシック" pitchFamily="34" charset="-128"/>
              </a:rPr>
              <a:t>(s)</a:t>
            </a:r>
            <a:r>
              <a:rPr lang="en-US" sz="1600" smtClean="0">
                <a:ea typeface="ＭＳ Ｐゴシック" pitchFamily="34" charset="-128"/>
              </a:rPr>
              <a:t>     H</a:t>
            </a:r>
            <a:r>
              <a:rPr lang="en-US" sz="1600" baseline="30000" smtClean="0">
                <a:ea typeface="ＭＳ Ｐゴシック" pitchFamily="34" charset="-128"/>
              </a:rPr>
              <a:t>+</a:t>
            </a:r>
            <a:r>
              <a:rPr lang="en-US" sz="1600" baseline="-25000" smtClean="0">
                <a:ea typeface="ＭＳ Ｐゴシック" pitchFamily="34" charset="-128"/>
              </a:rPr>
              <a:t>(aq)</a:t>
            </a:r>
            <a:r>
              <a:rPr lang="en-US" sz="1600" smtClean="0">
                <a:ea typeface="ＭＳ Ｐゴシック" pitchFamily="34" charset="-128"/>
              </a:rPr>
              <a:t>   K</a:t>
            </a:r>
            <a:r>
              <a:rPr lang="en-US" sz="1600" baseline="30000" smtClean="0">
                <a:ea typeface="ＭＳ Ｐゴシック" pitchFamily="34" charset="-128"/>
              </a:rPr>
              <a:t>+</a:t>
            </a:r>
            <a:r>
              <a:rPr lang="en-US" sz="1600" baseline="-25000" smtClean="0">
                <a:ea typeface="ＭＳ Ｐゴシック" pitchFamily="34" charset="-128"/>
              </a:rPr>
              <a:t>(aq)</a:t>
            </a:r>
            <a:r>
              <a:rPr lang="en-US" sz="1600" smtClean="0">
                <a:ea typeface="ＭＳ Ｐゴシック" pitchFamily="34" charset="-128"/>
              </a:rPr>
              <a:t>    Cr</a:t>
            </a:r>
            <a:r>
              <a:rPr lang="en-US" sz="1600" baseline="-25000" smtClean="0">
                <a:ea typeface="ＭＳ Ｐゴシック" pitchFamily="34" charset="-128"/>
              </a:rPr>
              <a:t>2</a:t>
            </a:r>
            <a:r>
              <a:rPr lang="en-US" sz="1600" smtClean="0">
                <a:ea typeface="ＭＳ Ｐゴシック" pitchFamily="34" charset="-128"/>
              </a:rPr>
              <a:t>O</a:t>
            </a:r>
            <a:r>
              <a:rPr lang="en-US" sz="1600" baseline="-25000" smtClean="0">
                <a:ea typeface="ＭＳ Ｐゴシック" pitchFamily="34" charset="-128"/>
              </a:rPr>
              <a:t>7</a:t>
            </a:r>
            <a:r>
              <a:rPr lang="en-US" sz="1600" baseline="30000" smtClean="0">
                <a:ea typeface="ＭＳ Ｐゴシック" pitchFamily="34" charset="-128"/>
              </a:rPr>
              <a:t>2-</a:t>
            </a:r>
            <a:r>
              <a:rPr lang="en-US" sz="1600" baseline="-25000" smtClean="0">
                <a:ea typeface="ＭＳ Ｐゴシック" pitchFamily="34" charset="-128"/>
              </a:rPr>
              <a:t>(aq)</a:t>
            </a:r>
            <a:r>
              <a:rPr lang="en-US" sz="1600" smtClean="0">
                <a:ea typeface="ＭＳ Ｐゴシック" pitchFamily="34" charset="-128"/>
              </a:rPr>
              <a:t>   H</a:t>
            </a:r>
            <a:r>
              <a:rPr lang="en-US" sz="1600" baseline="-25000" smtClean="0">
                <a:ea typeface="ＭＳ Ｐゴシック" pitchFamily="34" charset="-128"/>
              </a:rPr>
              <a:t>2</a:t>
            </a:r>
            <a:r>
              <a:rPr lang="en-US" sz="1600" smtClean="0">
                <a:ea typeface="ＭＳ Ｐゴシック" pitchFamily="34" charset="-128"/>
              </a:rPr>
              <a:t>O</a:t>
            </a:r>
            <a:r>
              <a:rPr lang="en-US" sz="1600" baseline="-25000" smtClean="0">
                <a:ea typeface="ＭＳ Ｐゴシック" pitchFamily="34" charset="-128"/>
              </a:rPr>
              <a:t>(l)</a:t>
            </a:r>
          </a:p>
          <a:p>
            <a:pPr lvl="1" eaLnBrk="1" hangingPunct="1"/>
            <a:endParaRPr lang="en-US" sz="1600" baseline="-25000" smtClean="0">
              <a:ea typeface="ＭＳ Ｐゴシック" pitchFamily="34" charset="-128"/>
            </a:endParaRPr>
          </a:p>
          <a:p>
            <a:pPr lvl="1" eaLnBrk="1" hangingPunct="1"/>
            <a:r>
              <a:rPr lang="en-US" sz="1600" smtClean="0">
                <a:ea typeface="ＭＳ Ｐゴシック" pitchFamily="34" charset="-128"/>
              </a:rPr>
              <a:t>Write oxidation and reduction half reactions.  Balance the number of electrons gained and lost and add the reactions</a:t>
            </a:r>
          </a:p>
          <a:p>
            <a:pPr lvl="1" eaLnBrk="1" hangingPunct="1"/>
            <a:endParaRPr lang="en-US" sz="800" smtClean="0">
              <a:ea typeface="ＭＳ Ｐゴシック" pitchFamily="34" charset="-128"/>
            </a:endParaRPr>
          </a:p>
          <a:p>
            <a:pPr lvl="1" algn="ctr" eaLnBrk="1" hangingPunct="1">
              <a:buFont typeface="Georgia" pitchFamily="18" charset="0"/>
              <a:buNone/>
            </a:pPr>
            <a:r>
              <a:rPr lang="en-US" sz="1600" smtClean="0">
                <a:ea typeface="ＭＳ Ｐゴシック" pitchFamily="34" charset="-128"/>
              </a:rPr>
              <a:t>3 [Ni</a:t>
            </a:r>
            <a:r>
              <a:rPr lang="en-US" sz="1600" baseline="-25000" smtClean="0">
                <a:ea typeface="ＭＳ Ｐゴシック" pitchFamily="34" charset="-128"/>
              </a:rPr>
              <a:t>(s)</a:t>
            </a:r>
            <a:r>
              <a:rPr lang="en-US" sz="1600" smtClean="0">
                <a:ea typeface="ＭＳ Ｐゴシック" pitchFamily="34" charset="-128"/>
              </a:rPr>
              <a:t> </a:t>
            </a:r>
            <a:r>
              <a:rPr lang="en-US" sz="1600" smtClean="0">
                <a:ea typeface="ＭＳ Ｐゴシック" pitchFamily="34" charset="-128"/>
                <a:sym typeface="Wingdings" pitchFamily="2" charset="2"/>
              </a:rPr>
              <a:t></a:t>
            </a:r>
            <a:r>
              <a:rPr lang="en-US" sz="1600" smtClean="0">
                <a:ea typeface="ＭＳ Ｐゴシック" pitchFamily="34" charset="-128"/>
              </a:rPr>
              <a:t> Ni</a:t>
            </a:r>
            <a:r>
              <a:rPr lang="en-US" sz="1600" baseline="30000" smtClean="0">
                <a:ea typeface="ＭＳ Ｐゴシック" pitchFamily="34" charset="-128"/>
              </a:rPr>
              <a:t>2+</a:t>
            </a:r>
            <a:r>
              <a:rPr lang="en-US" sz="1600" baseline="-25000" smtClean="0">
                <a:ea typeface="ＭＳ Ｐゴシック" pitchFamily="34" charset="-128"/>
              </a:rPr>
              <a:t>(aq)</a:t>
            </a:r>
            <a:r>
              <a:rPr lang="en-US" sz="1600" smtClean="0">
                <a:ea typeface="ＭＳ Ｐゴシック" pitchFamily="34" charset="-128"/>
              </a:rPr>
              <a:t> + 2e-</a:t>
            </a:r>
            <a:r>
              <a:rPr lang="en-US" sz="1600" baseline="-25000" smtClean="0">
                <a:ea typeface="ＭＳ Ｐゴシック" pitchFamily="34" charset="-128"/>
                <a:sym typeface="Wingdings" pitchFamily="2" charset="2"/>
              </a:rPr>
              <a:t> </a:t>
            </a:r>
            <a:r>
              <a:rPr lang="en-US" sz="1600" smtClean="0">
                <a:ea typeface="ＭＳ Ｐゴシック" pitchFamily="34" charset="-128"/>
                <a:sym typeface="Wingdings" pitchFamily="2" charset="2"/>
              </a:rPr>
              <a:t>]</a:t>
            </a:r>
          </a:p>
          <a:p>
            <a:pPr lvl="1" algn="ctr" eaLnBrk="1" hangingPunct="1">
              <a:buFont typeface="Georgia" pitchFamily="18" charset="0"/>
              <a:buNone/>
            </a:pPr>
            <a:r>
              <a:rPr lang="en-US" sz="1600" u="sng" smtClean="0">
                <a:ea typeface="ＭＳ Ｐゴシック" pitchFamily="34" charset="-128"/>
              </a:rPr>
              <a:t>Cr</a:t>
            </a:r>
            <a:r>
              <a:rPr lang="en-US" sz="1600" baseline="-25000" smtClean="0">
                <a:ea typeface="ＭＳ Ｐゴシック" pitchFamily="34" charset="-128"/>
              </a:rPr>
              <a:t>2</a:t>
            </a:r>
            <a:r>
              <a:rPr lang="en-US" sz="1600" u="sng" smtClean="0">
                <a:ea typeface="ＭＳ Ｐゴシック" pitchFamily="34" charset="-128"/>
              </a:rPr>
              <a:t>O</a:t>
            </a:r>
            <a:r>
              <a:rPr lang="en-US" sz="1600" baseline="-25000" smtClean="0">
                <a:ea typeface="ＭＳ Ｐゴシック" pitchFamily="34" charset="-128"/>
              </a:rPr>
              <a:t>7</a:t>
            </a:r>
            <a:r>
              <a:rPr lang="en-US" sz="1600" u="sng" baseline="30000" smtClean="0">
                <a:ea typeface="ＭＳ Ｐゴシック" pitchFamily="34" charset="-128"/>
              </a:rPr>
              <a:t>2-</a:t>
            </a:r>
            <a:r>
              <a:rPr lang="en-US" sz="1600" baseline="-25000" smtClean="0">
                <a:ea typeface="ＭＳ Ｐゴシック" pitchFamily="34" charset="-128"/>
              </a:rPr>
              <a:t>(aq)</a:t>
            </a:r>
            <a:r>
              <a:rPr lang="en-US" sz="1600" u="sng" smtClean="0">
                <a:ea typeface="ＭＳ Ｐゴシック" pitchFamily="34" charset="-128"/>
              </a:rPr>
              <a:t> + 14 H</a:t>
            </a:r>
            <a:r>
              <a:rPr lang="en-US" sz="1600" u="sng" baseline="30000" smtClean="0">
                <a:ea typeface="ＭＳ Ｐゴシック" pitchFamily="34" charset="-128"/>
              </a:rPr>
              <a:t>+</a:t>
            </a:r>
            <a:r>
              <a:rPr lang="en-US" sz="1600" baseline="-25000" smtClean="0">
                <a:ea typeface="ＭＳ Ｐゴシック" pitchFamily="34" charset="-128"/>
              </a:rPr>
              <a:t>(aq)</a:t>
            </a:r>
            <a:r>
              <a:rPr lang="en-US" sz="1600" u="sng" smtClean="0">
                <a:ea typeface="ＭＳ Ｐゴシック" pitchFamily="34" charset="-128"/>
              </a:rPr>
              <a:t>+ 6 e</a:t>
            </a:r>
            <a:r>
              <a:rPr lang="en-US" sz="1600" u="sng" baseline="30000" smtClean="0">
                <a:ea typeface="ＭＳ Ｐゴシック" pitchFamily="34" charset="-128"/>
              </a:rPr>
              <a:t>-</a:t>
            </a:r>
            <a:r>
              <a:rPr lang="en-US" sz="1600" u="sng" smtClean="0">
                <a:ea typeface="ＭＳ Ｐゴシック" pitchFamily="34" charset="-128"/>
              </a:rPr>
              <a:t> </a:t>
            </a:r>
            <a:r>
              <a:rPr lang="en-US" sz="1600" u="sng" smtClean="0">
                <a:ea typeface="ＭＳ Ｐゴシック" pitchFamily="34" charset="-128"/>
                <a:sym typeface="Wingdings" pitchFamily="2" charset="2"/>
              </a:rPr>
              <a:t> 2Cr</a:t>
            </a:r>
            <a:r>
              <a:rPr lang="en-US" sz="1600" u="sng" baseline="30000" smtClean="0">
                <a:ea typeface="ＭＳ Ｐゴシック" pitchFamily="34" charset="-128"/>
                <a:sym typeface="Wingdings" pitchFamily="2" charset="2"/>
              </a:rPr>
              <a:t>3+</a:t>
            </a:r>
            <a:r>
              <a:rPr lang="en-US" sz="1600" baseline="-25000" smtClean="0">
                <a:ea typeface="ＭＳ Ｐゴシック" pitchFamily="34" charset="-128"/>
                <a:sym typeface="Wingdings" pitchFamily="2" charset="2"/>
              </a:rPr>
              <a:t>(aq) </a:t>
            </a:r>
            <a:r>
              <a:rPr lang="en-US" sz="1600" u="sng" smtClean="0">
                <a:ea typeface="ＭＳ Ｐゴシック" pitchFamily="34" charset="-128"/>
                <a:sym typeface="Wingdings" pitchFamily="2" charset="2"/>
              </a:rPr>
              <a:t>+  7H</a:t>
            </a:r>
            <a:r>
              <a:rPr lang="en-US" sz="1600" baseline="-25000" smtClean="0">
                <a:ea typeface="ＭＳ Ｐゴシック" pitchFamily="34" charset="-128"/>
                <a:sym typeface="Wingdings" pitchFamily="2" charset="2"/>
              </a:rPr>
              <a:t>2</a:t>
            </a:r>
            <a:r>
              <a:rPr lang="en-US" sz="1600" u="sng" smtClean="0">
                <a:ea typeface="ＭＳ Ｐゴシック" pitchFamily="34" charset="-128"/>
                <a:sym typeface="Wingdings" pitchFamily="2" charset="2"/>
              </a:rPr>
              <a:t>O</a:t>
            </a:r>
            <a:r>
              <a:rPr lang="en-US" sz="1600" baseline="-25000" smtClean="0">
                <a:ea typeface="ＭＳ Ｐゴシック" pitchFamily="34" charset="-128"/>
                <a:sym typeface="Wingdings" pitchFamily="2" charset="2"/>
              </a:rPr>
              <a:t>(l)</a:t>
            </a:r>
            <a:endParaRPr lang="en-US" sz="1600" baseline="-25000" smtClean="0">
              <a:ea typeface="ＭＳ Ｐゴシック" pitchFamily="34" charset="-128"/>
            </a:endParaRPr>
          </a:p>
          <a:p>
            <a:pPr lvl="1" algn="ctr" eaLnBrk="1" hangingPunct="1">
              <a:buFont typeface="Georgia" pitchFamily="18" charset="0"/>
              <a:buNone/>
            </a:pPr>
            <a:r>
              <a:rPr lang="en-US" sz="1600" b="1" smtClean="0">
                <a:ea typeface="ＭＳ Ｐゴシック" pitchFamily="34" charset="-128"/>
              </a:rPr>
              <a:t> 3Ni</a:t>
            </a:r>
            <a:r>
              <a:rPr lang="en-US" sz="1600" b="1" baseline="-25000" smtClean="0">
                <a:ea typeface="ＭＳ Ｐゴシック" pitchFamily="34" charset="-128"/>
              </a:rPr>
              <a:t>(s)</a:t>
            </a:r>
            <a:r>
              <a:rPr lang="en-US" sz="1600" b="1" baseline="-25000" smtClean="0">
                <a:ea typeface="ＭＳ Ｐゴシック" pitchFamily="34" charset="-128"/>
                <a:sym typeface="Wingdings" pitchFamily="2" charset="2"/>
              </a:rPr>
              <a:t> </a:t>
            </a:r>
            <a:r>
              <a:rPr lang="en-US" sz="1600" b="1" smtClean="0">
                <a:ea typeface="ＭＳ Ｐゴシック" pitchFamily="34" charset="-128"/>
                <a:sym typeface="Wingdings" pitchFamily="2" charset="2"/>
              </a:rPr>
              <a:t>+ </a:t>
            </a:r>
            <a:r>
              <a:rPr lang="en-US" sz="1600" b="1" smtClean="0">
                <a:ea typeface="ＭＳ Ｐゴシック" pitchFamily="34" charset="-128"/>
              </a:rPr>
              <a:t>Cr</a:t>
            </a:r>
            <a:r>
              <a:rPr lang="en-US" sz="1600" b="1" baseline="-25000" smtClean="0">
                <a:ea typeface="ＭＳ Ｐゴシック" pitchFamily="34" charset="-128"/>
              </a:rPr>
              <a:t>2</a:t>
            </a:r>
            <a:r>
              <a:rPr lang="en-US" sz="1600" b="1" smtClean="0">
                <a:ea typeface="ＭＳ Ｐゴシック" pitchFamily="34" charset="-128"/>
              </a:rPr>
              <a:t>O</a:t>
            </a:r>
            <a:r>
              <a:rPr lang="en-US" sz="1600" b="1" baseline="-25000" smtClean="0">
                <a:ea typeface="ＭＳ Ｐゴシック" pitchFamily="34" charset="-128"/>
              </a:rPr>
              <a:t>7</a:t>
            </a:r>
            <a:r>
              <a:rPr lang="en-US" sz="1600" b="1" baseline="30000" smtClean="0">
                <a:ea typeface="ＭＳ Ｐゴシック" pitchFamily="34" charset="-128"/>
              </a:rPr>
              <a:t>2-</a:t>
            </a:r>
            <a:r>
              <a:rPr lang="en-US" sz="1600" b="1" baseline="-25000" smtClean="0">
                <a:ea typeface="ＭＳ Ｐゴシック" pitchFamily="34" charset="-128"/>
              </a:rPr>
              <a:t>(aq)</a:t>
            </a:r>
            <a:r>
              <a:rPr lang="en-US" sz="1600" b="1" smtClean="0">
                <a:ea typeface="ＭＳ Ｐゴシック" pitchFamily="34" charset="-128"/>
              </a:rPr>
              <a:t> + 14 H</a:t>
            </a:r>
            <a:r>
              <a:rPr lang="en-US" sz="1600" b="1" baseline="30000" smtClean="0">
                <a:ea typeface="ＭＳ Ｐゴシック" pitchFamily="34" charset="-128"/>
              </a:rPr>
              <a:t>+</a:t>
            </a:r>
            <a:r>
              <a:rPr lang="en-US" sz="1600" b="1" baseline="-25000" smtClean="0">
                <a:ea typeface="ＭＳ Ｐゴシック" pitchFamily="34" charset="-128"/>
              </a:rPr>
              <a:t>(aq)</a:t>
            </a:r>
            <a:r>
              <a:rPr lang="en-US" sz="1600" b="1" smtClean="0">
                <a:ea typeface="ＭＳ Ｐゴシック" pitchFamily="34" charset="-128"/>
              </a:rPr>
              <a:t> </a:t>
            </a:r>
            <a:r>
              <a:rPr lang="en-US" sz="1600" b="1" smtClean="0">
                <a:ea typeface="ＭＳ Ｐゴシック" pitchFamily="34" charset="-128"/>
                <a:sym typeface="Wingdings" pitchFamily="2" charset="2"/>
              </a:rPr>
              <a:t></a:t>
            </a:r>
            <a:r>
              <a:rPr lang="en-US" sz="1600" b="1" smtClean="0">
                <a:ea typeface="ＭＳ Ｐゴシック" pitchFamily="34" charset="-128"/>
              </a:rPr>
              <a:t> 3Ni</a:t>
            </a:r>
            <a:r>
              <a:rPr lang="en-US" sz="1600" b="1" baseline="30000" smtClean="0">
                <a:ea typeface="ＭＳ Ｐゴシック" pitchFamily="34" charset="-128"/>
              </a:rPr>
              <a:t>2+</a:t>
            </a:r>
            <a:r>
              <a:rPr lang="en-US" sz="1600" b="1" baseline="-25000" smtClean="0">
                <a:ea typeface="ＭＳ Ｐゴシック" pitchFamily="34" charset="-128"/>
              </a:rPr>
              <a:t>(aq  </a:t>
            </a:r>
            <a:r>
              <a:rPr lang="en-US" sz="1600" b="1" smtClean="0">
                <a:ea typeface="ＭＳ Ｐゴシック" pitchFamily="34" charset="-128"/>
              </a:rPr>
              <a:t>+ </a:t>
            </a:r>
            <a:r>
              <a:rPr lang="en-US" sz="1600" b="1" smtClean="0">
                <a:ea typeface="ＭＳ Ｐゴシック" pitchFamily="34" charset="-128"/>
                <a:sym typeface="Wingdings" pitchFamily="2" charset="2"/>
              </a:rPr>
              <a:t> 2Cr</a:t>
            </a:r>
            <a:r>
              <a:rPr lang="en-US" sz="1600" b="1" baseline="30000" smtClean="0">
                <a:ea typeface="ＭＳ Ｐゴシック" pitchFamily="34" charset="-128"/>
                <a:sym typeface="Wingdings" pitchFamily="2" charset="2"/>
              </a:rPr>
              <a:t>3+</a:t>
            </a:r>
            <a:r>
              <a:rPr lang="en-US" sz="1600" b="1" baseline="-25000" smtClean="0">
                <a:ea typeface="ＭＳ Ｐゴシック" pitchFamily="34" charset="-128"/>
                <a:sym typeface="Wingdings" pitchFamily="2" charset="2"/>
              </a:rPr>
              <a:t>(aq) </a:t>
            </a:r>
            <a:r>
              <a:rPr lang="en-US" sz="1600" b="1" smtClean="0">
                <a:ea typeface="ＭＳ Ｐゴシック" pitchFamily="34" charset="-128"/>
                <a:sym typeface="Wingdings" pitchFamily="2" charset="2"/>
              </a:rPr>
              <a:t>+  7H</a:t>
            </a:r>
            <a:r>
              <a:rPr lang="en-US" sz="1600" b="1" baseline="-25000" smtClean="0">
                <a:ea typeface="ＭＳ Ｐゴシック" pitchFamily="34" charset="-128"/>
                <a:sym typeface="Wingdings" pitchFamily="2" charset="2"/>
              </a:rPr>
              <a:t>2</a:t>
            </a:r>
            <a:r>
              <a:rPr lang="en-US" sz="1600" b="1" smtClean="0">
                <a:ea typeface="ＭＳ Ｐゴシック" pitchFamily="34" charset="-128"/>
                <a:sym typeface="Wingdings" pitchFamily="2" charset="2"/>
              </a:rPr>
              <a:t>O</a:t>
            </a:r>
            <a:r>
              <a:rPr lang="en-US" sz="1600" b="1" baseline="-25000" smtClean="0">
                <a:ea typeface="ＭＳ Ｐゴシック" pitchFamily="34" charset="-128"/>
                <a:sym typeface="Wingdings" pitchFamily="2" charset="2"/>
              </a:rPr>
              <a:t>(l)</a:t>
            </a:r>
          </a:p>
          <a:p>
            <a:pPr lvl="1" eaLnBrk="1" hangingPunct="1">
              <a:buFont typeface="Georgia" pitchFamily="18" charset="0"/>
              <a:buNone/>
            </a:pPr>
            <a:r>
              <a:rPr lang="en-US" sz="1600" baseline="-25000" smtClean="0">
                <a:ea typeface="ＭＳ Ｐゴシック" pitchFamily="34" charset="-128"/>
                <a:sym typeface="Wingdings" pitchFamily="2" charset="2"/>
              </a:rPr>
              <a:t>			</a:t>
            </a:r>
            <a:r>
              <a:rPr lang="en-US" sz="1600" smtClean="0">
                <a:ea typeface="ＭＳ Ｐゴシック" pitchFamily="34" charset="-128"/>
                <a:sym typeface="Wingdings" pitchFamily="2" charset="2"/>
              </a:rPr>
              <a:t>                       </a:t>
            </a:r>
            <a:r>
              <a:rPr lang="en-US" sz="1800" baseline="-25000" smtClean="0">
                <a:ea typeface="ＭＳ Ｐゴシック" pitchFamily="34" charset="-128"/>
                <a:sym typeface="Wingdings" pitchFamily="2" charset="2"/>
              </a:rPr>
              <a:t>2.50</a:t>
            </a:r>
            <a:r>
              <a:rPr lang="en-US" sz="1800" smtClean="0">
                <a:ea typeface="ＭＳ Ｐゴシック" pitchFamily="34" charset="-128"/>
                <a:sym typeface="Wingdings" pitchFamily="2" charset="2"/>
              </a:rPr>
              <a:t> </a:t>
            </a:r>
            <a:r>
              <a:rPr lang="en-US" sz="1800" baseline="-25000" smtClean="0">
                <a:ea typeface="ＭＳ Ｐゴシック" pitchFamily="34" charset="-128"/>
                <a:sym typeface="Wingdings" pitchFamily="2" charset="2"/>
              </a:rPr>
              <a:t>g </a:t>
            </a:r>
            <a:r>
              <a:rPr lang="en-US" sz="1800" smtClean="0">
                <a:ea typeface="ＭＳ Ｐゴシック" pitchFamily="34" charset="-128"/>
                <a:sym typeface="Wingdings" pitchFamily="2" charset="2"/>
              </a:rPr>
              <a:t>    </a:t>
            </a:r>
            <a:r>
              <a:rPr lang="en-US" sz="1800" baseline="-25000" smtClean="0">
                <a:ea typeface="ＭＳ Ｐゴシック" pitchFamily="34" charset="-128"/>
                <a:sym typeface="Wingdings" pitchFamily="2" charset="2"/>
              </a:rPr>
              <a:t>50.0mL</a:t>
            </a:r>
          </a:p>
          <a:p>
            <a:pPr lvl="1" eaLnBrk="1" hangingPunct="1">
              <a:spcBef>
                <a:spcPct val="0"/>
              </a:spcBef>
              <a:buFont typeface="Georgia" pitchFamily="18" charset="0"/>
              <a:buNone/>
            </a:pPr>
            <a:r>
              <a:rPr lang="en-US" sz="1800" baseline="-25000" smtClean="0">
                <a:ea typeface="ＭＳ Ｐゴシック" pitchFamily="34" charset="-128"/>
                <a:sym typeface="Wingdings" pitchFamily="2" charset="2"/>
              </a:rPr>
              <a:t>			</a:t>
            </a:r>
            <a:r>
              <a:rPr lang="en-US" sz="1800" smtClean="0">
                <a:ea typeface="ＭＳ Ｐゴシック" pitchFamily="34" charset="-128"/>
                <a:sym typeface="Wingdings" pitchFamily="2" charset="2"/>
              </a:rPr>
              <a:t>          	      </a:t>
            </a:r>
            <a:r>
              <a:rPr lang="en-US" sz="1800" baseline="-25000" smtClean="0">
                <a:ea typeface="ＭＳ Ｐゴシック" pitchFamily="34" charset="-128"/>
                <a:sym typeface="Wingdings" pitchFamily="2" charset="2"/>
              </a:rPr>
              <a:t>?</a:t>
            </a:r>
            <a:r>
              <a:rPr lang="en-US" sz="1800" smtClean="0">
                <a:ea typeface="ＭＳ Ｐゴシック" pitchFamily="34" charset="-128"/>
                <a:sym typeface="Wingdings" pitchFamily="2" charset="2"/>
              </a:rPr>
              <a:t> </a:t>
            </a:r>
            <a:r>
              <a:rPr lang="en-US" sz="1800" baseline="-25000" smtClean="0">
                <a:ea typeface="ＭＳ Ｐゴシック" pitchFamily="34" charset="-128"/>
                <a:sym typeface="Wingdings" pitchFamily="2" charset="2"/>
              </a:rPr>
              <a:t>mol/L</a:t>
            </a:r>
          </a:p>
          <a:p>
            <a:pPr lvl="1" eaLnBrk="1" hangingPunct="1">
              <a:spcBef>
                <a:spcPct val="0"/>
              </a:spcBef>
              <a:buFont typeface="Georgia" pitchFamily="18" charset="0"/>
              <a:buNone/>
            </a:pPr>
            <a:endParaRPr lang="en-US" sz="1600" baseline="-25000" smtClean="0">
              <a:ea typeface="ＭＳ Ｐゴシック" pitchFamily="34" charset="-128"/>
              <a:sym typeface="Wingdings" pitchFamily="2" charset="2"/>
            </a:endParaRPr>
          </a:p>
          <a:p>
            <a:pPr eaLnBrk="1" hangingPunct="1">
              <a:spcBef>
                <a:spcPct val="0"/>
              </a:spcBef>
              <a:buFont typeface="Wingdings 2" pitchFamily="18" charset="2"/>
              <a:buNone/>
            </a:pPr>
            <a:r>
              <a:rPr lang="en-US" sz="1500" smtClean="0">
                <a:solidFill>
                  <a:schemeClr val="accent2"/>
                </a:solidFill>
                <a:ea typeface="ＭＳ Ｐゴシック" pitchFamily="34" charset="-128"/>
                <a:sym typeface="Wingdings" pitchFamily="2" charset="2"/>
              </a:rPr>
              <a:t> </a:t>
            </a:r>
          </a:p>
          <a:p>
            <a:pPr eaLnBrk="1" hangingPunct="1">
              <a:spcBef>
                <a:spcPct val="0"/>
              </a:spcBef>
              <a:buFont typeface="Wingdings 2" pitchFamily="18" charset="2"/>
              <a:buNone/>
            </a:pPr>
            <a:r>
              <a:rPr lang="en-US" sz="1500" b="1" smtClean="0">
                <a:solidFill>
                  <a:schemeClr val="accent2"/>
                </a:solidFill>
                <a:ea typeface="ＭＳ Ｐゴシック" pitchFamily="34" charset="-128"/>
                <a:sym typeface="Wingdings" pitchFamily="2" charset="2"/>
              </a:rPr>
              <a:t>	</a:t>
            </a:r>
            <a:r>
              <a:rPr lang="en-US" sz="1500" b="1" smtClean="0">
                <a:solidFill>
                  <a:srgbClr val="244A58"/>
                </a:solidFill>
                <a:ea typeface="ＭＳ Ｐゴシック" pitchFamily="34" charset="-128"/>
                <a:sym typeface="Wingdings" pitchFamily="2" charset="2"/>
              </a:rPr>
              <a:t>    2.50 g     x  </a:t>
            </a:r>
            <a:r>
              <a:rPr lang="en-US" sz="1500" b="1" u="sng" smtClean="0">
                <a:solidFill>
                  <a:srgbClr val="244A58"/>
                </a:solidFill>
                <a:ea typeface="ＭＳ Ｐゴシック" pitchFamily="34" charset="-128"/>
                <a:sym typeface="Wingdings" pitchFamily="2" charset="2"/>
              </a:rPr>
              <a:t> mol Ni</a:t>
            </a:r>
            <a:r>
              <a:rPr lang="en-US" sz="1500" b="1" u="sng" baseline="-25000" smtClean="0">
                <a:solidFill>
                  <a:srgbClr val="244A58"/>
                </a:solidFill>
                <a:ea typeface="ＭＳ Ｐゴシック" pitchFamily="34" charset="-128"/>
                <a:sym typeface="Wingdings" pitchFamily="2" charset="2"/>
              </a:rPr>
              <a:t>(s)</a:t>
            </a:r>
            <a:r>
              <a:rPr lang="en-US" sz="1500" b="1" smtClean="0">
                <a:solidFill>
                  <a:srgbClr val="244A58"/>
                </a:solidFill>
                <a:ea typeface="ＭＳ Ｐゴシック" pitchFamily="34" charset="-128"/>
                <a:sym typeface="Wingdings" pitchFamily="2" charset="2"/>
              </a:rPr>
              <a:t>  </a:t>
            </a:r>
            <a:r>
              <a:rPr lang="en-US" sz="1500" b="1" u="sng" smtClean="0">
                <a:solidFill>
                  <a:srgbClr val="244A58"/>
                </a:solidFill>
                <a:ea typeface="ＭＳ Ｐゴシック" pitchFamily="34" charset="-128"/>
                <a:sym typeface="Wingdings" pitchFamily="2" charset="2"/>
              </a:rPr>
              <a:t>x</a:t>
            </a:r>
            <a:r>
              <a:rPr lang="en-US" sz="1500" b="1" smtClean="0">
                <a:solidFill>
                  <a:srgbClr val="244A58"/>
                </a:solidFill>
                <a:ea typeface="ＭＳ Ｐゴシック" pitchFamily="34" charset="-128"/>
                <a:sym typeface="Wingdings" pitchFamily="2" charset="2"/>
              </a:rPr>
              <a:t>    </a:t>
            </a:r>
            <a:r>
              <a:rPr lang="en-US" sz="1500" b="1" i="1" u="sng" smtClean="0">
                <a:solidFill>
                  <a:srgbClr val="244A58"/>
                </a:solidFill>
                <a:ea typeface="ＭＳ Ｐゴシック" pitchFamily="34" charset="-128"/>
                <a:sym typeface="Wingdings" pitchFamily="2" charset="2"/>
              </a:rPr>
              <a:t> </a:t>
            </a:r>
            <a:r>
              <a:rPr lang="en-US" sz="1500" b="1" u="sng" smtClean="0">
                <a:solidFill>
                  <a:srgbClr val="244A58"/>
                </a:solidFill>
                <a:ea typeface="ＭＳ Ｐゴシック" pitchFamily="34" charset="-128"/>
                <a:sym typeface="Wingdings" pitchFamily="2" charset="2"/>
              </a:rPr>
              <a:t>1 mol  </a:t>
            </a:r>
            <a:r>
              <a:rPr lang="en-US" sz="1400" b="1" u="sng" smtClean="0">
                <a:solidFill>
                  <a:srgbClr val="244A58"/>
                </a:solidFill>
                <a:ea typeface="ＭＳ Ｐゴシック" pitchFamily="34" charset="-128"/>
              </a:rPr>
              <a:t>Cr</a:t>
            </a:r>
            <a:r>
              <a:rPr lang="en-US" sz="1400" b="1" baseline="-25000" smtClean="0">
                <a:solidFill>
                  <a:srgbClr val="244A58"/>
                </a:solidFill>
                <a:ea typeface="ＭＳ Ｐゴシック" pitchFamily="34" charset="-128"/>
              </a:rPr>
              <a:t>2</a:t>
            </a:r>
            <a:r>
              <a:rPr lang="en-US" sz="1400" b="1" u="sng" smtClean="0">
                <a:solidFill>
                  <a:srgbClr val="244A58"/>
                </a:solidFill>
                <a:ea typeface="ＭＳ Ｐゴシック" pitchFamily="34" charset="-128"/>
              </a:rPr>
              <a:t>O</a:t>
            </a:r>
            <a:r>
              <a:rPr lang="en-US" sz="1400" b="1" baseline="-25000" smtClean="0">
                <a:solidFill>
                  <a:srgbClr val="244A58"/>
                </a:solidFill>
                <a:ea typeface="ＭＳ Ｐゴシック" pitchFamily="34" charset="-128"/>
              </a:rPr>
              <a:t>7</a:t>
            </a:r>
            <a:r>
              <a:rPr lang="en-US" sz="1400" b="1" u="sng" baseline="30000" smtClean="0">
                <a:solidFill>
                  <a:srgbClr val="244A58"/>
                </a:solidFill>
                <a:ea typeface="ＭＳ Ｐゴシック" pitchFamily="34" charset="-128"/>
              </a:rPr>
              <a:t>2-</a:t>
            </a:r>
            <a:r>
              <a:rPr lang="en-US" sz="1400" b="1" baseline="-25000" smtClean="0">
                <a:solidFill>
                  <a:srgbClr val="244A58"/>
                </a:solidFill>
                <a:ea typeface="ＭＳ Ｐゴシック" pitchFamily="34" charset="-128"/>
              </a:rPr>
              <a:t>(aq)</a:t>
            </a:r>
            <a:r>
              <a:rPr lang="en-US" sz="1500" b="1" smtClean="0">
                <a:solidFill>
                  <a:srgbClr val="244A58"/>
                </a:solidFill>
                <a:ea typeface="ＭＳ Ｐゴシック" pitchFamily="34" charset="-128"/>
                <a:sym typeface="Wingdings" pitchFamily="2" charset="2"/>
              </a:rPr>
              <a:t>   x    __</a:t>
            </a:r>
            <a:r>
              <a:rPr lang="en-US" sz="1500" b="1" u="sng" smtClean="0">
                <a:solidFill>
                  <a:srgbClr val="244A58"/>
                </a:solidFill>
                <a:ea typeface="ＭＳ Ｐゴシック" pitchFamily="34" charset="-128"/>
                <a:sym typeface="Wingdings" pitchFamily="2" charset="2"/>
              </a:rPr>
              <a:t>1</a:t>
            </a:r>
            <a:r>
              <a:rPr lang="en-US" sz="1500" b="1" smtClean="0">
                <a:solidFill>
                  <a:srgbClr val="244A58"/>
                </a:solidFill>
                <a:ea typeface="ＭＳ Ｐゴシック" pitchFamily="34" charset="-128"/>
                <a:sym typeface="Wingdings" pitchFamily="2" charset="2"/>
              </a:rPr>
              <a:t>__=    0.284 mol/L </a:t>
            </a:r>
            <a:r>
              <a:rPr lang="en-US" sz="1400" b="1" smtClean="0">
                <a:solidFill>
                  <a:srgbClr val="244A58"/>
                </a:solidFill>
                <a:ea typeface="ＭＳ Ｐゴシック" pitchFamily="34" charset="-128"/>
              </a:rPr>
              <a:t>Cr</a:t>
            </a:r>
            <a:r>
              <a:rPr lang="en-US" sz="1400" b="1" baseline="-25000" smtClean="0">
                <a:solidFill>
                  <a:srgbClr val="244A58"/>
                </a:solidFill>
                <a:ea typeface="ＭＳ Ｐゴシック" pitchFamily="34" charset="-128"/>
              </a:rPr>
              <a:t>2</a:t>
            </a:r>
            <a:r>
              <a:rPr lang="en-US" sz="1400" b="1" smtClean="0">
                <a:solidFill>
                  <a:srgbClr val="244A58"/>
                </a:solidFill>
                <a:ea typeface="ＭＳ Ｐゴシック" pitchFamily="34" charset="-128"/>
              </a:rPr>
              <a:t>O</a:t>
            </a:r>
            <a:r>
              <a:rPr lang="en-US" sz="1400" b="1" baseline="-25000" smtClean="0">
                <a:solidFill>
                  <a:srgbClr val="244A58"/>
                </a:solidFill>
                <a:ea typeface="ＭＳ Ｐゴシック" pitchFamily="34" charset="-128"/>
              </a:rPr>
              <a:t>7</a:t>
            </a:r>
            <a:r>
              <a:rPr lang="en-US" sz="1400" b="1" baseline="30000" smtClean="0">
                <a:solidFill>
                  <a:srgbClr val="244A58"/>
                </a:solidFill>
                <a:ea typeface="ＭＳ Ｐゴシック" pitchFamily="34" charset="-128"/>
              </a:rPr>
              <a:t>2-</a:t>
            </a:r>
            <a:r>
              <a:rPr lang="en-US" sz="1400" b="1" baseline="-25000" smtClean="0">
                <a:solidFill>
                  <a:srgbClr val="244A58"/>
                </a:solidFill>
                <a:ea typeface="ＭＳ Ｐゴシック" pitchFamily="34" charset="-128"/>
              </a:rPr>
              <a:t>(aq)</a:t>
            </a:r>
            <a:r>
              <a:rPr lang="en-US" sz="1500" b="1" smtClean="0">
                <a:solidFill>
                  <a:srgbClr val="244A58"/>
                </a:solidFill>
                <a:ea typeface="ＭＳ Ｐゴシック" pitchFamily="34" charset="-128"/>
                <a:sym typeface="Wingdings" pitchFamily="2" charset="2"/>
              </a:rPr>
              <a:t>   	                   	               			58.69 g             3 mol Ni</a:t>
            </a:r>
            <a:r>
              <a:rPr lang="en-US" sz="1500" b="1" baseline="-25000" smtClean="0">
                <a:solidFill>
                  <a:srgbClr val="244A58"/>
                </a:solidFill>
                <a:ea typeface="ＭＳ Ｐゴシック" pitchFamily="34" charset="-128"/>
                <a:sym typeface="Wingdings" pitchFamily="2" charset="2"/>
              </a:rPr>
              <a:t>(s)</a:t>
            </a:r>
            <a:r>
              <a:rPr lang="en-US" sz="1500" b="1" smtClean="0">
                <a:solidFill>
                  <a:srgbClr val="244A58"/>
                </a:solidFill>
                <a:ea typeface="ＭＳ Ｐゴシック" pitchFamily="34" charset="-128"/>
                <a:sym typeface="Wingdings" pitchFamily="2" charset="2"/>
              </a:rPr>
              <a:t>                   0.0500L</a:t>
            </a:r>
            <a:endParaRPr lang="en-US" sz="1500" b="1" baseline="-25000" smtClean="0">
              <a:solidFill>
                <a:srgbClr val="244A58"/>
              </a:solidFill>
              <a:ea typeface="ＭＳ Ｐゴシック" pitchFamily="34" charset="-128"/>
            </a:endParaRPr>
          </a:p>
          <a:p>
            <a:pPr lvl="1" algn="ctr" eaLnBrk="1" hangingPunct="1">
              <a:buFont typeface="Georgia" pitchFamily="18" charset="0"/>
              <a:buNone/>
            </a:pPr>
            <a:endParaRPr lang="en-US" sz="1600" b="1" u="sng" baseline="-25000" smtClean="0">
              <a:ea typeface="ＭＳ Ｐゴシック" pitchFamily="34" charset="-128"/>
            </a:endParaRPr>
          </a:p>
          <a:p>
            <a:pPr lvl="1" algn="ctr" eaLnBrk="1" hangingPunct="1">
              <a:buFont typeface="Georgia" pitchFamily="18" charset="0"/>
              <a:buNone/>
            </a:pPr>
            <a:endParaRPr lang="en-US" sz="1600" baseline="-25000" smtClean="0">
              <a:ea typeface="ＭＳ Ｐゴシック" pitchFamily="34" charset="-128"/>
            </a:endParaRPr>
          </a:p>
        </p:txBody>
      </p:sp>
      <p:sp>
        <p:nvSpPr>
          <p:cNvPr id="38915" name="Title 2"/>
          <p:cNvSpPr>
            <a:spLocks noGrp="1"/>
          </p:cNvSpPr>
          <p:nvPr>
            <p:ph type="title"/>
          </p:nvPr>
        </p:nvSpPr>
        <p:spPr>
          <a:xfrm>
            <a:off x="231775" y="144463"/>
            <a:ext cx="5054600" cy="876300"/>
          </a:xfrm>
        </p:spPr>
        <p:txBody>
          <a:bodyPr/>
          <a:lstStyle/>
          <a:p>
            <a:pPr eaLnBrk="1" hangingPunct="1"/>
            <a:r>
              <a:rPr lang="en-US" sz="3300" b="1" smtClean="0">
                <a:latin typeface="Georgia" pitchFamily="18" charset="0"/>
                <a:ea typeface="ＭＳ Ｐゴシック" pitchFamily="34" charset="-128"/>
              </a:rPr>
              <a:t>Redox Stoichiometry</a:t>
            </a:r>
          </a:p>
        </p:txBody>
      </p:sp>
      <p:sp>
        <p:nvSpPr>
          <p:cNvPr id="5" name="TextBox 4"/>
          <p:cNvSpPr txBox="1">
            <a:spLocks noChangeArrowheads="1"/>
          </p:cNvSpPr>
          <p:nvPr/>
        </p:nvSpPr>
        <p:spPr bwMode="auto">
          <a:xfrm>
            <a:off x="5821363" y="2165350"/>
            <a:ext cx="528637" cy="246063"/>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spAutoFit/>
          </a:bodyPr>
          <a:lstStyle/>
          <a:p>
            <a:pPr algn="ctr" fontAlgn="auto">
              <a:spcBef>
                <a:spcPts val="0"/>
              </a:spcBef>
              <a:spcAft>
                <a:spcPts val="0"/>
              </a:spcAft>
              <a:defRPr/>
            </a:pPr>
            <a:r>
              <a:rPr lang="en-US" sz="1000" b="1" dirty="0">
                <a:solidFill>
                  <a:schemeClr val="lt1"/>
                </a:solidFill>
                <a:latin typeface="+mn-lt"/>
                <a:ea typeface="+mn-ea"/>
                <a:cs typeface="Georgia"/>
              </a:rPr>
              <a:t>SOA</a:t>
            </a:r>
          </a:p>
        </p:txBody>
      </p:sp>
      <p:sp>
        <p:nvSpPr>
          <p:cNvPr id="6" name="TextBox 5"/>
          <p:cNvSpPr txBox="1">
            <a:spLocks noChangeArrowheads="1"/>
          </p:cNvSpPr>
          <p:nvPr/>
        </p:nvSpPr>
        <p:spPr bwMode="auto">
          <a:xfrm>
            <a:off x="4592638" y="2266950"/>
            <a:ext cx="528637" cy="246063"/>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spAutoFit/>
          </a:bodyPr>
          <a:lstStyle/>
          <a:p>
            <a:pPr algn="ctr" fontAlgn="auto">
              <a:spcBef>
                <a:spcPts val="0"/>
              </a:spcBef>
              <a:spcAft>
                <a:spcPts val="0"/>
              </a:spcAft>
              <a:defRPr/>
            </a:pPr>
            <a:r>
              <a:rPr lang="en-US" sz="1000" b="1" dirty="0">
                <a:solidFill>
                  <a:schemeClr val="lt1"/>
                </a:solidFill>
                <a:latin typeface="+mn-lt"/>
                <a:ea typeface="+mn-ea"/>
                <a:cs typeface="Georgia"/>
              </a:rPr>
              <a:t>SRA</a:t>
            </a:r>
          </a:p>
        </p:txBody>
      </p:sp>
      <p:cxnSp>
        <p:nvCxnSpPr>
          <p:cNvPr id="11" name="Straight Connector 10"/>
          <p:cNvCxnSpPr>
            <a:cxnSpLocks noChangeShapeType="1"/>
          </p:cNvCxnSpPr>
          <p:nvPr/>
        </p:nvCxnSpPr>
        <p:spPr bwMode="auto">
          <a:xfrm rot="10800000" flipV="1">
            <a:off x="5489575" y="2328863"/>
            <a:ext cx="331788" cy="217487"/>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 name="Straight Connector 12"/>
          <p:cNvCxnSpPr>
            <a:cxnSpLocks noChangeShapeType="1"/>
          </p:cNvCxnSpPr>
          <p:nvPr/>
        </p:nvCxnSpPr>
        <p:spPr bwMode="auto">
          <a:xfrm>
            <a:off x="6365875" y="2301875"/>
            <a:ext cx="407988" cy="21748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463" y="1076325"/>
            <a:ext cx="8969375" cy="5514975"/>
          </a:xfrm>
        </p:spPr>
        <p:txBody>
          <a:bodyPr/>
          <a:lstStyle/>
          <a:p>
            <a:pPr eaLnBrk="1" hangingPunct="1">
              <a:buFont typeface="Georgia" pitchFamily="18" charset="0"/>
              <a:buChar char="•"/>
            </a:pPr>
            <a:r>
              <a:rPr lang="en-US" sz="2400" smtClean="0">
                <a:ea typeface="ＭＳ Ｐゴシック" pitchFamily="34" charset="-128"/>
              </a:rPr>
              <a:t>Copper metal can be oxidized in a solution to form copper(I) oxide.  What is the half-reaction for this process?    </a:t>
            </a:r>
          </a:p>
          <a:p>
            <a:pPr eaLnBrk="1" hangingPunct="1">
              <a:buFont typeface="Arial" charset="0"/>
              <a:buNone/>
            </a:pPr>
            <a:r>
              <a:rPr lang="en-US" sz="2400" smtClean="0">
                <a:ea typeface="ＭＳ Ｐゴシック" pitchFamily="34" charset="-128"/>
              </a:rPr>
              <a:t>				  </a:t>
            </a:r>
            <a:r>
              <a:rPr lang="en-US" sz="2400" smtClean="0">
                <a:solidFill>
                  <a:srgbClr val="000000"/>
                </a:solidFill>
                <a:ea typeface="ＭＳ Ｐゴシック" pitchFamily="34" charset="-128"/>
              </a:rPr>
              <a:t>Cu</a:t>
            </a:r>
            <a:r>
              <a:rPr lang="en-US" sz="2400" baseline="-25000" smtClean="0">
                <a:solidFill>
                  <a:srgbClr val="000000"/>
                </a:solidFill>
                <a:ea typeface="ＭＳ Ｐゴシック" pitchFamily="34" charset="-128"/>
              </a:rPr>
              <a:t>(s)</a:t>
            </a:r>
            <a:r>
              <a:rPr lang="en-US" sz="2400" smtClean="0">
                <a:solidFill>
                  <a:srgbClr val="000000"/>
                </a:solidFill>
                <a:ea typeface="ＭＳ Ｐゴシック" pitchFamily="34" charset="-128"/>
              </a:rPr>
              <a:t> </a:t>
            </a:r>
            <a:r>
              <a:rPr lang="en-US" sz="2400" smtClean="0">
                <a:solidFill>
                  <a:srgbClr val="000000"/>
                </a:solidFill>
                <a:ea typeface="ＭＳ Ｐゴシック" pitchFamily="34" charset="-128"/>
                <a:sym typeface="Wingdings" pitchFamily="2" charset="2"/>
              </a:rPr>
              <a:t> Cu</a:t>
            </a:r>
            <a:r>
              <a:rPr lang="en-US" sz="2400" baseline="-25000" smtClean="0">
                <a:solidFill>
                  <a:srgbClr val="000000"/>
                </a:solidFill>
                <a:ea typeface="ＭＳ Ｐゴシック" pitchFamily="34" charset="-128"/>
                <a:sym typeface="Wingdings" pitchFamily="2" charset="2"/>
              </a:rPr>
              <a:t>2</a:t>
            </a:r>
            <a:r>
              <a:rPr lang="en-US" sz="2400" smtClean="0">
                <a:solidFill>
                  <a:srgbClr val="000000"/>
                </a:solidFill>
                <a:ea typeface="ＭＳ Ｐゴシック" pitchFamily="34" charset="-128"/>
                <a:sym typeface="Wingdings" pitchFamily="2" charset="2"/>
              </a:rPr>
              <a:t>O</a:t>
            </a:r>
            <a:r>
              <a:rPr lang="en-US" sz="2400" baseline="-25000" smtClean="0">
                <a:solidFill>
                  <a:srgbClr val="000000"/>
                </a:solidFill>
                <a:ea typeface="ＭＳ Ｐゴシック" pitchFamily="34" charset="-128"/>
                <a:sym typeface="Wingdings" pitchFamily="2" charset="2"/>
              </a:rPr>
              <a:t>(s) </a:t>
            </a:r>
            <a:endParaRPr lang="en-US" sz="2400" b="1" smtClean="0">
              <a:solidFill>
                <a:srgbClr val="000000"/>
              </a:solidFill>
              <a:ea typeface="ＭＳ Ｐゴシック" pitchFamily="34" charset="-128"/>
            </a:endParaRPr>
          </a:p>
          <a:p>
            <a:pPr eaLnBrk="1" hangingPunct="1">
              <a:buFont typeface="Georgia" pitchFamily="18" charset="0"/>
              <a:buNone/>
            </a:pPr>
            <a:endParaRPr lang="en-US" sz="2200" smtClean="0">
              <a:ea typeface="ＭＳ Ｐゴシック" pitchFamily="34" charset="-128"/>
            </a:endParaRPr>
          </a:p>
          <a:p>
            <a:pPr eaLnBrk="1" hangingPunct="1">
              <a:buFont typeface="Calibri" pitchFamily="34" charset="0"/>
              <a:buAutoNum type="arabicPeriod"/>
            </a:pPr>
            <a:r>
              <a:rPr lang="en-US" sz="2200" smtClean="0">
                <a:ea typeface="ＭＳ Ｐゴシック" pitchFamily="34" charset="-128"/>
                <a:sym typeface="Wingdings" pitchFamily="2" charset="2"/>
              </a:rPr>
              <a:t>Balance all atoms except H and O             </a:t>
            </a:r>
            <a:r>
              <a:rPr lang="en-US" sz="2200" b="1" smtClean="0">
                <a:solidFill>
                  <a:srgbClr val="F79646"/>
                </a:solidFill>
                <a:ea typeface="ＭＳ Ｐゴシック" pitchFamily="34" charset="-128"/>
                <a:sym typeface="Wingdings" pitchFamily="2" charset="2"/>
              </a:rPr>
              <a:t>2</a:t>
            </a:r>
            <a:r>
              <a:rPr lang="en-US" sz="2200" smtClean="0">
                <a:ea typeface="ＭＳ Ｐゴシック" pitchFamily="34" charset="-128"/>
              </a:rPr>
              <a:t>Cu</a:t>
            </a:r>
            <a:r>
              <a:rPr lang="en-US" sz="2200" baseline="-25000" smtClean="0">
                <a:ea typeface="ＭＳ Ｐゴシック" pitchFamily="34" charset="-128"/>
              </a:rPr>
              <a:t>(s)</a:t>
            </a:r>
            <a:r>
              <a:rPr lang="en-US" sz="2200" smtClean="0">
                <a:ea typeface="ＭＳ Ｐゴシック" pitchFamily="34" charset="-128"/>
              </a:rPr>
              <a:t> </a:t>
            </a:r>
            <a:r>
              <a:rPr lang="en-US" sz="2200" smtClean="0">
                <a:ea typeface="ＭＳ Ｐゴシック" pitchFamily="34" charset="-128"/>
                <a:sym typeface="Wingdings" pitchFamily="2" charset="2"/>
              </a:rPr>
              <a:t> Cu</a:t>
            </a:r>
            <a:r>
              <a:rPr lang="en-US" sz="2200" baseline="-25000" smtClean="0">
                <a:ea typeface="ＭＳ Ｐゴシック" pitchFamily="34" charset="-128"/>
                <a:sym typeface="Wingdings" pitchFamily="2" charset="2"/>
              </a:rPr>
              <a:t>2</a:t>
            </a:r>
            <a:r>
              <a:rPr lang="en-US" sz="2200" smtClean="0">
                <a:ea typeface="ＭＳ Ｐゴシック" pitchFamily="34" charset="-128"/>
                <a:sym typeface="Wingdings" pitchFamily="2" charset="2"/>
              </a:rPr>
              <a:t>O</a:t>
            </a:r>
            <a:r>
              <a:rPr lang="en-US" sz="2200" baseline="-25000" smtClean="0">
                <a:ea typeface="ＭＳ Ｐゴシック" pitchFamily="34" charset="-128"/>
                <a:sym typeface="Wingdings" pitchFamily="2" charset="2"/>
              </a:rPr>
              <a:t>(s) </a:t>
            </a:r>
          </a:p>
          <a:p>
            <a:pPr eaLnBrk="1" hangingPunct="1">
              <a:buFont typeface="Georgia" pitchFamily="18" charset="0"/>
              <a:buNone/>
            </a:pPr>
            <a:endParaRPr lang="en-US" sz="2200" smtClean="0">
              <a:ea typeface="ＭＳ Ｐゴシック" pitchFamily="34" charset="-128"/>
              <a:sym typeface="Wingdings" pitchFamily="2" charset="2"/>
            </a:endParaRPr>
          </a:p>
          <a:p>
            <a:pPr eaLnBrk="1" hangingPunct="1">
              <a:buFont typeface="Calibri" pitchFamily="34" charset="0"/>
              <a:buAutoNum type="arabicPeriod"/>
            </a:pPr>
            <a:r>
              <a:rPr lang="en-US" sz="2200" smtClean="0">
                <a:ea typeface="ＭＳ Ｐゴシック" pitchFamily="34" charset="-128"/>
                <a:sym typeface="Wingdings" pitchFamily="2" charset="2"/>
              </a:rPr>
              <a:t>Balance oxygen by adding water           2</a:t>
            </a:r>
            <a:r>
              <a:rPr lang="en-US" sz="2200" smtClean="0">
                <a:ea typeface="ＭＳ Ｐゴシック" pitchFamily="34" charset="-128"/>
              </a:rPr>
              <a:t>Cu</a:t>
            </a:r>
            <a:r>
              <a:rPr lang="en-US" sz="2200" baseline="-25000" smtClean="0">
                <a:ea typeface="ＭＳ Ｐゴシック" pitchFamily="34" charset="-128"/>
              </a:rPr>
              <a:t>(s)</a:t>
            </a:r>
            <a:r>
              <a:rPr lang="en-US" sz="2200" smtClean="0">
                <a:ea typeface="ＭＳ Ｐゴシック" pitchFamily="34" charset="-128"/>
              </a:rPr>
              <a:t> +</a:t>
            </a:r>
            <a:r>
              <a:rPr lang="en-US" sz="2200" b="1" smtClean="0">
                <a:solidFill>
                  <a:srgbClr val="F79646"/>
                </a:solidFill>
                <a:ea typeface="ＭＳ Ｐゴシック" pitchFamily="34" charset="-128"/>
              </a:rPr>
              <a:t>H</a:t>
            </a:r>
            <a:r>
              <a:rPr lang="en-US" sz="2200" b="1" baseline="-25000" smtClean="0">
                <a:solidFill>
                  <a:srgbClr val="F79646"/>
                </a:solidFill>
                <a:ea typeface="ＭＳ Ｐゴシック" pitchFamily="34" charset="-128"/>
              </a:rPr>
              <a:t>2</a:t>
            </a:r>
            <a:r>
              <a:rPr lang="en-US" sz="2200" b="1" smtClean="0">
                <a:solidFill>
                  <a:srgbClr val="F79646"/>
                </a:solidFill>
                <a:ea typeface="ＭＳ Ｐゴシック" pitchFamily="34" charset="-128"/>
              </a:rPr>
              <a:t>O</a:t>
            </a:r>
            <a:r>
              <a:rPr lang="en-US" sz="2200" b="1" baseline="-25000" smtClean="0">
                <a:solidFill>
                  <a:srgbClr val="F79646"/>
                </a:solidFill>
                <a:ea typeface="ＭＳ Ｐゴシック" pitchFamily="34" charset="-128"/>
              </a:rPr>
              <a:t>(l)</a:t>
            </a:r>
            <a:r>
              <a:rPr lang="en-US" sz="2200" b="1" smtClean="0">
                <a:solidFill>
                  <a:srgbClr val="F79646"/>
                </a:solidFill>
                <a:ea typeface="ＭＳ Ｐゴシック" pitchFamily="34" charset="-128"/>
              </a:rPr>
              <a:t> </a:t>
            </a:r>
            <a:r>
              <a:rPr lang="en-US" sz="2200" smtClean="0">
                <a:ea typeface="ＭＳ Ｐゴシック" pitchFamily="34" charset="-128"/>
                <a:sym typeface="Wingdings" pitchFamily="2" charset="2"/>
              </a:rPr>
              <a:t> Cu</a:t>
            </a:r>
            <a:r>
              <a:rPr lang="en-US" sz="2200" baseline="-25000" smtClean="0">
                <a:ea typeface="ＭＳ Ｐゴシック" pitchFamily="34" charset="-128"/>
                <a:sym typeface="Wingdings" pitchFamily="2" charset="2"/>
              </a:rPr>
              <a:t>2</a:t>
            </a:r>
            <a:r>
              <a:rPr lang="en-US" sz="2200" smtClean="0">
                <a:ea typeface="ＭＳ Ｐゴシック" pitchFamily="34" charset="-128"/>
                <a:sym typeface="Wingdings" pitchFamily="2" charset="2"/>
              </a:rPr>
              <a:t>O</a:t>
            </a:r>
            <a:r>
              <a:rPr lang="en-US" sz="2200" baseline="-25000" smtClean="0">
                <a:ea typeface="ＭＳ Ｐゴシック" pitchFamily="34" charset="-128"/>
                <a:sym typeface="Wingdings" pitchFamily="2" charset="2"/>
              </a:rPr>
              <a:t>(s) </a:t>
            </a:r>
          </a:p>
          <a:p>
            <a:pPr eaLnBrk="1" hangingPunct="1">
              <a:buFont typeface="Georgia" pitchFamily="18" charset="0"/>
              <a:buNone/>
            </a:pPr>
            <a:endParaRPr lang="en-US" sz="2200" smtClean="0">
              <a:ea typeface="ＭＳ Ｐゴシック" pitchFamily="34" charset="-128"/>
              <a:sym typeface="Wingdings" pitchFamily="2" charset="2"/>
            </a:endParaRPr>
          </a:p>
          <a:p>
            <a:pPr eaLnBrk="1" hangingPunct="1">
              <a:buFont typeface="Calibri" pitchFamily="34" charset="0"/>
              <a:buAutoNum type="arabicPeriod"/>
            </a:pPr>
            <a:r>
              <a:rPr lang="en-US" sz="2200" smtClean="0">
                <a:ea typeface="ＭＳ Ｐゴシック" pitchFamily="34" charset="-128"/>
                <a:sym typeface="Wingdings" pitchFamily="2" charset="2"/>
              </a:rPr>
              <a:t>Balance hydrogen by adding H</a:t>
            </a:r>
            <a:r>
              <a:rPr lang="en-US" sz="2200" baseline="30000" smtClean="0">
                <a:ea typeface="ＭＳ Ｐゴシック" pitchFamily="34" charset="-128"/>
                <a:sym typeface="Wingdings" pitchFamily="2" charset="2"/>
              </a:rPr>
              <a:t>+</a:t>
            </a:r>
            <a:r>
              <a:rPr lang="en-US" sz="2200" baseline="-25000" smtClean="0">
                <a:ea typeface="ＭＳ Ｐゴシック" pitchFamily="34" charset="-128"/>
                <a:sym typeface="Wingdings" pitchFamily="2" charset="2"/>
              </a:rPr>
              <a:t>(aq)         </a:t>
            </a:r>
            <a:r>
              <a:rPr lang="en-US" sz="2200" smtClean="0">
                <a:ea typeface="ＭＳ Ｐゴシック" pitchFamily="34" charset="-128"/>
                <a:sym typeface="Wingdings" pitchFamily="2" charset="2"/>
              </a:rPr>
              <a:t>2</a:t>
            </a:r>
            <a:r>
              <a:rPr lang="en-US" sz="2200" smtClean="0">
                <a:ea typeface="ＭＳ Ｐゴシック" pitchFamily="34" charset="-128"/>
              </a:rPr>
              <a:t>Cu</a:t>
            </a:r>
            <a:r>
              <a:rPr lang="en-US" sz="2200" baseline="-25000" smtClean="0">
                <a:ea typeface="ＭＳ Ｐゴシック" pitchFamily="34" charset="-128"/>
              </a:rPr>
              <a:t>(s)</a:t>
            </a:r>
            <a:r>
              <a:rPr lang="en-US" sz="2200" smtClean="0">
                <a:ea typeface="ＭＳ Ｐゴシック" pitchFamily="34" charset="-128"/>
              </a:rPr>
              <a:t> +H</a:t>
            </a:r>
            <a:r>
              <a:rPr lang="en-US" sz="2200" baseline="-25000" smtClean="0">
                <a:ea typeface="ＭＳ Ｐゴシック" pitchFamily="34" charset="-128"/>
              </a:rPr>
              <a:t>2</a:t>
            </a:r>
            <a:r>
              <a:rPr lang="en-US" sz="2200" smtClean="0">
                <a:ea typeface="ＭＳ Ｐゴシック" pitchFamily="34" charset="-128"/>
              </a:rPr>
              <a:t>O</a:t>
            </a:r>
            <a:r>
              <a:rPr lang="en-US" sz="2200" baseline="-25000" smtClean="0">
                <a:ea typeface="ＭＳ Ｐゴシック" pitchFamily="34" charset="-128"/>
              </a:rPr>
              <a:t>(l)</a:t>
            </a:r>
            <a:r>
              <a:rPr lang="en-US" sz="2200" smtClean="0">
                <a:ea typeface="ＭＳ Ｐゴシック" pitchFamily="34" charset="-128"/>
              </a:rPr>
              <a:t> </a:t>
            </a:r>
            <a:r>
              <a:rPr lang="en-US" sz="2200" smtClean="0">
                <a:ea typeface="ＭＳ Ｐゴシック" pitchFamily="34" charset="-128"/>
                <a:sym typeface="Wingdings" pitchFamily="2" charset="2"/>
              </a:rPr>
              <a:t> Cu</a:t>
            </a:r>
            <a:r>
              <a:rPr lang="en-US" sz="2200" baseline="-25000" smtClean="0">
                <a:ea typeface="ＭＳ Ｐゴシック" pitchFamily="34" charset="-128"/>
                <a:sym typeface="Wingdings" pitchFamily="2" charset="2"/>
              </a:rPr>
              <a:t>2</a:t>
            </a:r>
            <a:r>
              <a:rPr lang="en-US" sz="2200" smtClean="0">
                <a:ea typeface="ＭＳ Ｐゴシック" pitchFamily="34" charset="-128"/>
                <a:sym typeface="Wingdings" pitchFamily="2" charset="2"/>
              </a:rPr>
              <a:t>O</a:t>
            </a:r>
            <a:r>
              <a:rPr lang="en-US" sz="2200" baseline="-25000" smtClean="0">
                <a:ea typeface="ＭＳ Ｐゴシック" pitchFamily="34" charset="-128"/>
                <a:sym typeface="Wingdings" pitchFamily="2" charset="2"/>
              </a:rPr>
              <a:t>(s) </a:t>
            </a:r>
            <a:r>
              <a:rPr lang="en-US" sz="2200" smtClean="0">
                <a:ea typeface="ＭＳ Ｐゴシック" pitchFamily="34" charset="-128"/>
                <a:sym typeface="Wingdings" pitchFamily="2" charset="2"/>
              </a:rPr>
              <a:t> +  </a:t>
            </a:r>
            <a:r>
              <a:rPr lang="en-US" sz="2200" b="1" smtClean="0">
                <a:solidFill>
                  <a:srgbClr val="C00000"/>
                </a:solidFill>
                <a:ea typeface="ＭＳ Ｐゴシック" pitchFamily="34" charset="-128"/>
                <a:sym typeface="Wingdings" pitchFamily="2" charset="2"/>
              </a:rPr>
              <a:t>2H</a:t>
            </a:r>
            <a:r>
              <a:rPr lang="en-US" sz="2200" b="1" baseline="30000" smtClean="0">
                <a:solidFill>
                  <a:srgbClr val="C00000"/>
                </a:solidFill>
                <a:ea typeface="ＭＳ Ｐゴシック" pitchFamily="34" charset="-128"/>
                <a:sym typeface="Wingdings" pitchFamily="2" charset="2"/>
              </a:rPr>
              <a:t>+</a:t>
            </a:r>
            <a:r>
              <a:rPr lang="en-US" sz="2200" b="1" baseline="-25000" smtClean="0">
                <a:solidFill>
                  <a:srgbClr val="C00000"/>
                </a:solidFill>
                <a:ea typeface="ＭＳ Ｐゴシック" pitchFamily="34" charset="-128"/>
                <a:sym typeface="Wingdings" pitchFamily="2" charset="2"/>
              </a:rPr>
              <a:t>(aq)</a:t>
            </a:r>
            <a:endParaRPr lang="en-US" sz="2200" b="1" smtClean="0">
              <a:solidFill>
                <a:srgbClr val="C00000"/>
              </a:solidFill>
              <a:ea typeface="ＭＳ Ｐゴシック" pitchFamily="34" charset="-128"/>
              <a:sym typeface="Wingdings" pitchFamily="2" charset="2"/>
            </a:endParaRPr>
          </a:p>
          <a:p>
            <a:pPr eaLnBrk="1" hangingPunct="1">
              <a:buFont typeface="Calibri" pitchFamily="34" charset="0"/>
              <a:buAutoNum type="arabicPeriod"/>
            </a:pPr>
            <a:endParaRPr lang="en-US" sz="2200" b="1" smtClean="0">
              <a:solidFill>
                <a:srgbClr val="C00000"/>
              </a:solidFill>
              <a:ea typeface="ＭＳ Ｐゴシック" pitchFamily="34" charset="-128"/>
              <a:sym typeface="Wingdings" pitchFamily="2" charset="2"/>
            </a:endParaRPr>
          </a:p>
          <a:p>
            <a:pPr eaLnBrk="1" hangingPunct="1">
              <a:buFont typeface="Calibri" pitchFamily="34" charset="0"/>
              <a:buAutoNum type="arabicPeriod"/>
            </a:pPr>
            <a:r>
              <a:rPr lang="en-US" sz="2200" smtClean="0">
                <a:ea typeface="ＭＳ Ｐゴシック" pitchFamily="34" charset="-128"/>
                <a:sym typeface="Wingdings" pitchFamily="2" charset="2"/>
              </a:rPr>
              <a:t>Balance charge by adding electrons  </a:t>
            </a:r>
            <a:r>
              <a:rPr lang="en-US" sz="2100" smtClean="0">
                <a:ea typeface="ＭＳ Ｐゴシック" pitchFamily="34" charset="-128"/>
                <a:sym typeface="Wingdings" pitchFamily="2" charset="2"/>
              </a:rPr>
              <a:t>2</a:t>
            </a:r>
            <a:r>
              <a:rPr lang="en-US" sz="2100" smtClean="0">
                <a:ea typeface="ＭＳ Ｐゴシック" pitchFamily="34" charset="-128"/>
              </a:rPr>
              <a:t>Cu</a:t>
            </a:r>
            <a:r>
              <a:rPr lang="en-US" sz="2100" baseline="-25000" smtClean="0">
                <a:ea typeface="ＭＳ Ｐゴシック" pitchFamily="34" charset="-128"/>
              </a:rPr>
              <a:t>(s)</a:t>
            </a:r>
            <a:r>
              <a:rPr lang="en-US" sz="2100" smtClean="0">
                <a:ea typeface="ＭＳ Ｐゴシック" pitchFamily="34" charset="-128"/>
              </a:rPr>
              <a:t> +H</a:t>
            </a:r>
            <a:r>
              <a:rPr lang="en-US" sz="2100" baseline="-25000" smtClean="0">
                <a:ea typeface="ＭＳ Ｐゴシック" pitchFamily="34" charset="-128"/>
              </a:rPr>
              <a:t>2</a:t>
            </a:r>
            <a:r>
              <a:rPr lang="en-US" sz="2100" smtClean="0">
                <a:ea typeface="ＭＳ Ｐゴシック" pitchFamily="34" charset="-128"/>
              </a:rPr>
              <a:t>O</a:t>
            </a:r>
            <a:r>
              <a:rPr lang="en-US" sz="2100" baseline="-25000" smtClean="0">
                <a:ea typeface="ＭＳ Ｐゴシック" pitchFamily="34" charset="-128"/>
              </a:rPr>
              <a:t>(l)</a:t>
            </a:r>
            <a:r>
              <a:rPr lang="en-US" sz="2100" smtClean="0">
                <a:ea typeface="ＭＳ Ｐゴシック" pitchFamily="34" charset="-128"/>
              </a:rPr>
              <a:t> </a:t>
            </a:r>
            <a:r>
              <a:rPr lang="en-US" sz="2100" smtClean="0">
                <a:ea typeface="ＭＳ Ｐゴシック" pitchFamily="34" charset="-128"/>
                <a:sym typeface="Wingdings" pitchFamily="2" charset="2"/>
              </a:rPr>
              <a:t> Cu</a:t>
            </a:r>
            <a:r>
              <a:rPr lang="en-US" sz="2100" baseline="-25000" smtClean="0">
                <a:ea typeface="ＭＳ Ｐゴシック" pitchFamily="34" charset="-128"/>
                <a:sym typeface="Wingdings" pitchFamily="2" charset="2"/>
              </a:rPr>
              <a:t>2</a:t>
            </a:r>
            <a:r>
              <a:rPr lang="en-US" sz="2100" smtClean="0">
                <a:ea typeface="ＭＳ Ｐゴシック" pitchFamily="34" charset="-128"/>
                <a:sym typeface="Wingdings" pitchFamily="2" charset="2"/>
              </a:rPr>
              <a:t>O</a:t>
            </a:r>
            <a:r>
              <a:rPr lang="en-US" sz="2100" baseline="-25000" smtClean="0">
                <a:ea typeface="ＭＳ Ｐゴシック" pitchFamily="34" charset="-128"/>
                <a:sym typeface="Wingdings" pitchFamily="2" charset="2"/>
              </a:rPr>
              <a:t>(s) </a:t>
            </a:r>
            <a:r>
              <a:rPr lang="en-US" sz="2100" smtClean="0">
                <a:ea typeface="ＭＳ Ｐゴシック" pitchFamily="34" charset="-128"/>
                <a:sym typeface="Wingdings" pitchFamily="2" charset="2"/>
              </a:rPr>
              <a:t> +  </a:t>
            </a:r>
            <a:r>
              <a:rPr lang="en-US" sz="2100" smtClean="0">
                <a:solidFill>
                  <a:srgbClr val="000000"/>
                </a:solidFill>
                <a:ea typeface="ＭＳ Ｐゴシック" pitchFamily="34" charset="-128"/>
                <a:sym typeface="Wingdings" pitchFamily="2" charset="2"/>
              </a:rPr>
              <a:t>2H</a:t>
            </a:r>
            <a:r>
              <a:rPr lang="en-US" sz="2100" baseline="30000" smtClean="0">
                <a:solidFill>
                  <a:srgbClr val="000000"/>
                </a:solidFill>
                <a:ea typeface="ＭＳ Ｐゴシック" pitchFamily="34" charset="-128"/>
                <a:sym typeface="Wingdings" pitchFamily="2" charset="2"/>
              </a:rPr>
              <a:t>+</a:t>
            </a:r>
            <a:r>
              <a:rPr lang="en-US" sz="2100" baseline="-25000" smtClean="0">
                <a:solidFill>
                  <a:srgbClr val="000000"/>
                </a:solidFill>
                <a:ea typeface="ＭＳ Ｐゴシック" pitchFamily="34" charset="-128"/>
                <a:sym typeface="Wingdings" pitchFamily="2" charset="2"/>
              </a:rPr>
              <a:t>(aq)  </a:t>
            </a:r>
            <a:r>
              <a:rPr lang="en-US" sz="2100" b="1" smtClean="0">
                <a:solidFill>
                  <a:srgbClr val="C00000"/>
                </a:solidFill>
                <a:ea typeface="ＭＳ Ｐゴシック" pitchFamily="34" charset="-128"/>
                <a:sym typeface="Wingdings" pitchFamily="2" charset="2"/>
              </a:rPr>
              <a:t>+ 2 e</a:t>
            </a:r>
            <a:r>
              <a:rPr lang="en-US" sz="2100" b="1" baseline="30000" smtClean="0">
                <a:solidFill>
                  <a:srgbClr val="C00000"/>
                </a:solidFill>
                <a:ea typeface="ＭＳ Ｐゴシック" pitchFamily="34" charset="-128"/>
                <a:sym typeface="Wingdings" pitchFamily="2" charset="2"/>
              </a:rPr>
              <a:t>-</a:t>
            </a:r>
          </a:p>
        </p:txBody>
      </p:sp>
      <p:sp>
        <p:nvSpPr>
          <p:cNvPr id="39939" name="Title 1"/>
          <p:cNvSpPr txBox="1">
            <a:spLocks/>
          </p:cNvSpPr>
          <p:nvPr/>
        </p:nvSpPr>
        <p:spPr bwMode="auto">
          <a:xfrm>
            <a:off x="174625" y="9525"/>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r>
              <a:rPr lang="en-US" sz="3000" b="1">
                <a:solidFill>
                  <a:schemeClr val="tx2"/>
                </a:solidFill>
                <a:latin typeface="Georgia" pitchFamily="18" charset="0"/>
              </a:rPr>
              <a:t>Practicing Half-Reactions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311150" y="5187950"/>
            <a:ext cx="8540750" cy="1385888"/>
          </a:xfrm>
        </p:spPr>
        <p:txBody>
          <a:bodyPr/>
          <a:lstStyle/>
          <a:p>
            <a:pPr>
              <a:buFont typeface="Georgia" pitchFamily="18" charset="0"/>
              <a:buNone/>
            </a:pPr>
            <a:r>
              <a:rPr lang="en-US" sz="1800" smtClean="0">
                <a:ea typeface="ＭＳ Ｐゴシック" pitchFamily="34" charset="-128"/>
              </a:rPr>
              <a:t>Tip: </a:t>
            </a:r>
          </a:p>
          <a:p>
            <a:r>
              <a:rPr lang="en-US" sz="1800" smtClean="0">
                <a:ea typeface="ＭＳ Ｐゴシック" pitchFamily="34" charset="-128"/>
              </a:rPr>
              <a:t>The sum of the oxidation numbers for a </a:t>
            </a:r>
            <a:r>
              <a:rPr lang="en-US" sz="1800" u="sng" smtClean="0">
                <a:ea typeface="ＭＳ Ｐゴシック" pitchFamily="34" charset="-128"/>
              </a:rPr>
              <a:t>neutral</a:t>
            </a:r>
            <a:r>
              <a:rPr lang="en-US" sz="1800" smtClean="0">
                <a:ea typeface="ＭＳ Ｐゴシック" pitchFamily="34" charset="-128"/>
              </a:rPr>
              <a:t> compound = 0</a:t>
            </a:r>
          </a:p>
          <a:p>
            <a:r>
              <a:rPr lang="en-US" sz="1800" smtClean="0">
                <a:ea typeface="ＭＳ Ｐゴシック" pitchFamily="34" charset="-128"/>
              </a:rPr>
              <a:t>The sum of the oxidation numbers for a polyatomic </a:t>
            </a:r>
            <a:r>
              <a:rPr lang="en-US" sz="1800" u="sng" smtClean="0">
                <a:ea typeface="ＭＳ Ｐゴシック" pitchFamily="34" charset="-128"/>
              </a:rPr>
              <a:t>ion</a:t>
            </a:r>
            <a:r>
              <a:rPr lang="en-US" sz="1800" smtClean="0">
                <a:ea typeface="ＭＳ Ｐゴシック" pitchFamily="34" charset="-128"/>
              </a:rPr>
              <a:t> = </a:t>
            </a:r>
            <a:r>
              <a:rPr lang="en-US" sz="1800" u="sng" smtClean="0">
                <a:ea typeface="ＭＳ Ｐゴシック" pitchFamily="34" charset="-128"/>
              </a:rPr>
              <a:t>ion</a:t>
            </a:r>
            <a:r>
              <a:rPr lang="en-US" sz="1800" smtClean="0">
                <a:ea typeface="ＭＳ Ｐゴシック" pitchFamily="34" charset="-128"/>
              </a:rPr>
              <a:t> charge</a:t>
            </a:r>
          </a:p>
          <a:p>
            <a:pPr>
              <a:buFont typeface="Georgia" pitchFamily="18" charset="0"/>
              <a:buNone/>
            </a:pPr>
            <a:r>
              <a:rPr lang="en-US" sz="1600" i="1" smtClean="0">
                <a:ea typeface="ＭＳ Ｐゴシック" pitchFamily="34" charset="-128"/>
              </a:rPr>
              <a:t>** This method only works if there is only one unknown after referring to the above table</a:t>
            </a:r>
          </a:p>
        </p:txBody>
      </p:sp>
      <p:sp>
        <p:nvSpPr>
          <p:cNvPr id="40963" name="Title 1"/>
          <p:cNvSpPr txBox="1">
            <a:spLocks/>
          </p:cNvSpPr>
          <p:nvPr/>
        </p:nvSpPr>
        <p:spPr bwMode="auto">
          <a:xfrm>
            <a:off x="457200" y="357188"/>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r>
              <a:rPr lang="en-US" sz="2800" b="1" u="sng">
                <a:solidFill>
                  <a:schemeClr val="tx2"/>
                </a:solidFill>
                <a:latin typeface="Georgia" pitchFamily="18" charset="0"/>
              </a:rPr>
              <a:t>Oxidation States</a:t>
            </a:r>
          </a:p>
        </p:txBody>
      </p:sp>
      <p:pic>
        <p:nvPicPr>
          <p:cNvPr id="4096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863" y="1560513"/>
            <a:ext cx="88519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419225"/>
            <a:ext cx="8694738" cy="4800600"/>
          </a:xfrm>
        </p:spPr>
        <p:txBody>
          <a:bodyPr/>
          <a:lstStyle/>
          <a:p>
            <a:pPr eaLnBrk="1" hangingPunct="1">
              <a:spcAft>
                <a:spcPts val="1800"/>
              </a:spcAft>
            </a:pPr>
            <a:r>
              <a:rPr lang="en-US" sz="1600" smtClean="0">
                <a:ea typeface="ＭＳ Ｐゴシック" pitchFamily="34" charset="-128"/>
              </a:rPr>
              <a:t>Example:  When natural gas burns in a furnace, carbon dioxide and water form.  Identify oxidation and reduction in this reaction.</a:t>
            </a:r>
          </a:p>
          <a:p>
            <a:pPr lvl="1" eaLnBrk="1" hangingPunct="1">
              <a:spcAft>
                <a:spcPts val="1800"/>
              </a:spcAft>
            </a:pPr>
            <a:r>
              <a:rPr lang="en-US" sz="1400" smtClean="0">
                <a:ea typeface="ＭＳ Ｐゴシック" pitchFamily="34" charset="-128"/>
              </a:rPr>
              <a:t>First write the chemical equation (as it is not provided)</a:t>
            </a:r>
          </a:p>
          <a:p>
            <a:pPr lvl="1" eaLnBrk="1" hangingPunct="1">
              <a:spcAft>
                <a:spcPts val="1800"/>
              </a:spcAft>
            </a:pPr>
            <a:endParaRPr lang="en-US" sz="1400" smtClean="0">
              <a:ea typeface="ＭＳ Ｐゴシック" pitchFamily="34" charset="-128"/>
            </a:endParaRPr>
          </a:p>
          <a:p>
            <a:pPr lvl="1" eaLnBrk="1" hangingPunct="1">
              <a:spcAft>
                <a:spcPts val="1800"/>
              </a:spcAft>
            </a:pPr>
            <a:r>
              <a:rPr lang="en-US" sz="1400" smtClean="0">
                <a:ea typeface="ＭＳ Ｐゴシック" pitchFamily="34" charset="-128"/>
              </a:rPr>
              <a:t>Determine all of the oxidation numbers</a:t>
            </a:r>
          </a:p>
          <a:p>
            <a:pPr lvl="1" eaLnBrk="1" hangingPunct="1">
              <a:spcAft>
                <a:spcPts val="1800"/>
              </a:spcAft>
            </a:pPr>
            <a:endParaRPr lang="en-US" sz="800" smtClean="0">
              <a:ea typeface="ＭＳ Ｐゴシック" pitchFamily="34" charset="-128"/>
            </a:endParaRPr>
          </a:p>
          <a:p>
            <a:pPr lvl="1" eaLnBrk="1" hangingPunct="1">
              <a:spcAft>
                <a:spcPts val="1800"/>
              </a:spcAft>
            </a:pPr>
            <a:endParaRPr lang="en-US" sz="400" smtClean="0">
              <a:ea typeface="ＭＳ Ｐゴシック" pitchFamily="34" charset="-128"/>
            </a:endParaRPr>
          </a:p>
          <a:p>
            <a:pPr lvl="1" eaLnBrk="1" hangingPunct="1">
              <a:spcAft>
                <a:spcPts val="1800"/>
              </a:spcAft>
            </a:pPr>
            <a:r>
              <a:rPr lang="en-US" sz="1400" smtClean="0">
                <a:ea typeface="ＭＳ Ｐゴシック" pitchFamily="34" charset="-128"/>
              </a:rPr>
              <a:t>Now look for the oxidation number of an atom/ion that </a:t>
            </a:r>
            <a:r>
              <a:rPr lang="en-US" sz="1400" b="1" smtClean="0">
                <a:ea typeface="ＭＳ Ｐゴシック" pitchFamily="34" charset="-128"/>
              </a:rPr>
              <a:t>increases</a:t>
            </a:r>
            <a:r>
              <a:rPr lang="en-US" sz="1400" smtClean="0">
                <a:ea typeface="ＭＳ Ｐゴシック" pitchFamily="34" charset="-128"/>
              </a:rPr>
              <a:t> as a result of the reaction and label the change as </a:t>
            </a:r>
            <a:r>
              <a:rPr lang="en-US" sz="1400" b="1" smtClean="0">
                <a:ea typeface="ＭＳ Ｐゴシック" pitchFamily="34" charset="-128"/>
              </a:rPr>
              <a:t>oxidation.</a:t>
            </a:r>
            <a:r>
              <a:rPr lang="en-US" sz="1400" smtClean="0">
                <a:ea typeface="ＭＳ Ｐゴシック" pitchFamily="34" charset="-128"/>
              </a:rPr>
              <a:t>  There must also be an atom/ion whose oxidation number </a:t>
            </a:r>
            <a:r>
              <a:rPr lang="en-US" sz="1400" b="1" smtClean="0">
                <a:ea typeface="ＭＳ Ｐゴシック" pitchFamily="34" charset="-128"/>
              </a:rPr>
              <a:t>decreases.  </a:t>
            </a:r>
            <a:r>
              <a:rPr lang="en-US" sz="1400" smtClean="0">
                <a:ea typeface="ＭＳ Ｐゴシック" pitchFamily="34" charset="-128"/>
              </a:rPr>
              <a:t>Label this change as </a:t>
            </a:r>
            <a:r>
              <a:rPr lang="en-US" sz="1400" b="1" smtClean="0">
                <a:ea typeface="ＭＳ Ｐゴシック" pitchFamily="34" charset="-128"/>
              </a:rPr>
              <a:t>reduction.</a:t>
            </a:r>
            <a:endParaRPr lang="en-US" sz="1400" smtClean="0">
              <a:ea typeface="ＭＳ Ｐゴシック" pitchFamily="34" charset="-128"/>
            </a:endParaRPr>
          </a:p>
        </p:txBody>
      </p:sp>
      <p:sp>
        <p:nvSpPr>
          <p:cNvPr id="41987" name="Title 1"/>
          <p:cNvSpPr txBox="1">
            <a:spLocks/>
          </p:cNvSpPr>
          <p:nvPr/>
        </p:nvSpPr>
        <p:spPr bwMode="auto">
          <a:xfrm>
            <a:off x="446088" y="333375"/>
            <a:ext cx="8229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r>
              <a:rPr lang="en-US" sz="2800" b="1" u="sng">
                <a:solidFill>
                  <a:schemeClr val="tx2"/>
                </a:solidFill>
                <a:latin typeface="Georgia" pitchFamily="18" charset="0"/>
              </a:rPr>
              <a:t>Oxidation Numbers and Redox</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789113"/>
            <a:ext cx="14605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7738" y="2479675"/>
            <a:ext cx="3195637"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43125" y="3579813"/>
            <a:ext cx="3937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46338" y="5080000"/>
            <a:ext cx="3633787"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b="1" smtClean="0">
                <a:latin typeface="Baskerville" pitchFamily="-110" charset="0"/>
                <a:ea typeface="ＭＳ Ｐゴシック" pitchFamily="34" charset="-128"/>
              </a:rPr>
              <a:t>Four Types of Formulas</a:t>
            </a:r>
          </a:p>
        </p:txBody>
      </p:sp>
      <p:sp>
        <p:nvSpPr>
          <p:cNvPr id="3" name="Content Placeholder 2"/>
          <p:cNvSpPr>
            <a:spLocks noGrp="1"/>
          </p:cNvSpPr>
          <p:nvPr>
            <p:ph sz="quarter" idx="1"/>
          </p:nvPr>
        </p:nvSpPr>
        <p:spPr>
          <a:xfrm>
            <a:off x="228600" y="1600200"/>
            <a:ext cx="8915400" cy="4495800"/>
          </a:xfrm>
        </p:spPr>
        <p:txBody>
          <a:bodyPr/>
          <a:lstStyle/>
          <a:p>
            <a:pPr marL="514350" indent="-514350" eaLnBrk="1" hangingPunct="1">
              <a:lnSpc>
                <a:spcPct val="90000"/>
              </a:lnSpc>
              <a:buFont typeface="Calibri" pitchFamily="34" charset="0"/>
              <a:buAutoNum type="arabicPeriod"/>
            </a:pPr>
            <a:r>
              <a:rPr lang="en-US" sz="2600" dirty="0" smtClean="0">
                <a:ea typeface="ＭＳ Ｐゴシック" pitchFamily="34" charset="-128"/>
              </a:rPr>
              <a:t>Molecular Formulas		C</a:t>
            </a:r>
            <a:r>
              <a:rPr lang="en-US" sz="2600" baseline="-25000" dirty="0" smtClean="0">
                <a:ea typeface="ＭＳ Ｐゴシック" pitchFamily="34" charset="-128"/>
              </a:rPr>
              <a:t>5</a:t>
            </a:r>
            <a:r>
              <a:rPr lang="en-US" sz="2600" dirty="0" smtClean="0">
                <a:ea typeface="ＭＳ Ｐゴシック" pitchFamily="34" charset="-128"/>
              </a:rPr>
              <a:t>H</a:t>
            </a:r>
            <a:r>
              <a:rPr lang="en-US" sz="2600" baseline="-25000" dirty="0" smtClean="0">
                <a:ea typeface="ＭＳ Ｐゴシック" pitchFamily="34" charset="-128"/>
              </a:rPr>
              <a:t>10(g)		</a:t>
            </a:r>
            <a:r>
              <a:rPr lang="en-US" sz="2600" dirty="0" smtClean="0">
                <a:ea typeface="ＭＳ Ｐゴシック" pitchFamily="34" charset="-128"/>
              </a:rPr>
              <a:t>    </a:t>
            </a:r>
            <a:r>
              <a:rPr lang="en-US" sz="2000" dirty="0" smtClean="0">
                <a:ea typeface="ＭＳ Ｐゴシック" pitchFamily="34" charset="-128"/>
              </a:rPr>
              <a:t>Not very useful for organic										 compounds because so many											 isomers can exist</a:t>
            </a:r>
          </a:p>
          <a:p>
            <a:pPr marL="514350" indent="-514350" eaLnBrk="1" hangingPunct="1">
              <a:lnSpc>
                <a:spcPct val="90000"/>
              </a:lnSpc>
              <a:buFont typeface="Calibri" pitchFamily="34" charset="0"/>
              <a:buAutoNum type="arabicPeriod"/>
            </a:pPr>
            <a:endParaRPr lang="en-US" sz="400" baseline="-25000" dirty="0" smtClean="0">
              <a:ea typeface="ＭＳ Ｐゴシック" pitchFamily="34" charset="-128"/>
            </a:endParaRPr>
          </a:p>
          <a:p>
            <a:pPr marL="514350" indent="-514350" eaLnBrk="1" hangingPunct="1">
              <a:lnSpc>
                <a:spcPct val="90000"/>
              </a:lnSpc>
              <a:buFont typeface="Calibri" pitchFamily="34" charset="0"/>
              <a:buAutoNum type="arabicPeriod"/>
            </a:pPr>
            <a:r>
              <a:rPr lang="en-US" sz="2600" dirty="0" smtClean="0">
                <a:ea typeface="ＭＳ Ｐゴシック" pitchFamily="34" charset="-128"/>
              </a:rPr>
              <a:t>Structural Formulas</a:t>
            </a:r>
          </a:p>
          <a:p>
            <a:pPr marL="514350" indent="-514350" eaLnBrk="1" hangingPunct="1">
              <a:lnSpc>
                <a:spcPct val="90000"/>
              </a:lnSpc>
              <a:buFont typeface="Arial" charset="0"/>
              <a:buNone/>
            </a:pPr>
            <a:endParaRPr lang="en-US" dirty="0" smtClean="0">
              <a:ea typeface="ＭＳ Ｐゴシック" pitchFamily="34" charset="-128"/>
            </a:endParaRPr>
          </a:p>
          <a:p>
            <a:pPr marL="514350" indent="-514350" eaLnBrk="1" hangingPunct="1">
              <a:lnSpc>
                <a:spcPct val="90000"/>
              </a:lnSpc>
              <a:buFont typeface="Calibri" pitchFamily="34" charset="0"/>
              <a:buAutoNum type="arabicPeriod"/>
            </a:pPr>
            <a:r>
              <a:rPr lang="en-US" sz="2600" dirty="0" smtClean="0">
                <a:ea typeface="ＭＳ Ｐゴシック" pitchFamily="34" charset="-128"/>
              </a:rPr>
              <a:t>Condensed Structural Formulas</a:t>
            </a:r>
          </a:p>
          <a:p>
            <a:pPr marL="514350" indent="-514350" eaLnBrk="1" hangingPunct="1">
              <a:lnSpc>
                <a:spcPct val="90000"/>
              </a:lnSpc>
              <a:buFont typeface="Calibri" pitchFamily="34" charset="0"/>
              <a:buAutoNum type="arabicPeriod"/>
            </a:pPr>
            <a:endParaRPr lang="en-US" sz="2600" dirty="0" smtClean="0">
              <a:ea typeface="ＭＳ Ｐゴシック" pitchFamily="34" charset="-128"/>
            </a:endParaRPr>
          </a:p>
          <a:p>
            <a:pPr marL="514350" indent="-514350" eaLnBrk="1" hangingPunct="1">
              <a:lnSpc>
                <a:spcPct val="90000"/>
              </a:lnSpc>
              <a:buFont typeface="Calibri" pitchFamily="34" charset="0"/>
              <a:buAutoNum type="arabicPeriod"/>
            </a:pPr>
            <a:r>
              <a:rPr lang="en-US" sz="2600" dirty="0" smtClean="0">
                <a:ea typeface="ＭＳ Ｐゴシック" pitchFamily="34" charset="-128"/>
              </a:rPr>
              <a:t>Line Diagrams </a:t>
            </a:r>
          </a:p>
          <a:p>
            <a:pPr marL="514350" indent="-514350" eaLnBrk="1" hangingPunct="1">
              <a:lnSpc>
                <a:spcPct val="90000"/>
              </a:lnSpc>
              <a:buFont typeface="Arial" charset="0"/>
              <a:buNone/>
            </a:pPr>
            <a:r>
              <a:rPr lang="en-US" sz="2600" dirty="0" smtClean="0">
                <a:ea typeface="ＭＳ Ｐゴシック" pitchFamily="34" charset="-128"/>
              </a:rPr>
              <a:t>	– </a:t>
            </a:r>
            <a:r>
              <a:rPr lang="en-US" sz="2400" dirty="0" smtClean="0">
                <a:ea typeface="ＭＳ Ｐゴシック" pitchFamily="34" charset="-128"/>
              </a:rPr>
              <a:t>end of line segment represents carbon</a:t>
            </a:r>
          </a:p>
          <a:p>
            <a:pPr marL="514350" indent="-514350" eaLnBrk="1" hangingPunct="1">
              <a:lnSpc>
                <a:spcPct val="90000"/>
              </a:lnSpc>
              <a:buFont typeface="Arial" charset="0"/>
              <a:buNone/>
            </a:pPr>
            <a:r>
              <a:rPr lang="en-US" sz="2400" dirty="0" smtClean="0">
                <a:ea typeface="ＭＳ Ｐゴシック" pitchFamily="34" charset="-128"/>
              </a:rPr>
              <a:t>	– it is assumed to satisfy each carbon’s octet</a:t>
            </a:r>
          </a:p>
          <a:p>
            <a:pPr marL="514350" indent="-514350" eaLnBrk="1" hangingPunct="1">
              <a:lnSpc>
                <a:spcPct val="90000"/>
              </a:lnSpc>
              <a:buFont typeface="Calibri" pitchFamily="34" charset="0"/>
              <a:buAutoNum type="arabicPeriod"/>
            </a:pPr>
            <a:endParaRPr lang="en-US" dirty="0" smtClean="0">
              <a:ea typeface="ＭＳ Ｐゴシック" pitchFamily="34" charset="-12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b="18182"/>
          <a:stretch>
            <a:fillRect/>
          </a:stretch>
        </p:blipFill>
        <p:spPr bwMode="auto">
          <a:xfrm>
            <a:off x="4267200" y="2590800"/>
            <a:ext cx="4013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267200"/>
            <a:ext cx="21907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l="84926" t="28947" r="6956" b="11951"/>
          <a:stretch>
            <a:fillRect/>
          </a:stretch>
        </p:blipFill>
        <p:spPr bwMode="auto">
          <a:xfrm>
            <a:off x="7064375" y="4419600"/>
            <a:ext cx="174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noChangeShapeType="1"/>
          </p:cNvCxnSpPr>
          <p:nvPr/>
        </p:nvCxnSpPr>
        <p:spPr bwMode="auto">
          <a:xfrm rot="10800000" flipV="1">
            <a:off x="6096000" y="5486400"/>
            <a:ext cx="609600" cy="53340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rot="10800000" flipV="1">
            <a:off x="7162800" y="5486400"/>
            <a:ext cx="609600" cy="53340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 name="Straight Connector 12"/>
          <p:cNvCxnSpPr>
            <a:cxnSpLocks noChangeShapeType="1"/>
          </p:cNvCxnSpPr>
          <p:nvPr/>
        </p:nvCxnSpPr>
        <p:spPr bwMode="auto">
          <a:xfrm rot="16200000" flipV="1">
            <a:off x="6667500" y="5524500"/>
            <a:ext cx="533400" cy="45720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 name="Straight Connector 17"/>
          <p:cNvCxnSpPr>
            <a:cxnSpLocks noChangeShapeType="1"/>
          </p:cNvCxnSpPr>
          <p:nvPr/>
        </p:nvCxnSpPr>
        <p:spPr bwMode="auto">
          <a:xfrm rot="16200000" flipV="1">
            <a:off x="7734300" y="5524500"/>
            <a:ext cx="533400" cy="45720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475" y="1243013"/>
            <a:ext cx="8905875" cy="5468937"/>
          </a:xfrm>
        </p:spPr>
        <p:txBody>
          <a:bodyPr/>
          <a:lstStyle/>
          <a:p>
            <a:pPr marL="176213" indent="-68263" eaLnBrk="1" hangingPunct="1">
              <a:buFont typeface="Georgia" pitchFamily="18" charset="0"/>
              <a:buNone/>
            </a:pPr>
            <a:r>
              <a:rPr lang="en-US" sz="1400" smtClean="0">
                <a:ea typeface="ＭＳ Ｐゴシック" pitchFamily="34" charset="-128"/>
              </a:rPr>
              <a:t>Example: Chlorate ions and iodine react in an </a:t>
            </a:r>
            <a:r>
              <a:rPr lang="en-US" sz="1400" b="1" u="sng" smtClean="0">
                <a:ea typeface="ＭＳ Ｐゴシック" pitchFamily="34" charset="-128"/>
              </a:rPr>
              <a:t>acidic </a:t>
            </a:r>
            <a:r>
              <a:rPr lang="en-US" sz="1400" smtClean="0">
                <a:ea typeface="ＭＳ Ｐゴシック" pitchFamily="34" charset="-128"/>
              </a:rPr>
              <a:t>solution to produce chloride ions and iodate ions.    Balance the equation for this reactions.	</a:t>
            </a:r>
            <a:r>
              <a:rPr lang="en-US" sz="1400" b="1" smtClean="0">
                <a:ea typeface="ＭＳ Ｐゴシック" pitchFamily="34" charset="-128"/>
              </a:rPr>
              <a:t>ClO</a:t>
            </a:r>
            <a:r>
              <a:rPr lang="en-US" sz="1400" b="1" baseline="-25000" smtClean="0">
                <a:ea typeface="ＭＳ Ｐゴシック" pitchFamily="34" charset="-128"/>
              </a:rPr>
              <a:t>3</a:t>
            </a:r>
            <a:r>
              <a:rPr lang="en-US" sz="1400" b="1" baseline="30000" smtClean="0">
                <a:ea typeface="ＭＳ Ｐゴシック" pitchFamily="34" charset="-128"/>
              </a:rPr>
              <a:t>-</a:t>
            </a:r>
            <a:r>
              <a:rPr lang="en-US" sz="1400" b="1" baseline="-25000" smtClean="0">
                <a:ea typeface="ＭＳ Ｐゴシック" pitchFamily="34" charset="-128"/>
              </a:rPr>
              <a:t>(aq)</a:t>
            </a:r>
            <a:r>
              <a:rPr lang="en-US" sz="1400" b="1" smtClean="0">
                <a:ea typeface="ＭＳ Ｐゴシック" pitchFamily="34" charset="-128"/>
              </a:rPr>
              <a:t> + I</a:t>
            </a:r>
            <a:r>
              <a:rPr lang="en-US" sz="1400" b="1" baseline="-25000" smtClean="0">
                <a:ea typeface="ＭＳ Ｐゴシック" pitchFamily="34" charset="-128"/>
              </a:rPr>
              <a:t>2(aq)  </a:t>
            </a:r>
            <a:r>
              <a:rPr lang="en-US" sz="1400" b="1" smtClean="0">
                <a:ea typeface="ＭＳ Ｐゴシック" pitchFamily="34" charset="-128"/>
                <a:sym typeface="Wingdings" pitchFamily="2" charset="2"/>
              </a:rPr>
              <a:t> Cl</a:t>
            </a:r>
            <a:r>
              <a:rPr lang="en-US" sz="1400" b="1" baseline="30000" smtClean="0">
                <a:ea typeface="ＭＳ Ｐゴシック" pitchFamily="34" charset="-128"/>
                <a:sym typeface="Wingdings" pitchFamily="2" charset="2"/>
              </a:rPr>
              <a:t>-</a:t>
            </a:r>
            <a:r>
              <a:rPr lang="en-US" sz="1400" b="1" baseline="-25000" smtClean="0">
                <a:ea typeface="ＭＳ Ｐゴシック" pitchFamily="34" charset="-128"/>
                <a:sym typeface="Wingdings" pitchFamily="2" charset="2"/>
              </a:rPr>
              <a:t>(aq) </a:t>
            </a:r>
            <a:r>
              <a:rPr lang="en-US" sz="1400" b="1" smtClean="0">
                <a:ea typeface="ＭＳ Ｐゴシック" pitchFamily="34" charset="-128"/>
                <a:sym typeface="Wingdings" pitchFamily="2" charset="2"/>
              </a:rPr>
              <a:t>+ IO</a:t>
            </a:r>
            <a:r>
              <a:rPr lang="en-US" sz="1400" b="1" baseline="-25000" smtClean="0">
                <a:ea typeface="ＭＳ Ｐゴシック" pitchFamily="34" charset="-128"/>
                <a:sym typeface="Wingdings" pitchFamily="2" charset="2"/>
              </a:rPr>
              <a:t>3</a:t>
            </a:r>
            <a:r>
              <a:rPr lang="en-US" sz="1400" b="1" baseline="30000" smtClean="0">
                <a:ea typeface="ＭＳ Ｐゴシック" pitchFamily="34" charset="-128"/>
                <a:sym typeface="Wingdings" pitchFamily="2" charset="2"/>
              </a:rPr>
              <a:t>-</a:t>
            </a:r>
            <a:r>
              <a:rPr lang="en-US" sz="1400" b="1" baseline="-25000" smtClean="0">
                <a:ea typeface="ＭＳ Ｐゴシック" pitchFamily="34" charset="-128"/>
                <a:sym typeface="Wingdings" pitchFamily="2" charset="2"/>
              </a:rPr>
              <a:t>(aq)</a:t>
            </a:r>
          </a:p>
          <a:p>
            <a:pPr marL="176213" indent="-68263" algn="ctr" eaLnBrk="1" hangingPunct="1">
              <a:buFont typeface="Georgia" pitchFamily="18" charset="0"/>
              <a:buNone/>
            </a:pPr>
            <a:endParaRPr lang="en-US" sz="1400" baseline="-25000" smtClean="0">
              <a:ea typeface="ＭＳ Ｐゴシック" pitchFamily="34" charset="-128"/>
              <a:sym typeface="Wingdings" pitchFamily="2" charset="2"/>
            </a:endParaRPr>
          </a:p>
          <a:p>
            <a:pPr marL="176213" indent="-68263" eaLnBrk="1" hangingPunct="1">
              <a:buFont typeface="Calibri" pitchFamily="34" charset="0"/>
              <a:buAutoNum type="arabicPeriod"/>
            </a:pPr>
            <a:r>
              <a:rPr lang="en-US" sz="1300" smtClean="0">
                <a:ea typeface="ＭＳ Ｐゴシック" pitchFamily="34" charset="-128"/>
                <a:sym typeface="Wingdings" pitchFamily="2" charset="2"/>
              </a:rPr>
              <a:t>Assign oxidation numbers  to all atoms/ions and look for the numbers that change.  Highlight these.  </a:t>
            </a:r>
          </a:p>
          <a:p>
            <a:pPr marL="176213" indent="-68263" eaLnBrk="1" hangingPunct="1">
              <a:buFont typeface="Georgia" pitchFamily="18" charset="0"/>
              <a:buNone/>
            </a:pPr>
            <a:r>
              <a:rPr lang="en-US" sz="1300" i="1" smtClean="0">
                <a:ea typeface="ＭＳ Ｐゴシック" pitchFamily="34" charset="-128"/>
                <a:sym typeface="Wingdings" pitchFamily="2" charset="2"/>
              </a:rPr>
              <a:t>	Remember to record the change in the number of </a:t>
            </a:r>
            <a:r>
              <a:rPr lang="en-US" sz="1300" i="1" u="sng" smtClean="0">
                <a:ea typeface="ＭＳ Ｐゴシック" pitchFamily="34" charset="-128"/>
                <a:sym typeface="Wingdings" pitchFamily="2" charset="2"/>
              </a:rPr>
              <a:t>electrons per atom</a:t>
            </a:r>
            <a:r>
              <a:rPr lang="en-US" sz="1300" i="1" smtClean="0">
                <a:ea typeface="ＭＳ Ｐゴシック" pitchFamily="34" charset="-128"/>
                <a:sym typeface="Wingdings" pitchFamily="2" charset="2"/>
              </a:rPr>
              <a:t> and </a:t>
            </a:r>
            <a:r>
              <a:rPr lang="en-US" sz="1300" i="1" u="sng" smtClean="0">
                <a:ea typeface="ＭＳ Ｐゴシック" pitchFamily="34" charset="-128"/>
                <a:sym typeface="Wingdings" pitchFamily="2" charset="2"/>
              </a:rPr>
              <a:t>per molecule or polyatomic ion.</a:t>
            </a:r>
          </a:p>
          <a:p>
            <a:pPr lvl="1" indent="-342900" eaLnBrk="1" hangingPunct="1">
              <a:buFont typeface="Georgia" pitchFamily="18" charset="0"/>
              <a:buChar char="▫"/>
            </a:pPr>
            <a:endParaRPr lang="en-US" sz="1400" smtClean="0">
              <a:ea typeface="ＭＳ Ｐゴシック" pitchFamily="34" charset="-128"/>
              <a:sym typeface="Wingdings" pitchFamily="2" charset="2"/>
            </a:endParaRPr>
          </a:p>
          <a:p>
            <a:pPr lvl="1" indent="-342900" eaLnBrk="1" hangingPunct="1">
              <a:buFont typeface="Georgia" pitchFamily="18" charset="0"/>
              <a:buChar char="▫"/>
            </a:pPr>
            <a:endParaRPr lang="en-US" sz="1400" smtClean="0">
              <a:ea typeface="ＭＳ Ｐゴシック" pitchFamily="34" charset="-128"/>
              <a:sym typeface="Wingdings" pitchFamily="2" charset="2"/>
            </a:endParaRPr>
          </a:p>
          <a:p>
            <a:pPr lvl="1" indent="-342900" eaLnBrk="1" hangingPunct="1">
              <a:buFont typeface="Georgia" pitchFamily="18" charset="0"/>
              <a:buNone/>
            </a:pPr>
            <a:endParaRPr lang="en-US" sz="800" smtClean="0">
              <a:ea typeface="ＭＳ Ｐゴシック" pitchFamily="34" charset="-128"/>
              <a:sym typeface="Wingdings" pitchFamily="2" charset="2"/>
            </a:endParaRPr>
          </a:p>
          <a:p>
            <a:pPr lvl="1" indent="-342900" eaLnBrk="1" hangingPunct="1">
              <a:buFont typeface="Georgia" pitchFamily="18" charset="0"/>
              <a:buNone/>
            </a:pPr>
            <a:endParaRPr lang="en-US" sz="800" smtClean="0">
              <a:ea typeface="ＭＳ Ｐゴシック" pitchFamily="34" charset="-128"/>
              <a:sym typeface="Wingdings" pitchFamily="2" charset="2"/>
            </a:endParaRPr>
          </a:p>
          <a:p>
            <a:pPr lvl="1" indent="-342900" eaLnBrk="1" hangingPunct="1">
              <a:buFont typeface="Georgia" pitchFamily="18" charset="0"/>
              <a:buNone/>
            </a:pPr>
            <a:endParaRPr lang="en-US" sz="1200" smtClean="0">
              <a:ea typeface="ＭＳ Ｐゴシック" pitchFamily="34" charset="-128"/>
              <a:sym typeface="Wingdings" pitchFamily="2" charset="2"/>
            </a:endParaRPr>
          </a:p>
          <a:p>
            <a:pPr marL="176213" indent="-68263" eaLnBrk="1" hangingPunct="1">
              <a:buFont typeface="Calibri" pitchFamily="34" charset="0"/>
              <a:buAutoNum type="arabicPeriod"/>
            </a:pPr>
            <a:r>
              <a:rPr lang="en-US" sz="1300" smtClean="0">
                <a:ea typeface="ＭＳ Ｐゴシック" pitchFamily="34" charset="-128"/>
                <a:sym typeface="Wingdings" pitchFamily="2" charset="2"/>
              </a:rPr>
              <a:t>The next step is to determine the simplest whole numbers that will balance the number of electrons transferred for each reactant.  The numbers become the coefficients of the reactants.  The coefficients for the products can be obtained by balancing the atoms whose oxidation numbers have changed and then any other atoms.</a:t>
            </a:r>
          </a:p>
          <a:p>
            <a:pPr marL="176213" indent="-68263" eaLnBrk="1" hangingPunct="1">
              <a:buFont typeface="Calibri" pitchFamily="34" charset="0"/>
              <a:buAutoNum type="arabicPeriod"/>
            </a:pPr>
            <a:endParaRPr lang="en-US" sz="1800" smtClean="0">
              <a:ea typeface="ＭＳ Ｐゴシック" pitchFamily="34" charset="-128"/>
              <a:sym typeface="Wingdings" pitchFamily="2" charset="2"/>
            </a:endParaRPr>
          </a:p>
          <a:p>
            <a:pPr marL="176213" indent="-68263" eaLnBrk="1" hangingPunct="1">
              <a:buFont typeface="Calibri" pitchFamily="34" charset="0"/>
              <a:buAutoNum type="arabicPeriod"/>
            </a:pPr>
            <a:endParaRPr lang="en-US" sz="1300" smtClean="0">
              <a:ea typeface="ＭＳ Ｐゴシック" pitchFamily="34" charset="-128"/>
              <a:sym typeface="Wingdings" pitchFamily="2" charset="2"/>
            </a:endParaRPr>
          </a:p>
          <a:p>
            <a:pPr marL="176213" indent="-68263" eaLnBrk="1" hangingPunct="1">
              <a:buFont typeface="Calibri" pitchFamily="34" charset="0"/>
              <a:buAutoNum type="arabicPeriod"/>
            </a:pPr>
            <a:r>
              <a:rPr lang="en-US" sz="1300" smtClean="0">
                <a:ea typeface="ＭＳ Ｐゴシック" pitchFamily="34" charset="-128"/>
                <a:sym typeface="Wingdings" pitchFamily="2" charset="2"/>
              </a:rPr>
              <a:t>Although Cl and I atoms are balanced, oxygen is not.  Add H</a:t>
            </a:r>
            <a:r>
              <a:rPr lang="en-US" sz="1300" baseline="-25000" smtClean="0">
                <a:ea typeface="ＭＳ Ｐゴシック" pitchFamily="34" charset="-128"/>
                <a:sym typeface="Wingdings" pitchFamily="2" charset="2"/>
              </a:rPr>
              <a:t>2</a:t>
            </a:r>
            <a:r>
              <a:rPr lang="en-US" sz="1300" smtClean="0">
                <a:ea typeface="ＭＳ Ｐゴシック" pitchFamily="34" charset="-128"/>
                <a:sym typeface="Wingdings" pitchFamily="2" charset="2"/>
              </a:rPr>
              <a:t>O</a:t>
            </a:r>
            <a:r>
              <a:rPr lang="en-US" sz="1300" baseline="-25000" smtClean="0">
                <a:ea typeface="ＭＳ Ｐゴシック" pitchFamily="34" charset="-128"/>
                <a:sym typeface="Wingdings" pitchFamily="2" charset="2"/>
              </a:rPr>
              <a:t>(l)</a:t>
            </a:r>
            <a:r>
              <a:rPr lang="en-US" sz="1300" smtClean="0">
                <a:ea typeface="ＭＳ Ｐゴシック" pitchFamily="34" charset="-128"/>
                <a:sym typeface="Wingdings" pitchFamily="2" charset="2"/>
              </a:rPr>
              <a:t> molecules to balance the O atoms.</a:t>
            </a:r>
          </a:p>
          <a:p>
            <a:pPr marL="176213" indent="-68263" eaLnBrk="1" hangingPunct="1">
              <a:buFont typeface="Calibri" pitchFamily="34" charset="0"/>
              <a:buAutoNum type="arabicPeriod"/>
            </a:pPr>
            <a:endParaRPr lang="en-US" sz="1800" smtClean="0">
              <a:ea typeface="ＭＳ Ｐゴシック" pitchFamily="34" charset="-128"/>
              <a:sym typeface="Wingdings" pitchFamily="2" charset="2"/>
            </a:endParaRPr>
          </a:p>
          <a:p>
            <a:pPr marL="176213" indent="-68263" eaLnBrk="1" hangingPunct="1">
              <a:buFont typeface="Calibri" pitchFamily="34" charset="0"/>
              <a:buAutoNum type="arabicPeriod"/>
            </a:pPr>
            <a:endParaRPr lang="en-US" sz="1300" smtClean="0">
              <a:ea typeface="ＭＳ Ｐゴシック" pitchFamily="34" charset="-128"/>
              <a:sym typeface="Wingdings" pitchFamily="2" charset="2"/>
            </a:endParaRPr>
          </a:p>
          <a:p>
            <a:pPr marL="176213" indent="-68263" eaLnBrk="1" hangingPunct="1">
              <a:buFont typeface="Calibri" pitchFamily="34" charset="0"/>
              <a:buAutoNum type="arabicPeriod"/>
            </a:pPr>
            <a:r>
              <a:rPr lang="en-US" sz="1300" smtClean="0">
                <a:ea typeface="ＭＳ Ｐゴシック" pitchFamily="34" charset="-128"/>
                <a:sym typeface="Wingdings" pitchFamily="2" charset="2"/>
              </a:rPr>
              <a:t>Add H</a:t>
            </a:r>
            <a:r>
              <a:rPr lang="en-US" sz="1300" baseline="30000" smtClean="0">
                <a:ea typeface="ＭＳ Ｐゴシック" pitchFamily="34" charset="-128"/>
                <a:sym typeface="Wingdings" pitchFamily="2" charset="2"/>
              </a:rPr>
              <a:t>+</a:t>
            </a:r>
            <a:r>
              <a:rPr lang="en-US" sz="1300" baseline="-25000" smtClean="0">
                <a:ea typeface="ＭＳ Ｐゴシック" pitchFamily="34" charset="-128"/>
                <a:sym typeface="Wingdings" pitchFamily="2" charset="2"/>
              </a:rPr>
              <a:t>(aq)</a:t>
            </a:r>
            <a:r>
              <a:rPr lang="en-US" sz="1300" smtClean="0">
                <a:ea typeface="ＭＳ Ｐゴシック" pitchFamily="34" charset="-128"/>
                <a:sym typeface="Wingdings" pitchFamily="2" charset="2"/>
              </a:rPr>
              <a:t> to balance the hydrogen.  The redox equation should now be completely balanced.  Check your work by checking the total numbers of each atom/ion on each side and checking the total electric charge, which should also be balanced.</a:t>
            </a:r>
          </a:p>
          <a:p>
            <a:pPr marL="176213" indent="-68263" algn="ctr" eaLnBrk="1" hangingPunct="1">
              <a:spcAft>
                <a:spcPts val="1800"/>
              </a:spcAft>
              <a:buFont typeface="Georgia" pitchFamily="18" charset="0"/>
              <a:buNone/>
            </a:pPr>
            <a:endParaRPr lang="en-US" sz="1400" baseline="-25000" smtClean="0">
              <a:ea typeface="ＭＳ Ｐゴシック" pitchFamily="34" charset="-128"/>
              <a:sym typeface="Wingdings" pitchFamily="2" charset="2"/>
            </a:endParaRPr>
          </a:p>
          <a:p>
            <a:pPr marL="176213" indent="-68263" algn="ctr" eaLnBrk="1" hangingPunct="1">
              <a:spcAft>
                <a:spcPts val="1800"/>
              </a:spcAft>
              <a:buFont typeface="Georgia" pitchFamily="18" charset="0"/>
              <a:buNone/>
            </a:pPr>
            <a:endParaRPr lang="en-US" sz="1400" baseline="-25000" smtClean="0">
              <a:ea typeface="ＭＳ Ｐゴシック" pitchFamily="34" charset="-128"/>
            </a:endParaRPr>
          </a:p>
        </p:txBody>
      </p:sp>
      <p:sp>
        <p:nvSpPr>
          <p:cNvPr id="43011" name="Title 1"/>
          <p:cNvSpPr txBox="1">
            <a:spLocks/>
          </p:cNvSpPr>
          <p:nvPr/>
        </p:nvSpPr>
        <p:spPr bwMode="auto">
          <a:xfrm>
            <a:off x="238125" y="317500"/>
            <a:ext cx="85645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r>
              <a:rPr lang="en-US" sz="2200" b="1" u="sng">
                <a:solidFill>
                  <a:schemeClr val="tx2"/>
                </a:solidFill>
                <a:latin typeface="Georgia" pitchFamily="18" charset="0"/>
              </a:rPr>
              <a:t>Balancing Redox Equations using Oxidation Numbers #2</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5813" y="2447925"/>
            <a:ext cx="44989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2250" y="4192588"/>
            <a:ext cx="61595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0050" y="4932363"/>
            <a:ext cx="58039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44600" y="6111875"/>
            <a:ext cx="6934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2250"/>
            <a:ext cx="8432800" cy="5081588"/>
          </a:xfrm>
        </p:spPr>
        <p:txBody>
          <a:bodyPr/>
          <a:lstStyle/>
          <a:p>
            <a:r>
              <a:rPr lang="en-US" sz="1800" smtClean="0">
                <a:ea typeface="ＭＳ Ｐゴシック" pitchFamily="34" charset="-128"/>
              </a:rPr>
              <a:t>Example #2: Will a spontaneous reaction occur as a result of an electron transfer from one copper(I) ion to another copper (I) ion?</a:t>
            </a:r>
          </a:p>
          <a:p>
            <a:pPr lvl="1"/>
            <a:endParaRPr lang="en-US" sz="600" smtClean="0">
              <a:ea typeface="ＭＳ Ｐゴシック" pitchFamily="34" charset="-128"/>
            </a:endParaRPr>
          </a:p>
          <a:p>
            <a:pPr lvl="1" algn="ctr">
              <a:buFont typeface="Georgia" pitchFamily="18" charset="0"/>
              <a:buNone/>
            </a:pPr>
            <a:r>
              <a:rPr lang="en-US" sz="1600" smtClean="0">
                <a:ea typeface="ＭＳ Ｐゴシック" pitchFamily="34" charset="-128"/>
              </a:rPr>
              <a:t>Cu</a:t>
            </a:r>
            <a:r>
              <a:rPr lang="en-US" sz="1600" baseline="30000" smtClean="0">
                <a:ea typeface="ＭＳ Ｐゴシック" pitchFamily="34" charset="-128"/>
              </a:rPr>
              <a:t>+</a:t>
            </a:r>
            <a:r>
              <a:rPr lang="en-US" sz="1600" baseline="-25000" smtClean="0">
                <a:ea typeface="ＭＳ Ｐゴシック" pitchFamily="34" charset="-128"/>
              </a:rPr>
              <a:t>(aq)</a:t>
            </a:r>
            <a:r>
              <a:rPr lang="en-US" sz="1600" smtClean="0">
                <a:ea typeface="ＭＳ Ｐゴシック" pitchFamily="34" charset="-128"/>
              </a:rPr>
              <a:t> + 1 e</a:t>
            </a:r>
            <a:r>
              <a:rPr lang="en-US" sz="1600" baseline="30000" smtClean="0">
                <a:ea typeface="ＭＳ Ｐゴシック" pitchFamily="34" charset="-128"/>
              </a:rPr>
              <a:t>-</a:t>
            </a:r>
            <a:r>
              <a:rPr lang="en-US" sz="1600" smtClean="0">
                <a:ea typeface="ＭＳ Ｐゴシック" pitchFamily="34" charset="-128"/>
              </a:rPr>
              <a:t> </a:t>
            </a:r>
            <a:r>
              <a:rPr lang="en-US" sz="1600" smtClean="0">
                <a:ea typeface="ＭＳ Ｐゴシック" pitchFamily="34" charset="-128"/>
                <a:sym typeface="Wingdings" pitchFamily="2" charset="2"/>
              </a:rPr>
              <a:t> Cu</a:t>
            </a:r>
            <a:r>
              <a:rPr lang="en-US" sz="1600" baseline="-25000" smtClean="0">
                <a:ea typeface="ＭＳ Ｐゴシック" pitchFamily="34" charset="-128"/>
                <a:sym typeface="Wingdings" pitchFamily="2" charset="2"/>
              </a:rPr>
              <a:t>(s)</a:t>
            </a:r>
          </a:p>
          <a:p>
            <a:pPr lvl="1" algn="ctr">
              <a:buFont typeface="Georgia" pitchFamily="18" charset="0"/>
              <a:buNone/>
            </a:pPr>
            <a:endParaRPr lang="en-US" sz="500" baseline="-25000" smtClean="0">
              <a:ea typeface="ＭＳ Ｐゴシック" pitchFamily="34" charset="-128"/>
            </a:endParaRPr>
          </a:p>
          <a:p>
            <a:pPr lvl="1" algn="ctr">
              <a:buFont typeface="Georgia" pitchFamily="18" charset="0"/>
              <a:buNone/>
            </a:pPr>
            <a:r>
              <a:rPr lang="en-US" sz="1600" u="sng" smtClean="0">
                <a:ea typeface="ＭＳ Ｐゴシック" pitchFamily="34" charset="-128"/>
              </a:rPr>
              <a:t>Cu</a:t>
            </a:r>
            <a:r>
              <a:rPr lang="en-US" sz="1600" u="sng" baseline="30000" smtClean="0">
                <a:ea typeface="ＭＳ Ｐゴシック" pitchFamily="34" charset="-128"/>
              </a:rPr>
              <a:t>+</a:t>
            </a:r>
            <a:r>
              <a:rPr lang="en-US" sz="1600" u="sng" baseline="-25000" smtClean="0">
                <a:ea typeface="ＭＳ Ｐゴシック" pitchFamily="34" charset="-128"/>
              </a:rPr>
              <a:t>(aq)</a:t>
            </a:r>
            <a:r>
              <a:rPr lang="en-US" sz="1600" u="sng" smtClean="0">
                <a:ea typeface="ＭＳ Ｐゴシック" pitchFamily="34" charset="-128"/>
              </a:rPr>
              <a:t> </a:t>
            </a:r>
            <a:r>
              <a:rPr lang="en-US" sz="1600" u="sng" smtClean="0">
                <a:ea typeface="ＭＳ Ｐゴシック" pitchFamily="34" charset="-128"/>
                <a:sym typeface="Wingdings" pitchFamily="2" charset="2"/>
              </a:rPr>
              <a:t> Cu</a:t>
            </a:r>
            <a:r>
              <a:rPr lang="en-US" sz="1600" u="sng" baseline="30000" smtClean="0">
                <a:ea typeface="ＭＳ Ｐゴシック" pitchFamily="34" charset="-128"/>
                <a:sym typeface="Wingdings" pitchFamily="2" charset="2"/>
              </a:rPr>
              <a:t>2+</a:t>
            </a:r>
            <a:r>
              <a:rPr lang="en-US" sz="1600" u="sng" baseline="-25000" smtClean="0">
                <a:ea typeface="ＭＳ Ｐゴシック" pitchFamily="34" charset="-128"/>
                <a:sym typeface="Wingdings" pitchFamily="2" charset="2"/>
              </a:rPr>
              <a:t>(aq)</a:t>
            </a:r>
            <a:r>
              <a:rPr lang="en-US" sz="1600" u="sng" smtClean="0">
                <a:ea typeface="ＭＳ Ｐゴシック" pitchFamily="34" charset="-128"/>
                <a:sym typeface="Wingdings" pitchFamily="2" charset="2"/>
              </a:rPr>
              <a:t> + 1 e</a:t>
            </a:r>
            <a:r>
              <a:rPr lang="en-US" sz="1600" u="sng" baseline="30000" smtClean="0">
                <a:ea typeface="ＭＳ Ｐゴシック" pitchFamily="34" charset="-128"/>
                <a:sym typeface="Wingdings" pitchFamily="2" charset="2"/>
              </a:rPr>
              <a:t>-</a:t>
            </a:r>
            <a:endParaRPr lang="en-US" sz="1600" u="sng" baseline="30000" smtClean="0">
              <a:ea typeface="ＭＳ Ｐゴシック" pitchFamily="34" charset="-128"/>
            </a:endParaRPr>
          </a:p>
          <a:p>
            <a:pPr lvl="1" algn="ctr">
              <a:buFont typeface="Georgia" pitchFamily="18" charset="0"/>
              <a:buNone/>
            </a:pPr>
            <a:endParaRPr lang="en-US" sz="500" u="sng" smtClean="0">
              <a:ea typeface="ＭＳ Ｐゴシック" pitchFamily="34" charset="-128"/>
            </a:endParaRPr>
          </a:p>
          <a:p>
            <a:pPr lvl="1" algn="ctr">
              <a:buFont typeface="Georgia" pitchFamily="18" charset="0"/>
              <a:buNone/>
            </a:pPr>
            <a:r>
              <a:rPr lang="en-US" sz="1600" smtClean="0">
                <a:ea typeface="ＭＳ Ｐゴシック" pitchFamily="34" charset="-128"/>
              </a:rPr>
              <a:t>2 Cu</a:t>
            </a:r>
            <a:r>
              <a:rPr lang="en-US" sz="1600" baseline="30000" smtClean="0">
                <a:ea typeface="ＭＳ Ｐゴシック" pitchFamily="34" charset="-128"/>
              </a:rPr>
              <a:t>+</a:t>
            </a:r>
            <a:r>
              <a:rPr lang="en-US" sz="1600" baseline="-25000" smtClean="0">
                <a:ea typeface="ＭＳ Ｐゴシック" pitchFamily="34" charset="-128"/>
              </a:rPr>
              <a:t>(aq)</a:t>
            </a:r>
            <a:r>
              <a:rPr lang="en-US" sz="1600" smtClean="0">
                <a:ea typeface="ＭＳ Ｐゴシック" pitchFamily="34" charset="-128"/>
              </a:rPr>
              <a:t> </a:t>
            </a:r>
            <a:r>
              <a:rPr lang="en-US" sz="1600" smtClean="0">
                <a:ea typeface="ＭＳ Ｐゴシック" pitchFamily="34" charset="-128"/>
                <a:sym typeface="Wingdings" pitchFamily="2" charset="2"/>
              </a:rPr>
              <a:t> Cu</a:t>
            </a:r>
            <a:r>
              <a:rPr lang="en-US" sz="1600" baseline="30000" smtClean="0">
                <a:ea typeface="ＭＳ Ｐゴシック" pitchFamily="34" charset="-128"/>
                <a:sym typeface="Wingdings" pitchFamily="2" charset="2"/>
              </a:rPr>
              <a:t>2+</a:t>
            </a:r>
            <a:r>
              <a:rPr lang="en-US" sz="1600" baseline="-25000" smtClean="0">
                <a:ea typeface="ＭＳ Ｐゴシック" pitchFamily="34" charset="-128"/>
                <a:sym typeface="Wingdings" pitchFamily="2" charset="2"/>
              </a:rPr>
              <a:t>(aq)</a:t>
            </a:r>
            <a:r>
              <a:rPr lang="en-US" sz="1600" smtClean="0">
                <a:ea typeface="ＭＳ Ｐゴシック" pitchFamily="34" charset="-128"/>
                <a:sym typeface="Wingdings" pitchFamily="2" charset="2"/>
              </a:rPr>
              <a:t> + Cu</a:t>
            </a:r>
            <a:r>
              <a:rPr lang="en-US" sz="1600" baseline="-25000" smtClean="0">
                <a:ea typeface="ＭＳ Ｐゴシック" pitchFamily="34" charset="-128"/>
                <a:sym typeface="Wingdings" pitchFamily="2" charset="2"/>
              </a:rPr>
              <a:t>(s)</a:t>
            </a:r>
            <a:endParaRPr lang="en-US" sz="1600" baseline="-25000" smtClean="0">
              <a:ea typeface="ＭＳ Ｐゴシック" pitchFamily="34" charset="-128"/>
            </a:endParaRPr>
          </a:p>
          <a:p>
            <a:pPr lvl="1"/>
            <a:endParaRPr lang="en-US" sz="1600" smtClean="0">
              <a:ea typeface="ＭＳ Ｐゴシック" pitchFamily="34" charset="-128"/>
            </a:endParaRPr>
          </a:p>
          <a:p>
            <a:pPr lvl="1"/>
            <a:endParaRPr lang="en-US" sz="1600" smtClean="0">
              <a:ea typeface="ＭＳ Ｐゴシック" pitchFamily="34" charset="-128"/>
            </a:endParaRPr>
          </a:p>
          <a:p>
            <a:pPr lvl="1"/>
            <a:endParaRPr lang="en-US" sz="1600" smtClean="0">
              <a:ea typeface="ＭＳ Ｐゴシック" pitchFamily="34" charset="-128"/>
            </a:endParaRPr>
          </a:p>
          <a:p>
            <a:pPr lvl="1"/>
            <a:endParaRPr lang="en-US" sz="1600" smtClean="0">
              <a:ea typeface="ＭＳ Ｐゴシック" pitchFamily="34" charset="-128"/>
            </a:endParaRPr>
          </a:p>
          <a:p>
            <a:pPr lvl="1"/>
            <a:endParaRPr lang="en-US" sz="1600" smtClean="0">
              <a:ea typeface="ＭＳ Ｐゴシック" pitchFamily="34" charset="-128"/>
            </a:endParaRPr>
          </a:p>
          <a:p>
            <a:pPr lvl="1"/>
            <a:endParaRPr lang="en-US" sz="1600" smtClean="0">
              <a:ea typeface="ＭＳ Ｐゴシック" pitchFamily="34" charset="-128"/>
            </a:endParaRPr>
          </a:p>
          <a:p>
            <a:pPr lvl="1"/>
            <a:endParaRPr lang="en-US" sz="1600" smtClean="0">
              <a:ea typeface="ＭＳ Ｐゴシック" pitchFamily="34" charset="-128"/>
            </a:endParaRPr>
          </a:p>
          <a:p>
            <a:pPr lvl="1"/>
            <a:endParaRPr lang="en-US" sz="1600" smtClean="0">
              <a:ea typeface="ＭＳ Ｐゴシック" pitchFamily="34" charset="-128"/>
            </a:endParaRPr>
          </a:p>
          <a:p>
            <a:pPr lvl="1"/>
            <a:r>
              <a:rPr lang="en-US" sz="1600" smtClean="0">
                <a:ea typeface="ＭＳ Ｐゴシック" pitchFamily="34" charset="-128"/>
              </a:rPr>
              <a:t>YES!  Using the redox table and spontaneity rule, we see that copper(I) as an oxidizing agent is above copper(I) as a reducing agent.  Therefore, an aqueous solution of copper(I) ions will spontaneously, but slowly, disproportionate into copper(II) ions and copper metal.</a:t>
            </a:r>
            <a:endParaRPr lang="en-US" sz="1600" b="1" smtClean="0">
              <a:ea typeface="ＭＳ Ｐゴシック" pitchFamily="34" charset="-128"/>
            </a:endParaRPr>
          </a:p>
        </p:txBody>
      </p:sp>
      <p:sp>
        <p:nvSpPr>
          <p:cNvPr id="44035" name="Title 1"/>
          <p:cNvSpPr txBox="1">
            <a:spLocks/>
          </p:cNvSpPr>
          <p:nvPr/>
        </p:nvSpPr>
        <p:spPr bwMode="auto">
          <a:xfrm>
            <a:off x="315913" y="42545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r>
              <a:rPr lang="en-US" sz="3300" b="1">
                <a:solidFill>
                  <a:schemeClr val="tx2"/>
                </a:solidFill>
                <a:latin typeface="Georgia" pitchFamily="18" charset="0"/>
              </a:rPr>
              <a:t>Disproportionation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1538" y="3570288"/>
            <a:ext cx="5778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468688" y="3570288"/>
            <a:ext cx="1023937" cy="285750"/>
          </a:xfrm>
          <a:prstGeom prst="rect">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8" name="Rectangle 7"/>
          <p:cNvSpPr/>
          <p:nvPr/>
        </p:nvSpPr>
        <p:spPr>
          <a:xfrm>
            <a:off x="5584825" y="4883150"/>
            <a:ext cx="1023938" cy="287338"/>
          </a:xfrm>
          <a:prstGeom prst="rect">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9" name="Rectangle 8"/>
          <p:cNvSpPr>
            <a:spLocks noChangeArrowheads="1"/>
          </p:cNvSpPr>
          <p:nvPr/>
        </p:nvSpPr>
        <p:spPr bwMode="auto">
          <a:xfrm>
            <a:off x="2141538" y="3570288"/>
            <a:ext cx="5778500" cy="1658937"/>
          </a:xfrm>
          <a:prstGeom prst="rect">
            <a:avLst/>
          </a:prstGeom>
          <a:noFill/>
          <a:ln w="9525">
            <a:solidFill>
              <a:srgbClr val="4A7EBB"/>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10" name="TextBox 9"/>
          <p:cNvSpPr txBox="1">
            <a:spLocks noChangeArrowheads="1"/>
          </p:cNvSpPr>
          <p:nvPr/>
        </p:nvSpPr>
        <p:spPr bwMode="auto">
          <a:xfrm>
            <a:off x="457200" y="2551113"/>
            <a:ext cx="2359025" cy="523875"/>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a:spAutoFit/>
          </a:bodyPr>
          <a:lstStyle/>
          <a:p>
            <a:pPr algn="ctr">
              <a:defRPr/>
            </a:pPr>
            <a:r>
              <a:rPr lang="en-US" sz="1400" dirty="0">
                <a:solidFill>
                  <a:schemeClr val="accent2"/>
                </a:solidFill>
                <a:latin typeface="+mn-lt"/>
                <a:ea typeface="+mn-ea"/>
                <a:cs typeface="Georgia"/>
              </a:rPr>
              <a:t>See pg. 578 Ex.2 for more another example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74638"/>
            <a:ext cx="5184775" cy="1143000"/>
          </a:xfrm>
        </p:spPr>
        <p:txBody>
          <a:bodyPr/>
          <a:lstStyle/>
          <a:p>
            <a:pPr eaLnBrk="1" hangingPunct="1"/>
            <a:r>
              <a:rPr lang="en-US" smtClean="0">
                <a:solidFill>
                  <a:srgbClr val="244583"/>
                </a:solidFill>
                <a:ea typeface="ＭＳ Ｐゴシック" pitchFamily="34" charset="-128"/>
              </a:rPr>
              <a:t>Voltaic Cell Summary</a:t>
            </a:r>
          </a:p>
        </p:txBody>
      </p:sp>
      <p:sp>
        <p:nvSpPr>
          <p:cNvPr id="29699" name="Content Placeholder 2"/>
          <p:cNvSpPr>
            <a:spLocks noGrp="1"/>
          </p:cNvSpPr>
          <p:nvPr>
            <p:ph sz="quarter" idx="1"/>
          </p:nvPr>
        </p:nvSpPr>
        <p:spPr>
          <a:xfrm>
            <a:off x="457200" y="1384300"/>
            <a:ext cx="5092700" cy="4937125"/>
          </a:xfrm>
        </p:spPr>
        <p:txBody>
          <a:bodyPr/>
          <a:lstStyle/>
          <a:p>
            <a:pPr eaLnBrk="1" hangingPunct="1">
              <a:spcAft>
                <a:spcPts val="1200"/>
              </a:spcAft>
            </a:pPr>
            <a:r>
              <a:rPr lang="en-US" sz="2000" smtClean="0">
                <a:ea typeface="ＭＳ Ｐゴシック" pitchFamily="34" charset="-128"/>
              </a:rPr>
              <a:t>A voltaic cell consists of two-half cells separated by a porous boundary with solid electrodes connected by an external circuit</a:t>
            </a:r>
          </a:p>
          <a:p>
            <a:pPr eaLnBrk="1" hangingPunct="1">
              <a:spcAft>
                <a:spcPts val="1200"/>
              </a:spcAft>
            </a:pPr>
            <a:r>
              <a:rPr lang="en-US" sz="2000" smtClean="0">
                <a:ea typeface="ＭＳ Ｐゴシック" pitchFamily="34" charset="-128"/>
              </a:rPr>
              <a:t>SOA undergoes reduction at the cathode    (+ electrode) – </a:t>
            </a:r>
            <a:r>
              <a:rPr lang="en-US" sz="2000" i="1" smtClean="0">
                <a:ea typeface="ＭＳ Ｐゴシック" pitchFamily="34" charset="-128"/>
              </a:rPr>
              <a:t>cathode increases in mass</a:t>
            </a:r>
          </a:p>
          <a:p>
            <a:pPr eaLnBrk="1" hangingPunct="1">
              <a:spcAft>
                <a:spcPts val="1200"/>
              </a:spcAft>
            </a:pPr>
            <a:r>
              <a:rPr lang="en-US" sz="2000" smtClean="0">
                <a:ea typeface="ＭＳ Ｐゴシック" pitchFamily="34" charset="-128"/>
              </a:rPr>
              <a:t>SRA undergoes oxidation at the anode        (- electrode) – </a:t>
            </a:r>
            <a:r>
              <a:rPr lang="en-US" sz="2000" i="1" smtClean="0">
                <a:ea typeface="ＭＳ Ｐゴシック" pitchFamily="34" charset="-128"/>
              </a:rPr>
              <a:t>anode decreases in mass</a:t>
            </a:r>
          </a:p>
          <a:p>
            <a:pPr eaLnBrk="1" hangingPunct="1">
              <a:spcAft>
                <a:spcPts val="1200"/>
              </a:spcAft>
            </a:pPr>
            <a:r>
              <a:rPr lang="en-US" sz="2000" smtClean="0">
                <a:ea typeface="ＭＳ Ｐゴシック" pitchFamily="34" charset="-128"/>
              </a:rPr>
              <a:t>Electrons always travel in the external circuit from anode to cathode</a:t>
            </a:r>
          </a:p>
          <a:p>
            <a:pPr eaLnBrk="1" hangingPunct="1">
              <a:spcAft>
                <a:spcPts val="1200"/>
              </a:spcAft>
            </a:pPr>
            <a:r>
              <a:rPr lang="en-US" sz="2000" smtClean="0">
                <a:ea typeface="ＭＳ Ｐゴシック" pitchFamily="34" charset="-128"/>
              </a:rPr>
              <a:t>Internally, cations move toward the cathode, anions move toward the anode, keeping the solution neutral</a:t>
            </a:r>
          </a:p>
        </p:txBody>
      </p:sp>
      <p:pic>
        <p:nvPicPr>
          <p:cNvPr id="45060" name="Picture 3"/>
          <p:cNvPicPr>
            <a:picLocks noChangeAspect="1"/>
          </p:cNvPicPr>
          <p:nvPr/>
        </p:nvPicPr>
        <p:blipFill>
          <a:blip r:embed="rId2">
            <a:extLst>
              <a:ext uri="{28A0092B-C50C-407E-A947-70E740481C1C}">
                <a14:useLocalDpi xmlns:a14="http://schemas.microsoft.com/office/drawing/2010/main" val="0"/>
              </a:ext>
            </a:extLst>
          </a:blip>
          <a:srcRect b="30405"/>
          <a:stretch>
            <a:fillRect/>
          </a:stretch>
        </p:blipFill>
        <p:spPr bwMode="auto">
          <a:xfrm>
            <a:off x="5641975" y="1695450"/>
            <a:ext cx="3360738"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7025" y="430213"/>
            <a:ext cx="373697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5"/>
          <p:cNvPicPr>
            <a:picLocks noChangeAspect="1"/>
          </p:cNvPicPr>
          <p:nvPr/>
        </p:nvPicPr>
        <p:blipFill>
          <a:blip r:embed="rId2">
            <a:extLst>
              <a:ext uri="{28A0092B-C50C-407E-A947-70E740481C1C}">
                <a14:useLocalDpi xmlns:a14="http://schemas.microsoft.com/office/drawing/2010/main" val="0"/>
              </a:ext>
            </a:extLst>
          </a:blip>
          <a:srcRect t="70375"/>
          <a:stretch>
            <a:fillRect/>
          </a:stretch>
        </p:blipFill>
        <p:spPr bwMode="auto">
          <a:xfrm>
            <a:off x="6034088" y="5535613"/>
            <a:ext cx="258286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6082" name="Title 3"/>
          <p:cNvSpPr>
            <a:spLocks noGrp="1"/>
          </p:cNvSpPr>
          <p:nvPr>
            <p:ph type="title"/>
          </p:nvPr>
        </p:nvSpPr>
        <p:spPr/>
        <p:txBody>
          <a:bodyPr/>
          <a:lstStyle/>
          <a:p>
            <a:pPr eaLnBrk="1" hangingPunct="1"/>
            <a:r>
              <a:rPr lang="en-US" smtClean="0">
                <a:ea typeface="ＭＳ Ｐゴシック" pitchFamily="34" charset="-128"/>
              </a:rPr>
              <a:t>Standard Cells and Cell Potentials</a:t>
            </a:r>
          </a:p>
        </p:txBody>
      </p:sp>
      <p:sp>
        <p:nvSpPr>
          <p:cNvPr id="5" name="Content Placeholder 4"/>
          <p:cNvSpPr>
            <a:spLocks noGrp="1"/>
          </p:cNvSpPr>
          <p:nvPr>
            <p:ph sz="quarter" idx="1"/>
          </p:nvPr>
        </p:nvSpPr>
        <p:spPr>
          <a:xfrm>
            <a:off x="187325" y="1219200"/>
            <a:ext cx="8780463" cy="5219700"/>
          </a:xfrm>
        </p:spPr>
        <p:txBody>
          <a:bodyPr/>
          <a:lstStyle/>
          <a:p>
            <a:pPr eaLnBrk="1" hangingPunct="1">
              <a:buFont typeface="Wingdings 3" pitchFamily="18" charset="2"/>
              <a:buChar char=""/>
            </a:pPr>
            <a:r>
              <a:rPr lang="en-US" sz="1800" smtClean="0">
                <a:ea typeface="ＭＳ Ｐゴシック" pitchFamily="34" charset="-128"/>
              </a:rPr>
              <a:t>A </a:t>
            </a:r>
            <a:r>
              <a:rPr lang="en-US" sz="1800" b="1" smtClean="0">
                <a:ea typeface="ＭＳ Ｐゴシック" pitchFamily="34" charset="-128"/>
              </a:rPr>
              <a:t>standard cell </a:t>
            </a:r>
            <a:r>
              <a:rPr lang="en-US" sz="1800" smtClean="0">
                <a:ea typeface="ＭＳ Ｐゴシック" pitchFamily="34" charset="-128"/>
              </a:rPr>
              <a:t>is a voltaic cell where each ½ cell contains all entities necessary at SATP conditions and all aqueous solutions have a concentration of 1.0 mol/L</a:t>
            </a:r>
          </a:p>
          <a:p>
            <a:pPr lvl="1" eaLnBrk="1" hangingPunct="1">
              <a:buFont typeface="Wingdings 3" pitchFamily="18" charset="2"/>
              <a:buChar char=""/>
            </a:pPr>
            <a:r>
              <a:rPr lang="en-US" sz="1800" smtClean="0">
                <a:solidFill>
                  <a:srgbClr val="000000"/>
                </a:solidFill>
                <a:ea typeface="ＭＳ Ｐゴシック" pitchFamily="34" charset="-128"/>
              </a:rPr>
              <a:t>Standardizing makes comparisons and scientific study easier</a:t>
            </a:r>
          </a:p>
          <a:p>
            <a:pPr lvl="1" eaLnBrk="1" hangingPunct="1">
              <a:buFont typeface="Wingdings 3" pitchFamily="18" charset="2"/>
              <a:buChar char=""/>
            </a:pPr>
            <a:endParaRPr lang="en-US" sz="900" smtClean="0">
              <a:solidFill>
                <a:srgbClr val="000000"/>
              </a:solidFill>
              <a:ea typeface="ＭＳ Ｐゴシック" pitchFamily="34" charset="-128"/>
            </a:endParaRPr>
          </a:p>
          <a:p>
            <a:pPr eaLnBrk="1" hangingPunct="1">
              <a:buFont typeface="Wingdings 3" pitchFamily="18" charset="2"/>
              <a:buChar char=""/>
            </a:pPr>
            <a:r>
              <a:rPr lang="en-US" sz="1800" b="1" smtClean="0">
                <a:ea typeface="ＭＳ Ｐゴシック" pitchFamily="34" charset="-128"/>
              </a:rPr>
              <a:t>Standard Cell Potential, E</a:t>
            </a:r>
            <a:r>
              <a:rPr lang="en-US" sz="1800" b="1" baseline="30000" smtClean="0">
                <a:ea typeface="ＭＳ Ｐゴシック" pitchFamily="34" charset="-128"/>
              </a:rPr>
              <a:t>0 </a:t>
            </a:r>
            <a:r>
              <a:rPr lang="en-US" sz="1800" b="1" smtClean="0">
                <a:ea typeface="ＭＳ Ｐゴシック" pitchFamily="34" charset="-128"/>
              </a:rPr>
              <a:t>cell </a:t>
            </a:r>
            <a:r>
              <a:rPr lang="en-US" sz="1800" smtClean="0">
                <a:ea typeface="ＭＳ Ｐゴシック" pitchFamily="34" charset="-128"/>
              </a:rPr>
              <a:t>= the electric potential difference of the cell (voltage)</a:t>
            </a:r>
          </a:p>
          <a:p>
            <a:pPr algn="ctr" eaLnBrk="1" hangingPunct="1">
              <a:buFont typeface="Wingdings 3" pitchFamily="18" charset="2"/>
              <a:buNone/>
            </a:pPr>
            <a:endParaRPr lang="en-US" sz="900" b="1" smtClean="0">
              <a:ea typeface="ＭＳ Ｐゴシック" pitchFamily="34" charset="-128"/>
            </a:endParaRPr>
          </a:p>
          <a:p>
            <a:pPr algn="ctr" eaLnBrk="1" hangingPunct="1">
              <a:buFont typeface="Wingdings 3" pitchFamily="18" charset="2"/>
              <a:buNone/>
            </a:pPr>
            <a:r>
              <a:rPr lang="en-US" sz="1800" b="1" smtClean="0">
                <a:ea typeface="ＭＳ Ｐゴシック" pitchFamily="34" charset="-128"/>
              </a:rPr>
              <a:t>E</a:t>
            </a:r>
            <a:r>
              <a:rPr lang="en-US" sz="1800" b="1" baseline="30000" smtClean="0">
                <a:ea typeface="ＭＳ Ｐゴシック" pitchFamily="34" charset="-128"/>
              </a:rPr>
              <a:t>0 </a:t>
            </a:r>
            <a:r>
              <a:rPr lang="en-US" sz="1800" b="1" smtClean="0">
                <a:ea typeface="ＭＳ Ｐゴシック" pitchFamily="34" charset="-128"/>
              </a:rPr>
              <a:t>cell = E</a:t>
            </a:r>
            <a:r>
              <a:rPr lang="en-US" sz="1800" b="1" baseline="30000" smtClean="0">
                <a:ea typeface="ＭＳ Ｐゴシック" pitchFamily="34" charset="-128"/>
              </a:rPr>
              <a:t>0</a:t>
            </a:r>
            <a:r>
              <a:rPr lang="en-US" sz="1800" b="1" baseline="-25000" smtClean="0">
                <a:ea typeface="ＭＳ Ｐゴシック" pitchFamily="34" charset="-128"/>
              </a:rPr>
              <a:t>r</a:t>
            </a:r>
            <a:r>
              <a:rPr lang="en-US" sz="1800" b="1" baseline="30000" smtClean="0">
                <a:ea typeface="ＭＳ Ｐゴシック" pitchFamily="34" charset="-128"/>
              </a:rPr>
              <a:t> </a:t>
            </a:r>
            <a:r>
              <a:rPr lang="en-US" sz="1800" b="1" smtClean="0">
                <a:ea typeface="ＭＳ Ｐゴシック" pitchFamily="34" charset="-128"/>
              </a:rPr>
              <a:t>cathode – E</a:t>
            </a:r>
            <a:r>
              <a:rPr lang="en-US" sz="1800" b="1" baseline="30000" smtClean="0">
                <a:ea typeface="ＭＳ Ｐゴシック" pitchFamily="34" charset="-128"/>
              </a:rPr>
              <a:t>0</a:t>
            </a:r>
            <a:r>
              <a:rPr lang="en-US" sz="1800" b="1" baseline="-25000" smtClean="0">
                <a:ea typeface="ＭＳ Ｐゴシック" pitchFamily="34" charset="-128"/>
              </a:rPr>
              <a:t>r</a:t>
            </a:r>
            <a:r>
              <a:rPr lang="en-US" sz="1800" b="1" baseline="30000" smtClean="0">
                <a:ea typeface="ＭＳ Ｐゴシック" pitchFamily="34" charset="-128"/>
              </a:rPr>
              <a:t> </a:t>
            </a:r>
            <a:r>
              <a:rPr lang="en-US" sz="1800" b="1" smtClean="0">
                <a:ea typeface="ＭＳ Ｐゴシック" pitchFamily="34" charset="-128"/>
              </a:rPr>
              <a:t>anode </a:t>
            </a:r>
          </a:p>
          <a:p>
            <a:pPr eaLnBrk="1" hangingPunct="1">
              <a:buFont typeface="Wingdings 3" pitchFamily="18" charset="2"/>
              <a:buChar char=""/>
            </a:pPr>
            <a:endParaRPr lang="en-US" sz="900" b="1" baseline="30000" smtClean="0">
              <a:ea typeface="ＭＳ Ｐゴシック" pitchFamily="34" charset="-128"/>
            </a:endParaRPr>
          </a:p>
          <a:p>
            <a:pPr eaLnBrk="1" hangingPunct="1"/>
            <a:r>
              <a:rPr lang="en-US" sz="1800" smtClean="0">
                <a:ea typeface="ＭＳ Ｐゴシック" pitchFamily="34" charset="-128"/>
              </a:rPr>
              <a:t>	Where E</a:t>
            </a:r>
            <a:r>
              <a:rPr lang="en-US" sz="1800" baseline="30000" smtClean="0">
                <a:ea typeface="ＭＳ Ｐゴシック" pitchFamily="34" charset="-128"/>
              </a:rPr>
              <a:t>0</a:t>
            </a:r>
            <a:r>
              <a:rPr lang="en-US" sz="1800" baseline="-25000" smtClean="0">
                <a:ea typeface="ＭＳ Ｐゴシック" pitchFamily="34" charset="-128"/>
              </a:rPr>
              <a:t>r</a:t>
            </a:r>
            <a:r>
              <a:rPr lang="en-US" sz="1800" baseline="30000" smtClean="0">
                <a:ea typeface="ＭＳ Ｐゴシック" pitchFamily="34" charset="-128"/>
              </a:rPr>
              <a:t> </a:t>
            </a:r>
            <a:r>
              <a:rPr lang="en-US" sz="1800" smtClean="0">
                <a:ea typeface="ＭＳ Ｐゴシック" pitchFamily="34" charset="-128"/>
              </a:rPr>
              <a:t> is the standard reduction potential, and is a measure of a standard ½ cell’s ability to attract electrons.</a:t>
            </a:r>
          </a:p>
          <a:p>
            <a:pPr eaLnBrk="1" hangingPunct="1"/>
            <a:r>
              <a:rPr lang="en-US" sz="1800" smtClean="0">
                <a:ea typeface="ＭＳ Ｐゴシック" pitchFamily="34" charset="-128"/>
              </a:rPr>
              <a:t>The higher the E</a:t>
            </a:r>
            <a:r>
              <a:rPr lang="en-US" sz="1800" baseline="30000" smtClean="0">
                <a:ea typeface="ＭＳ Ｐゴシック" pitchFamily="34" charset="-128"/>
              </a:rPr>
              <a:t>0</a:t>
            </a:r>
            <a:r>
              <a:rPr lang="en-US" sz="1800" baseline="-25000" smtClean="0">
                <a:ea typeface="ＭＳ Ｐゴシック" pitchFamily="34" charset="-128"/>
              </a:rPr>
              <a:t>r </a:t>
            </a:r>
            <a:r>
              <a:rPr lang="en-US" sz="1800" smtClean="0">
                <a:ea typeface="ＭＳ Ｐゴシック" pitchFamily="34" charset="-128"/>
              </a:rPr>
              <a:t>, the stronger the OA</a:t>
            </a:r>
          </a:p>
          <a:p>
            <a:pPr eaLnBrk="1" hangingPunct="1"/>
            <a:endParaRPr lang="en-US" sz="900" smtClean="0">
              <a:ea typeface="ＭＳ Ｐゴシック" pitchFamily="34" charset="-128"/>
            </a:endParaRPr>
          </a:p>
          <a:p>
            <a:pPr eaLnBrk="1" hangingPunct="1"/>
            <a:r>
              <a:rPr lang="en-US" sz="1800" smtClean="0">
                <a:ea typeface="ＭＳ Ｐゴシック" pitchFamily="34" charset="-128"/>
              </a:rPr>
              <a:t>All standard reduction potentials are based on the standard hydrogen ½ cell being 0.00V.  This means that all standard reduction potentials that are positive are stronger OA’s than hydrogen ions and all standard reduction potentials that are negative are weaker.</a:t>
            </a:r>
          </a:p>
          <a:p>
            <a:pPr eaLnBrk="1" hangingPunct="1"/>
            <a:endParaRPr lang="en-US" sz="900" smtClean="0">
              <a:ea typeface="ＭＳ Ｐゴシック" pitchFamily="34" charset="-128"/>
            </a:endParaRPr>
          </a:p>
          <a:p>
            <a:pPr eaLnBrk="1" hangingPunct="1"/>
            <a:r>
              <a:rPr lang="en-US" sz="1800" smtClean="0">
                <a:ea typeface="ＭＳ Ｐゴシック" pitchFamily="34" charset="-128"/>
              </a:rPr>
              <a:t>If the E</a:t>
            </a:r>
            <a:r>
              <a:rPr lang="en-US" sz="1800" baseline="30000" smtClean="0">
                <a:ea typeface="ＭＳ Ｐゴシック" pitchFamily="34" charset="-128"/>
              </a:rPr>
              <a:t>0</a:t>
            </a:r>
            <a:r>
              <a:rPr lang="en-US" sz="1800" baseline="-25000" smtClean="0">
                <a:ea typeface="ＭＳ Ｐゴシック" pitchFamily="34" charset="-128"/>
              </a:rPr>
              <a:t> </a:t>
            </a:r>
            <a:r>
              <a:rPr lang="en-US" sz="1800" smtClean="0">
                <a:ea typeface="ＭＳ Ｐゴシック" pitchFamily="34" charset="-128"/>
              </a:rPr>
              <a:t>cell is </a:t>
            </a:r>
            <a:r>
              <a:rPr lang="en-US" sz="1800" b="1" smtClean="0">
                <a:ea typeface="ＭＳ Ｐゴシック" pitchFamily="34" charset="-128"/>
              </a:rPr>
              <a:t>positive</a:t>
            </a:r>
            <a:r>
              <a:rPr lang="en-US" sz="1800" smtClean="0">
                <a:ea typeface="ＭＳ Ｐゴシック" pitchFamily="34" charset="-128"/>
              </a:rPr>
              <a:t>, the reaction occurring is </a:t>
            </a:r>
            <a:r>
              <a:rPr lang="en-US" sz="1800" b="1" smtClean="0">
                <a:ea typeface="ＭＳ Ｐゴシック" pitchFamily="34" charset="-128"/>
              </a:rPr>
              <a:t>spontaneous</a:t>
            </a:r>
            <a:r>
              <a:rPr lang="en-US" sz="1800" smtClean="0">
                <a:ea typeface="ＭＳ Ｐゴシック" pitchFamily="34" charset="-128"/>
              </a:rPr>
              <a:t>.  </a:t>
            </a:r>
          </a:p>
          <a:p>
            <a:pPr eaLnBrk="1" hangingPunct="1"/>
            <a:r>
              <a:rPr lang="en-US" sz="1800" smtClean="0">
                <a:ea typeface="ＭＳ Ｐゴシック" pitchFamily="34" charset="-128"/>
              </a:rPr>
              <a:t>If the E</a:t>
            </a:r>
            <a:r>
              <a:rPr lang="en-US" sz="1800" baseline="30000" smtClean="0">
                <a:ea typeface="ＭＳ Ｐゴシック" pitchFamily="34" charset="-128"/>
              </a:rPr>
              <a:t>0 </a:t>
            </a:r>
            <a:r>
              <a:rPr lang="en-US" sz="1800" smtClean="0">
                <a:ea typeface="ＭＳ Ｐゴシック" pitchFamily="34" charset="-128"/>
              </a:rPr>
              <a:t>cell is </a:t>
            </a:r>
            <a:r>
              <a:rPr lang="en-US" sz="1800" b="1" smtClean="0">
                <a:ea typeface="ＭＳ Ｐゴシック" pitchFamily="34" charset="-128"/>
              </a:rPr>
              <a:t>negative</a:t>
            </a:r>
            <a:r>
              <a:rPr lang="en-US" sz="1800" smtClean="0">
                <a:ea typeface="ＭＳ Ｐゴシック" pitchFamily="34" charset="-128"/>
              </a:rPr>
              <a:t>, the reaction occurring is non-</a:t>
            </a:r>
            <a:r>
              <a:rPr lang="en-US" sz="1800" b="1" smtClean="0">
                <a:ea typeface="ＭＳ Ｐゴシック" pitchFamily="34" charset="-128"/>
              </a:rPr>
              <a:t>spontaneous</a:t>
            </a:r>
          </a:p>
          <a:p>
            <a:pPr eaLnBrk="1" hangingPunct="1"/>
            <a:endParaRPr lang="en-US" sz="180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z="2800" smtClean="0">
                <a:ea typeface="ＭＳ Ｐゴシック" pitchFamily="34" charset="-128"/>
              </a:rPr>
              <a:t>Comparing Electrochemical Cells:</a:t>
            </a:r>
            <a:br>
              <a:rPr lang="en-US" sz="2800" smtClean="0">
                <a:ea typeface="ＭＳ Ｐゴシック" pitchFamily="34" charset="-128"/>
              </a:rPr>
            </a:br>
            <a:r>
              <a:rPr lang="en-US" sz="2800" smtClean="0">
                <a:ea typeface="ＭＳ Ｐゴシック" pitchFamily="34" charset="-128"/>
              </a:rPr>
              <a:t> Voltaic and Electrolytic</a:t>
            </a:r>
          </a:p>
        </p:txBody>
      </p:sp>
      <p:pic>
        <p:nvPicPr>
          <p:cNvPr id="4710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393825"/>
            <a:ext cx="833755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5400675" y="3511550"/>
            <a:ext cx="2020888" cy="231775"/>
          </a:xfrm>
          <a:prstGeom prst="rect">
            <a:avLst/>
          </a:prstGeom>
          <a:noFill/>
          <a:ln w="9525">
            <a:solidFill>
              <a:srgbClr val="4A7EBB"/>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6" name="Rectangle 5"/>
          <p:cNvSpPr>
            <a:spLocks noChangeArrowheads="1"/>
          </p:cNvSpPr>
          <p:nvPr/>
        </p:nvSpPr>
        <p:spPr bwMode="auto">
          <a:xfrm>
            <a:off x="5400675" y="4294188"/>
            <a:ext cx="2020888" cy="231775"/>
          </a:xfrm>
          <a:prstGeom prst="rect">
            <a:avLst/>
          </a:prstGeom>
          <a:noFill/>
          <a:ln w="9525">
            <a:solidFill>
              <a:srgbClr val="4A7EBB"/>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 name="Rectangle 6"/>
          <p:cNvSpPr>
            <a:spLocks noChangeArrowheads="1"/>
          </p:cNvSpPr>
          <p:nvPr/>
        </p:nvSpPr>
        <p:spPr bwMode="auto">
          <a:xfrm>
            <a:off x="2117725" y="4294188"/>
            <a:ext cx="2020888" cy="231775"/>
          </a:xfrm>
          <a:prstGeom prst="rect">
            <a:avLst/>
          </a:prstGeom>
          <a:noFill/>
          <a:ln w="9525">
            <a:solidFill>
              <a:srgbClr val="4A7EBB"/>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8" name="Rectangle 7"/>
          <p:cNvSpPr>
            <a:spLocks noChangeArrowheads="1"/>
          </p:cNvSpPr>
          <p:nvPr/>
        </p:nvSpPr>
        <p:spPr bwMode="auto">
          <a:xfrm>
            <a:off x="2117725" y="3511550"/>
            <a:ext cx="2020888" cy="231775"/>
          </a:xfrm>
          <a:prstGeom prst="rect">
            <a:avLst/>
          </a:prstGeom>
          <a:noFill/>
          <a:ln w="9525">
            <a:solidFill>
              <a:srgbClr val="4A7EBB"/>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9" name="TextBox 8"/>
          <p:cNvSpPr txBox="1">
            <a:spLocks noChangeArrowheads="1"/>
          </p:cNvSpPr>
          <p:nvPr/>
        </p:nvSpPr>
        <p:spPr bwMode="auto">
          <a:xfrm>
            <a:off x="904875" y="6184900"/>
            <a:ext cx="7469188" cy="338138"/>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1600" smtClean="0">
                <a:solidFill>
                  <a:srgbClr val="000000"/>
                </a:solidFill>
                <a:latin typeface="Calibri" pitchFamily="34" charset="0"/>
              </a:rPr>
              <a:t>It is best to think of “positive” and “negative” for electrodes as labels, not charges.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3250" name="Title 1"/>
          <p:cNvSpPr>
            <a:spLocks noGrp="1"/>
          </p:cNvSpPr>
          <p:nvPr>
            <p:ph type="title" idx="4294967295"/>
          </p:nvPr>
        </p:nvSpPr>
        <p:spPr>
          <a:xfrm>
            <a:off x="530225" y="339725"/>
            <a:ext cx="7699375" cy="534988"/>
          </a:xfrm>
        </p:spPr>
        <p:txBody>
          <a:bodyPr rtlCol="0">
            <a:normAutofit fontScale="90000"/>
          </a:bodyPr>
          <a:lstStyle/>
          <a:p>
            <a:pPr eaLnBrk="1" fontAlgn="auto" hangingPunct="1">
              <a:spcAft>
                <a:spcPts val="0"/>
              </a:spcAft>
              <a:defRPr/>
            </a:pPr>
            <a:r>
              <a:rPr lang="en-US" u="sng" smtClean="0"/>
              <a:t>Analyzing Electrolytic Cells #3</a:t>
            </a:r>
          </a:p>
        </p:txBody>
      </p:sp>
      <p:sp>
        <p:nvSpPr>
          <p:cNvPr id="3" name="Content Placeholder 2"/>
          <p:cNvSpPr>
            <a:spLocks noGrp="1"/>
          </p:cNvSpPr>
          <p:nvPr>
            <p:ph sz="quarter" idx="4294967295"/>
          </p:nvPr>
        </p:nvSpPr>
        <p:spPr>
          <a:xfrm>
            <a:off x="298450" y="919163"/>
            <a:ext cx="8229600" cy="4937125"/>
          </a:xfrm>
        </p:spPr>
        <p:txBody>
          <a:bodyPr/>
          <a:lstStyle/>
          <a:p>
            <a:pPr eaLnBrk="1" hangingPunct="1"/>
            <a:r>
              <a:rPr lang="en-US" sz="1700" smtClean="0">
                <a:ea typeface="ＭＳ Ｐゴシック" pitchFamily="34" charset="-128"/>
              </a:rPr>
              <a:t>Example:  An electrolytic cell is set up with a power supply connected to two nickel electrodes immersed in an aqueous solution containing cadmium nitrate and zinc nitrate.  </a:t>
            </a:r>
          </a:p>
          <a:p>
            <a:pPr eaLnBrk="1" hangingPunct="1"/>
            <a:r>
              <a:rPr lang="en-US" sz="1700" smtClean="0">
                <a:ea typeface="ＭＳ Ｐゴシック" pitchFamily="34" charset="-128"/>
              </a:rPr>
              <a:t>Predict the equations for the initial reaction at each electrode and the net cell reaction.  Calculate the minimum voltage that must be applied to make the reaction occur.</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800" y="2528888"/>
            <a:ext cx="74168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4274" name="Title 1"/>
          <p:cNvSpPr>
            <a:spLocks noGrp="1"/>
          </p:cNvSpPr>
          <p:nvPr>
            <p:ph type="title"/>
          </p:nvPr>
        </p:nvSpPr>
        <p:spPr/>
        <p:txBody>
          <a:bodyPr rtlCol="0">
            <a:normAutofit fontScale="90000"/>
          </a:bodyPr>
          <a:lstStyle/>
          <a:p>
            <a:pPr algn="l" eaLnBrk="1" fontAlgn="auto" hangingPunct="1">
              <a:spcAft>
                <a:spcPts val="0"/>
              </a:spcAft>
              <a:defRPr/>
            </a:pPr>
            <a:r>
              <a:rPr lang="en-US" dirty="0" smtClean="0"/>
              <a:t>The Chloride Anomaly (*****Diploma)</a:t>
            </a:r>
          </a:p>
        </p:txBody>
      </p:sp>
      <p:sp>
        <p:nvSpPr>
          <p:cNvPr id="3" name="Content Placeholder 2"/>
          <p:cNvSpPr>
            <a:spLocks noGrp="1"/>
          </p:cNvSpPr>
          <p:nvPr>
            <p:ph sz="quarter" idx="1"/>
          </p:nvPr>
        </p:nvSpPr>
        <p:spPr>
          <a:xfrm>
            <a:off x="457200" y="1219200"/>
            <a:ext cx="6057900" cy="4937125"/>
          </a:xfrm>
        </p:spPr>
        <p:txBody>
          <a:bodyPr/>
          <a:lstStyle/>
          <a:p>
            <a:pPr eaLnBrk="1" hangingPunct="1">
              <a:spcAft>
                <a:spcPts val="1200"/>
              </a:spcAft>
            </a:pPr>
            <a:r>
              <a:rPr lang="en-US" sz="2100" smtClean="0">
                <a:ea typeface="ＭＳ Ｐゴシック" pitchFamily="34" charset="-128"/>
              </a:rPr>
              <a:t>Some redox reactions predicted using the SOA and SRA from a redox table do not always occur in an electrolytic cell.</a:t>
            </a:r>
          </a:p>
          <a:p>
            <a:pPr eaLnBrk="1" hangingPunct="1">
              <a:spcAft>
                <a:spcPts val="1200"/>
              </a:spcAft>
            </a:pPr>
            <a:r>
              <a:rPr lang="en-US" sz="2100" smtClean="0">
                <a:ea typeface="ＭＳ Ｐゴシック" pitchFamily="34" charset="-128"/>
              </a:rPr>
              <a:t>The </a:t>
            </a:r>
            <a:r>
              <a:rPr lang="en-US" sz="2100" i="1" smtClean="0">
                <a:ea typeface="ＭＳ Ｐゴシック" pitchFamily="34" charset="-128"/>
              </a:rPr>
              <a:t>actual </a:t>
            </a:r>
            <a:r>
              <a:rPr lang="en-US" sz="2100" smtClean="0">
                <a:ea typeface="ＭＳ Ｐゴシック" pitchFamily="34" charset="-128"/>
              </a:rPr>
              <a:t>reduction potential required for a particular half-reaction and the </a:t>
            </a:r>
            <a:r>
              <a:rPr lang="en-US" sz="2100" i="1" smtClean="0">
                <a:ea typeface="ＭＳ Ｐゴシック" pitchFamily="34" charset="-128"/>
              </a:rPr>
              <a:t>reported </a:t>
            </a:r>
            <a:r>
              <a:rPr lang="en-US" sz="2100" smtClean="0">
                <a:ea typeface="ＭＳ Ｐゴシック" pitchFamily="34" charset="-128"/>
              </a:rPr>
              <a:t>half-reaction reduction potential may be quite different (depending on the conditions or half-reactions)</a:t>
            </a:r>
          </a:p>
          <a:p>
            <a:pPr lvl="1" eaLnBrk="1" hangingPunct="1">
              <a:spcBef>
                <a:spcPts val="600"/>
              </a:spcBef>
              <a:spcAft>
                <a:spcPts val="1200"/>
              </a:spcAft>
            </a:pPr>
            <a:r>
              <a:rPr lang="en-US" sz="1900" smtClean="0">
                <a:ea typeface="ＭＳ Ｐゴシック" pitchFamily="34" charset="-128"/>
              </a:rPr>
              <a:t>This difference is known as the half-cell overvoltage.</a:t>
            </a:r>
          </a:p>
          <a:p>
            <a:pPr eaLnBrk="1" hangingPunct="1">
              <a:spcAft>
                <a:spcPts val="1200"/>
              </a:spcAft>
            </a:pPr>
            <a:r>
              <a:rPr lang="en-US" sz="2100" i="1" smtClean="0">
                <a:ea typeface="ＭＳ Ｐゴシック" pitchFamily="34" charset="-128"/>
              </a:rPr>
              <a:t>“As an empirical rule, you should recognize that chlorine gas is produced instead of oxygen gas in situations where chloride and water are the only reducing agents present.”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295525"/>
            <a:ext cx="2605088"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246063" y="-131763"/>
            <a:ext cx="8229600" cy="990601"/>
          </a:xfrm>
        </p:spPr>
        <p:txBody>
          <a:bodyPr/>
          <a:lstStyle/>
          <a:p>
            <a:pPr eaLnBrk="1" hangingPunct="1"/>
            <a:r>
              <a:rPr lang="en-US" u="sng" smtClean="0">
                <a:ea typeface="ＭＳ Ｐゴシック" pitchFamily="34" charset="-128"/>
              </a:rPr>
              <a:t>Practice: Half-Cell Calculations #1</a:t>
            </a:r>
          </a:p>
        </p:txBody>
      </p:sp>
      <p:sp>
        <p:nvSpPr>
          <p:cNvPr id="3" name="Content Placeholder 2"/>
          <p:cNvSpPr>
            <a:spLocks noGrp="1"/>
          </p:cNvSpPr>
          <p:nvPr>
            <p:ph sz="quarter" idx="4294967295"/>
          </p:nvPr>
        </p:nvSpPr>
        <p:spPr>
          <a:xfrm>
            <a:off x="304800" y="935038"/>
            <a:ext cx="8686800" cy="5429250"/>
          </a:xfrm>
        </p:spPr>
        <p:txBody>
          <a:bodyPr/>
          <a:lstStyle/>
          <a:p>
            <a:pPr eaLnBrk="1" hangingPunct="1"/>
            <a:r>
              <a:rPr lang="en-US" sz="2200" smtClean="0">
                <a:ea typeface="ＭＳ Ｐゴシック" pitchFamily="34" charset="-128"/>
              </a:rPr>
              <a:t>What is the mass of copper deposited at the cathode of a copper electrorefining cell operated at 12.0 A for 40.0 min?</a:t>
            </a:r>
          </a:p>
          <a:p>
            <a:pPr eaLnBrk="1" hangingPunct="1">
              <a:buFont typeface="Wingdings 3" pitchFamily="18" charset="2"/>
              <a:buNone/>
            </a:pPr>
            <a:endParaRPr lang="en-US" sz="3500" smtClean="0">
              <a:ea typeface="ＭＳ Ｐゴシック" pitchFamily="34" charset="-128"/>
            </a:endParaRPr>
          </a:p>
          <a:p>
            <a:pPr eaLnBrk="1" hangingPunct="1">
              <a:buFont typeface="Wingdings 3" pitchFamily="18" charset="2"/>
              <a:buNone/>
            </a:pPr>
            <a:endParaRPr lang="en-US" sz="4900" smtClean="0">
              <a:ea typeface="ＭＳ Ｐゴシック" pitchFamily="34" charset="-128"/>
            </a:endParaRPr>
          </a:p>
          <a:p>
            <a:pPr lvl="1" eaLnBrk="1" hangingPunct="1"/>
            <a:r>
              <a:rPr lang="en-US" sz="2100" smtClean="0">
                <a:ea typeface="ＭＳ Ｐゴシック" pitchFamily="34" charset="-128"/>
              </a:rPr>
              <a:t>Yes, we can solve for the number of moles, and then use the mole ratio to convert from a chemical amount of one substance to another.</a:t>
            </a:r>
          </a:p>
          <a:p>
            <a:pPr lvl="1" eaLnBrk="1" hangingPunct="1"/>
            <a:endParaRPr lang="en-US" sz="2100" smtClean="0">
              <a:ea typeface="ＭＳ Ｐゴシック" pitchFamily="34" charset="-128"/>
            </a:endParaRPr>
          </a:p>
          <a:p>
            <a:pPr lvl="1" eaLnBrk="1" hangingPunct="1"/>
            <a:endParaRPr lang="en-US" sz="2100" smtClean="0">
              <a:ea typeface="ＭＳ Ｐゴシック" pitchFamily="34" charset="-128"/>
            </a:endParaRPr>
          </a:p>
          <a:p>
            <a:pPr lvl="1" eaLnBrk="1" hangingPunct="1"/>
            <a:endParaRPr lang="en-US" sz="2600" smtClean="0">
              <a:ea typeface="ＭＳ Ｐゴシック" pitchFamily="34" charset="-128"/>
            </a:endParaRPr>
          </a:p>
          <a:p>
            <a:pPr lvl="1" eaLnBrk="1" hangingPunct="1"/>
            <a:r>
              <a:rPr lang="en-US" sz="2100" smtClean="0">
                <a:ea typeface="ＭＳ Ｐゴシック" pitchFamily="34" charset="-128"/>
              </a:rPr>
              <a:t>The last step is to convert to the quantity requested in the question, in this case the mass of the copper metal</a:t>
            </a:r>
          </a:p>
          <a:p>
            <a:pPr lvl="1" eaLnBrk="1" hangingPunct="1"/>
            <a:r>
              <a:rPr lang="en-US" sz="2100" smtClean="0">
                <a:ea typeface="ＭＳ Ｐゴシック" pitchFamily="34" charset="-128"/>
              </a:rPr>
              <a:t>Could we do this as one equation instead?</a:t>
            </a:r>
          </a:p>
          <a:p>
            <a:pPr lvl="1" eaLnBrk="1" hangingPunct="1"/>
            <a:endParaRPr lang="en-US" sz="2100" smtClean="0">
              <a:ea typeface="ＭＳ Ｐゴシック" pitchFamily="34" charset="-128"/>
            </a:endParaRPr>
          </a:p>
          <a:p>
            <a:pPr lvl="1" eaLnBrk="1" hangingPunct="1"/>
            <a:endParaRPr lang="en-US" sz="2100" smtClean="0">
              <a:ea typeface="ＭＳ Ｐゴシック" pitchFamily="34" charset="-128"/>
            </a:endParaRPr>
          </a:p>
          <a:p>
            <a:pPr lvl="1" eaLnBrk="1" hangingPunct="1"/>
            <a:endParaRPr lang="en-US" sz="2100" smtClean="0">
              <a:ea typeface="ＭＳ Ｐゴシック" pitchFamily="34" charset="-12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6300" y="1749425"/>
            <a:ext cx="44577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363" y="3944938"/>
            <a:ext cx="52959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99163" y="3975100"/>
            <a:ext cx="2627312"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24513" y="5483225"/>
            <a:ext cx="31242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246063" y="-131763"/>
            <a:ext cx="8229600" cy="990601"/>
          </a:xfrm>
        </p:spPr>
        <p:txBody>
          <a:bodyPr/>
          <a:lstStyle/>
          <a:p>
            <a:pPr eaLnBrk="1" hangingPunct="1"/>
            <a:r>
              <a:rPr lang="en-US" u="sng" smtClean="0">
                <a:ea typeface="ＭＳ Ｐゴシック" pitchFamily="34" charset="-128"/>
              </a:rPr>
              <a:t>Practice: Half-Cell Calculations #2</a:t>
            </a:r>
          </a:p>
        </p:txBody>
      </p:sp>
      <p:sp>
        <p:nvSpPr>
          <p:cNvPr id="3" name="Content Placeholder 2"/>
          <p:cNvSpPr>
            <a:spLocks noGrp="1"/>
          </p:cNvSpPr>
          <p:nvPr>
            <p:ph sz="quarter" idx="4294967295"/>
          </p:nvPr>
        </p:nvSpPr>
        <p:spPr>
          <a:xfrm>
            <a:off x="304800" y="935038"/>
            <a:ext cx="8686800" cy="5429250"/>
          </a:xfrm>
        </p:spPr>
        <p:txBody>
          <a:bodyPr/>
          <a:lstStyle/>
          <a:p>
            <a:pPr eaLnBrk="1" hangingPunct="1"/>
            <a:r>
              <a:rPr lang="en-US" sz="2000" smtClean="0">
                <a:ea typeface="ＭＳ Ｐゴシック" pitchFamily="34" charset="-128"/>
              </a:rPr>
              <a:t>Silver is deposited on objects in a silver electroplating cell.  If 0.175 g of silver is to be deposited from a silver cyanide solution in a time of 10.0 min, predict the current required.</a:t>
            </a:r>
          </a:p>
          <a:p>
            <a:pPr eaLnBrk="1" hangingPunct="1"/>
            <a:r>
              <a:rPr lang="en-US" sz="2000" smtClean="0">
                <a:ea typeface="ＭＳ Ｐゴシック" pitchFamily="34" charset="-128"/>
              </a:rPr>
              <a:t>Write the balanced equation for the half-cell reaction, list the measurements and conversion factors.</a:t>
            </a:r>
          </a:p>
          <a:p>
            <a:pPr eaLnBrk="1" hangingPunct="1"/>
            <a:endParaRPr lang="en-US" sz="2000" smtClean="0">
              <a:ea typeface="ＭＳ Ｐゴシック" pitchFamily="34" charset="-128"/>
            </a:endParaRPr>
          </a:p>
          <a:p>
            <a:pPr eaLnBrk="1" hangingPunct="1"/>
            <a:endParaRPr lang="en-US" sz="2000" smtClean="0">
              <a:ea typeface="ＭＳ Ｐゴシック" pitchFamily="34" charset="-128"/>
            </a:endParaRPr>
          </a:p>
          <a:p>
            <a:pPr eaLnBrk="1" hangingPunct="1"/>
            <a:endParaRPr lang="en-US" sz="2000" smtClean="0">
              <a:ea typeface="ＭＳ Ｐゴシック" pitchFamily="34" charset="-128"/>
            </a:endParaRPr>
          </a:p>
          <a:p>
            <a:pPr eaLnBrk="1" hangingPunct="1"/>
            <a:endParaRPr lang="en-US" sz="2000" smtClean="0">
              <a:ea typeface="ＭＳ Ｐゴシック" pitchFamily="34" charset="-128"/>
            </a:endParaRPr>
          </a:p>
          <a:p>
            <a:pPr eaLnBrk="1" hangingPunct="1"/>
            <a:r>
              <a:rPr lang="en-US" sz="2000" smtClean="0">
                <a:ea typeface="ＭＳ Ｐゴシック" pitchFamily="34" charset="-128"/>
              </a:rPr>
              <a:t>Convert to moles, use the mole ratio, convert to the current (C/s)</a:t>
            </a:r>
          </a:p>
          <a:p>
            <a:pPr eaLnBrk="1" hangingPunct="1"/>
            <a:endParaRPr lang="en-US" sz="2000" smtClean="0">
              <a:ea typeface="ＭＳ Ｐゴシック" pitchFamily="34" charset="-128"/>
            </a:endParaRPr>
          </a:p>
          <a:p>
            <a:pPr eaLnBrk="1" hangingPunct="1">
              <a:buFont typeface="Wingdings 3" pitchFamily="18" charset="2"/>
              <a:buNone/>
            </a:pPr>
            <a:endParaRPr lang="en-US" sz="3500" smtClean="0">
              <a:ea typeface="ＭＳ Ｐゴシック" pitchFamily="34" charset="-128"/>
            </a:endParaRPr>
          </a:p>
          <a:p>
            <a:pPr eaLnBrk="1" hangingPunct="1">
              <a:buFont typeface="Wingdings 3" pitchFamily="18" charset="2"/>
              <a:buNone/>
            </a:pPr>
            <a:endParaRPr lang="en-US" sz="4900" smtClean="0">
              <a:ea typeface="ＭＳ Ｐゴシック" pitchFamily="34" charset="-128"/>
            </a:endParaRPr>
          </a:p>
          <a:p>
            <a:pPr lvl="1" eaLnBrk="1" hangingPunct="1"/>
            <a:endParaRPr lang="en-US" sz="2100" smtClean="0">
              <a:ea typeface="ＭＳ Ｐゴシック" pitchFamily="34" charset="-128"/>
            </a:endParaRPr>
          </a:p>
          <a:p>
            <a:pPr lvl="1" eaLnBrk="1" hangingPunct="1"/>
            <a:endParaRPr lang="en-US" sz="2100" smtClean="0">
              <a:ea typeface="ＭＳ Ｐゴシック" pitchFamily="34" charset="-128"/>
            </a:endParaRPr>
          </a:p>
          <a:p>
            <a:pPr lvl="1" eaLnBrk="1" hangingPunct="1"/>
            <a:endParaRPr lang="en-US" sz="2100" smtClean="0">
              <a:ea typeface="ＭＳ Ｐゴシック" pitchFamily="34" charset="-12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1538" y="2701925"/>
            <a:ext cx="45593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025" y="4722813"/>
            <a:ext cx="8372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2226" name="Title 6"/>
          <p:cNvSpPr>
            <a:spLocks noGrp="1"/>
          </p:cNvSpPr>
          <p:nvPr>
            <p:ph type="ctrTitle"/>
          </p:nvPr>
        </p:nvSpPr>
        <p:spPr>
          <a:xfrm>
            <a:off x="647700" y="2130425"/>
            <a:ext cx="8129588" cy="1470025"/>
          </a:xfrm>
        </p:spPr>
        <p:txBody>
          <a:bodyPr/>
          <a:lstStyle/>
          <a:p>
            <a:pPr eaLnBrk="1" hangingPunct="1"/>
            <a:r>
              <a:rPr lang="en-US" sz="5500" smtClean="0">
                <a:latin typeface="Bank Gothic" pitchFamily="-110" charset="0"/>
                <a:ea typeface="ＭＳ Ｐゴシック" pitchFamily="34" charset="-128"/>
              </a:rPr>
              <a:t>THERMOCHEMISTRY</a:t>
            </a:r>
          </a:p>
        </p:txBody>
      </p:sp>
      <p:sp>
        <p:nvSpPr>
          <p:cNvPr id="8" name="Subtitle 7"/>
          <p:cNvSpPr>
            <a:spLocks noGrp="1"/>
          </p:cNvSpPr>
          <p:nvPr>
            <p:ph type="subTitle" idx="1"/>
          </p:nvPr>
        </p:nvSpPr>
        <p:spPr/>
        <p:txBody>
          <a:bodyPr/>
          <a:lstStyle/>
          <a:p>
            <a:pPr eaLnBrk="1" hangingPunct="1">
              <a:buFont typeface="Arial" pitchFamily="-110" charset="0"/>
              <a:buNone/>
              <a:defRPr/>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787400"/>
          </a:xfrm>
        </p:spPr>
        <p:txBody>
          <a:bodyPr/>
          <a:lstStyle/>
          <a:p>
            <a:pPr eaLnBrk="1" hangingPunct="1"/>
            <a:r>
              <a:rPr lang="en-CA" b="1" smtClean="0">
                <a:latin typeface="Baskerville" pitchFamily="-110" charset="0"/>
                <a:ea typeface="ＭＳ Ｐゴシック" pitchFamily="34" charset="-128"/>
              </a:rPr>
              <a:t>Naming Organic Compounds </a:t>
            </a:r>
          </a:p>
        </p:txBody>
      </p:sp>
      <p:sp>
        <p:nvSpPr>
          <p:cNvPr id="13" name="Content Placeholder 12"/>
          <p:cNvSpPr>
            <a:spLocks noGrp="1"/>
          </p:cNvSpPr>
          <p:nvPr>
            <p:ph sz="quarter" idx="1"/>
          </p:nvPr>
        </p:nvSpPr>
        <p:spPr>
          <a:xfrm>
            <a:off x="152400" y="1274763"/>
            <a:ext cx="8763000" cy="4495800"/>
          </a:xfrm>
        </p:spPr>
        <p:txBody>
          <a:bodyPr/>
          <a:lstStyle/>
          <a:p>
            <a:pPr eaLnBrk="1" hangingPunct="1"/>
            <a:r>
              <a:rPr lang="en-US" sz="2400" dirty="0" smtClean="0">
                <a:ea typeface="ＭＳ Ｐゴシック" pitchFamily="34" charset="-128"/>
              </a:rPr>
              <a:t>Aliphatic Hydrocarbons – contains only hydrogen and carbon atoms</a:t>
            </a:r>
          </a:p>
          <a:p>
            <a:pPr lvl="1" eaLnBrk="1" hangingPunct="1"/>
            <a:r>
              <a:rPr lang="en-US" sz="2100" dirty="0" smtClean="0">
                <a:ea typeface="ＭＳ Ｐゴシック" pitchFamily="34" charset="-128"/>
              </a:rPr>
              <a:t>Straight line chains of carbon atoms</a:t>
            </a:r>
          </a:p>
          <a:p>
            <a:pPr lvl="1" eaLnBrk="1" hangingPunct="1"/>
            <a:r>
              <a:rPr lang="en-US" sz="2100" dirty="0" smtClean="0">
                <a:ea typeface="ＭＳ Ｐゴシック" pitchFamily="34" charset="-128"/>
              </a:rPr>
              <a:t>Alicyclic hydrocarbons have carbon atoms forming a closed ring.  Still considered aliphatic</a:t>
            </a:r>
          </a:p>
          <a:p>
            <a:pPr lvl="1" eaLnBrk="1" hangingPunct="1"/>
            <a:endParaRPr lang="en-US" sz="2100" dirty="0" smtClean="0">
              <a:ea typeface="ＭＳ Ｐゴシック" pitchFamily="34" charset="-128"/>
            </a:endParaRPr>
          </a:p>
          <a:p>
            <a:pPr eaLnBrk="1" hangingPunct="1"/>
            <a:endParaRPr lang="en-US" dirty="0" smtClean="0">
              <a:ea typeface="ＭＳ Ｐゴシック" pitchFamily="34" charset="-128"/>
            </a:endParaRPr>
          </a:p>
        </p:txBody>
      </p:sp>
      <p:graphicFrame>
        <p:nvGraphicFramePr>
          <p:cNvPr id="11" name="Table 10"/>
          <p:cNvGraphicFramePr>
            <a:graphicFrameLocks noGrp="1"/>
          </p:cNvGraphicFramePr>
          <p:nvPr/>
        </p:nvGraphicFramePr>
        <p:xfrm>
          <a:off x="609600" y="3309938"/>
          <a:ext cx="8153400" cy="3243263"/>
        </p:xfrm>
        <a:graphic>
          <a:graphicData uri="http://schemas.openxmlformats.org/drawingml/2006/table">
            <a:tbl>
              <a:tblPr/>
              <a:tblGrid>
                <a:gridCol w="2286000"/>
                <a:gridCol w="3048000"/>
                <a:gridCol w="2819400"/>
              </a:tblGrid>
              <a:tr h="530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smtClean="0">
                          <a:ln>
                            <a:noFill/>
                          </a:ln>
                          <a:solidFill>
                            <a:srgbClr val="FFFFFF"/>
                          </a:solidFill>
                          <a:effectLst/>
                          <a:latin typeface="Calibri" pitchFamily="34" charset="0"/>
                          <a:ea typeface="ＭＳ Ｐゴシック" pitchFamily="34" charset="-128"/>
                        </a:rPr>
                        <a:t>Alkanes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smtClean="0">
                          <a:ln>
                            <a:noFill/>
                          </a:ln>
                          <a:solidFill>
                            <a:srgbClr val="FFFFFF"/>
                          </a:solidFill>
                          <a:effectLst/>
                          <a:latin typeface="Calibri" pitchFamily="34" charset="0"/>
                          <a:ea typeface="ＭＳ Ｐゴシック" pitchFamily="34" charset="-128"/>
                        </a:rPr>
                        <a:t>Alkenes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smtClean="0">
                          <a:ln>
                            <a:noFill/>
                          </a:ln>
                          <a:solidFill>
                            <a:srgbClr val="FFFFFF"/>
                          </a:solidFill>
                          <a:effectLst/>
                          <a:latin typeface="Calibri" pitchFamily="34" charset="0"/>
                          <a:ea typeface="ＭＳ Ｐゴシック" pitchFamily="34" charset="-128"/>
                        </a:rPr>
                        <a:t>Alkynes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556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smtClean="0">
                          <a:ln>
                            <a:noFill/>
                          </a:ln>
                          <a:solidFill>
                            <a:srgbClr val="000000"/>
                          </a:solidFill>
                          <a:effectLst/>
                          <a:latin typeface="Calibri" pitchFamily="34" charset="0"/>
                          <a:ea typeface="ＭＳ Ｐゴシック" pitchFamily="34" charset="-128"/>
                        </a:rPr>
                        <a:t>Only </a:t>
                      </a:r>
                      <a:r>
                        <a:rPr kumimoji="0" lang="en-CA" sz="2400" b="1" i="0" u="none" strike="noStrike" cap="none" normalizeH="0" baseline="0" smtClean="0">
                          <a:ln>
                            <a:noFill/>
                          </a:ln>
                          <a:solidFill>
                            <a:srgbClr val="000000"/>
                          </a:solidFill>
                          <a:effectLst/>
                          <a:latin typeface="Calibri" pitchFamily="34" charset="0"/>
                          <a:ea typeface="ＭＳ Ｐゴシック" pitchFamily="34" charset="-128"/>
                        </a:rPr>
                        <a:t>single </a:t>
                      </a:r>
                      <a:r>
                        <a:rPr kumimoji="0" lang="en-CA" sz="2400" b="0" i="0" u="none" strike="noStrike" cap="none" normalizeH="0" baseline="0" smtClean="0">
                          <a:ln>
                            <a:noFill/>
                          </a:ln>
                          <a:solidFill>
                            <a:srgbClr val="000000"/>
                          </a:solidFill>
                          <a:effectLst/>
                          <a:latin typeface="Calibri" pitchFamily="34" charset="0"/>
                          <a:ea typeface="ＭＳ Ｐゴシック" pitchFamily="34" charset="-128"/>
                        </a:rPr>
                        <a:t>C-C bonds</a:t>
                      </a:r>
                      <a:endParaRPr kumimoji="0" lang="en-CA" sz="2400" b="0" i="0" u="none" strike="noStrike" cap="none" normalizeH="0" baseline="-25000" smtClean="0">
                        <a:ln>
                          <a:noFill/>
                        </a:ln>
                        <a:solidFill>
                          <a:srgbClr val="000000"/>
                        </a:solidFill>
                        <a:effectLst/>
                        <a:latin typeface="Calibri" pitchFamily="34" charset="0"/>
                        <a:ea typeface="ＭＳ Ｐゴシック" pitchFamily="3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smtClean="0">
                          <a:ln>
                            <a:noFill/>
                          </a:ln>
                          <a:solidFill>
                            <a:srgbClr val="000000"/>
                          </a:solidFill>
                          <a:effectLst/>
                          <a:latin typeface="Calibri" pitchFamily="34" charset="0"/>
                          <a:ea typeface="ＭＳ Ｐゴシック" pitchFamily="34" charset="-128"/>
                        </a:rPr>
                        <a:t>Double </a:t>
                      </a:r>
                      <a:r>
                        <a:rPr kumimoji="0" lang="en-CA" sz="2400" b="0" i="0" u="none" strike="noStrike" cap="none" normalizeH="0" baseline="0" smtClean="0">
                          <a:ln>
                            <a:noFill/>
                          </a:ln>
                          <a:solidFill>
                            <a:srgbClr val="000000"/>
                          </a:solidFill>
                          <a:effectLst/>
                          <a:latin typeface="Calibri" pitchFamily="34" charset="0"/>
                          <a:ea typeface="ＭＳ Ｐゴシック" pitchFamily="34" charset="-128"/>
                        </a:rPr>
                        <a:t>C-C Bond present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smtClean="0">
                          <a:ln>
                            <a:noFill/>
                          </a:ln>
                          <a:solidFill>
                            <a:srgbClr val="000000"/>
                          </a:solidFill>
                          <a:effectLst/>
                          <a:latin typeface="Calibri" pitchFamily="34" charset="0"/>
                          <a:ea typeface="ＭＳ Ｐゴシック" pitchFamily="34" charset="-128"/>
                        </a:rPr>
                        <a:t>Triple </a:t>
                      </a:r>
                      <a:r>
                        <a:rPr kumimoji="0" lang="en-CA" sz="2400" b="0" i="0" u="none" strike="noStrike" cap="none" normalizeH="0" baseline="0" smtClean="0">
                          <a:ln>
                            <a:noFill/>
                          </a:ln>
                          <a:solidFill>
                            <a:srgbClr val="000000"/>
                          </a:solidFill>
                          <a:effectLst/>
                          <a:latin typeface="Calibri" pitchFamily="34" charset="0"/>
                          <a:ea typeface="ＭＳ Ｐゴシック" pitchFamily="34" charset="-128"/>
                        </a:rPr>
                        <a:t>C-C bond present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0287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smtClean="0">
                          <a:ln>
                            <a:noFill/>
                          </a:ln>
                          <a:solidFill>
                            <a:srgbClr val="000000"/>
                          </a:solidFill>
                          <a:effectLst/>
                          <a:latin typeface="Calibri" pitchFamily="34" charset="0"/>
                          <a:ea typeface="ＭＳ Ｐゴシック" pitchFamily="34" charset="-128"/>
                        </a:rPr>
                        <a:t>General formula </a:t>
                      </a:r>
                      <a:r>
                        <a:rPr kumimoji="0" lang="en-CA" sz="2400" b="1" i="0" u="none" strike="noStrike" cap="none" normalizeH="0" baseline="0" smtClean="0">
                          <a:ln>
                            <a:noFill/>
                          </a:ln>
                          <a:solidFill>
                            <a:srgbClr val="000000"/>
                          </a:solidFill>
                          <a:effectLst/>
                          <a:latin typeface="Calibri" pitchFamily="34" charset="0"/>
                          <a:ea typeface="ＭＳ Ｐゴシック" pitchFamily="34" charset="-128"/>
                        </a:rPr>
                        <a:t>C</a:t>
                      </a:r>
                      <a:r>
                        <a:rPr kumimoji="0" lang="en-CA" sz="2400" b="1" i="0" u="none" strike="noStrike" cap="none" normalizeH="0" baseline="-25000" smtClean="0">
                          <a:ln>
                            <a:noFill/>
                          </a:ln>
                          <a:solidFill>
                            <a:srgbClr val="000000"/>
                          </a:solidFill>
                          <a:effectLst/>
                          <a:latin typeface="Calibri" pitchFamily="34" charset="0"/>
                          <a:ea typeface="ＭＳ Ｐゴシック" pitchFamily="34" charset="-128"/>
                        </a:rPr>
                        <a:t>n</a:t>
                      </a:r>
                      <a:r>
                        <a:rPr kumimoji="0" lang="en-CA" sz="2400" b="1" i="0" u="none" strike="noStrike" cap="none" normalizeH="0" baseline="0" smtClean="0">
                          <a:ln>
                            <a:noFill/>
                          </a:ln>
                          <a:solidFill>
                            <a:srgbClr val="000000"/>
                          </a:solidFill>
                          <a:effectLst/>
                          <a:latin typeface="Calibri" pitchFamily="34" charset="0"/>
                          <a:ea typeface="ＭＳ Ｐゴシック" pitchFamily="34" charset="-128"/>
                        </a:rPr>
                        <a:t>H</a:t>
                      </a:r>
                      <a:r>
                        <a:rPr kumimoji="0" lang="en-CA" sz="2400" b="1" i="0" u="none" strike="noStrike" cap="none" normalizeH="0" baseline="-25000" smtClean="0">
                          <a:ln>
                            <a:noFill/>
                          </a:ln>
                          <a:solidFill>
                            <a:srgbClr val="000000"/>
                          </a:solidFill>
                          <a:effectLst/>
                          <a:latin typeface="Calibri" pitchFamily="34" charset="0"/>
                          <a:ea typeface="ＭＳ Ｐゴシック" pitchFamily="34" charset="-128"/>
                        </a:rPr>
                        <a:t>2n+2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smtClean="0">
                          <a:ln>
                            <a:noFill/>
                          </a:ln>
                          <a:solidFill>
                            <a:srgbClr val="000000"/>
                          </a:solidFill>
                          <a:effectLst/>
                          <a:latin typeface="Calibri" pitchFamily="34" charset="0"/>
                          <a:ea typeface="ＭＳ Ｐゴシック" pitchFamily="34" charset="-128"/>
                        </a:rPr>
                        <a:t>General formula: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smtClean="0">
                          <a:ln>
                            <a:noFill/>
                          </a:ln>
                          <a:solidFill>
                            <a:srgbClr val="000000"/>
                          </a:solidFill>
                          <a:effectLst/>
                          <a:latin typeface="Calibri" pitchFamily="34" charset="0"/>
                          <a:ea typeface="ＭＳ Ｐゴシック" pitchFamily="34" charset="-128"/>
                        </a:rPr>
                        <a:t>C</a:t>
                      </a:r>
                      <a:r>
                        <a:rPr kumimoji="0" lang="en-CA" sz="2400" b="1" i="0" u="none" strike="noStrike" cap="none" normalizeH="0" baseline="-25000" smtClean="0">
                          <a:ln>
                            <a:noFill/>
                          </a:ln>
                          <a:solidFill>
                            <a:srgbClr val="000000"/>
                          </a:solidFill>
                          <a:effectLst/>
                          <a:latin typeface="Calibri" pitchFamily="34" charset="0"/>
                          <a:ea typeface="ＭＳ Ｐゴシック" pitchFamily="34" charset="-128"/>
                        </a:rPr>
                        <a:t>n</a:t>
                      </a:r>
                      <a:r>
                        <a:rPr kumimoji="0" lang="en-CA" sz="2400" b="1" i="0" u="none" strike="noStrike" cap="none" normalizeH="0" baseline="0" smtClean="0">
                          <a:ln>
                            <a:noFill/>
                          </a:ln>
                          <a:solidFill>
                            <a:srgbClr val="000000"/>
                          </a:solidFill>
                          <a:effectLst/>
                          <a:latin typeface="Calibri" pitchFamily="34" charset="0"/>
                          <a:ea typeface="ＭＳ Ｐゴシック" pitchFamily="34" charset="-128"/>
                        </a:rPr>
                        <a:t>H</a:t>
                      </a:r>
                      <a:r>
                        <a:rPr kumimoji="0" lang="en-CA" sz="2400" b="1" i="0" u="none" strike="noStrike" cap="none" normalizeH="0" baseline="-25000" smtClean="0">
                          <a:ln>
                            <a:noFill/>
                          </a:ln>
                          <a:solidFill>
                            <a:srgbClr val="000000"/>
                          </a:solidFill>
                          <a:effectLst/>
                          <a:latin typeface="Calibri" pitchFamily="34" charset="0"/>
                          <a:ea typeface="ＭＳ Ｐゴシック" pitchFamily="34" charset="-128"/>
                        </a:rPr>
                        <a:t>2n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smtClean="0">
                          <a:ln>
                            <a:noFill/>
                          </a:ln>
                          <a:solidFill>
                            <a:srgbClr val="000000"/>
                          </a:solidFill>
                          <a:effectLst/>
                          <a:latin typeface="Calibri" pitchFamily="34" charset="0"/>
                          <a:ea typeface="ＭＳ Ｐゴシック" pitchFamily="34" charset="-128"/>
                        </a:rPr>
                        <a:t>General formula: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smtClean="0">
                          <a:ln>
                            <a:noFill/>
                          </a:ln>
                          <a:solidFill>
                            <a:srgbClr val="000000"/>
                          </a:solidFill>
                          <a:effectLst/>
                          <a:latin typeface="Calibri" pitchFamily="34" charset="0"/>
                          <a:ea typeface="ＭＳ Ｐゴシック" pitchFamily="34" charset="-128"/>
                        </a:rPr>
                        <a:t>C</a:t>
                      </a:r>
                      <a:r>
                        <a:rPr kumimoji="0" lang="en-CA" sz="2400" b="1" i="0" u="none" strike="noStrike" cap="none" normalizeH="0" baseline="-25000" smtClean="0">
                          <a:ln>
                            <a:noFill/>
                          </a:ln>
                          <a:solidFill>
                            <a:srgbClr val="000000"/>
                          </a:solidFill>
                          <a:effectLst/>
                          <a:latin typeface="Calibri" pitchFamily="34" charset="0"/>
                          <a:ea typeface="ＭＳ Ｐゴシック" pitchFamily="34" charset="-128"/>
                        </a:rPr>
                        <a:t>n</a:t>
                      </a:r>
                      <a:r>
                        <a:rPr kumimoji="0" lang="en-CA" sz="2400" b="1" i="0" u="none" strike="noStrike" cap="none" normalizeH="0" baseline="0" smtClean="0">
                          <a:ln>
                            <a:noFill/>
                          </a:ln>
                          <a:solidFill>
                            <a:srgbClr val="000000"/>
                          </a:solidFill>
                          <a:effectLst/>
                          <a:latin typeface="Calibri" pitchFamily="34" charset="0"/>
                          <a:ea typeface="ＭＳ Ｐゴシック" pitchFamily="34" charset="-128"/>
                        </a:rPr>
                        <a:t>H</a:t>
                      </a:r>
                      <a:r>
                        <a:rPr kumimoji="0" lang="en-CA" sz="2400" b="1" i="0" u="none" strike="noStrike" cap="none" normalizeH="0" baseline="-25000" smtClean="0">
                          <a:ln>
                            <a:noFill/>
                          </a:ln>
                          <a:solidFill>
                            <a:srgbClr val="000000"/>
                          </a:solidFill>
                          <a:effectLst/>
                          <a:latin typeface="Calibri" pitchFamily="34" charset="0"/>
                          <a:ea typeface="ＭＳ Ｐゴシック" pitchFamily="34" charset="-128"/>
                        </a:rPr>
                        <a:t>2n-2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28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smtClean="0">
                          <a:ln>
                            <a:noFill/>
                          </a:ln>
                          <a:solidFill>
                            <a:srgbClr val="000000"/>
                          </a:solidFill>
                          <a:effectLst/>
                          <a:latin typeface="Calibri" pitchFamily="34" charset="0"/>
                          <a:ea typeface="ＭＳ Ｐゴシック" pitchFamily="34" charset="-128"/>
                        </a:rPr>
                        <a:t>Saturated</a:t>
                      </a:r>
                      <a:endParaRPr kumimoji="0" lang="en-CA" sz="2400" b="1" i="0" u="none" strike="noStrike" cap="none" normalizeH="0" baseline="-25000" smtClean="0">
                        <a:ln>
                          <a:noFill/>
                        </a:ln>
                        <a:solidFill>
                          <a:srgbClr val="000000"/>
                        </a:solidFill>
                        <a:effectLst/>
                        <a:latin typeface="Calibri" pitchFamily="34" charset="0"/>
                        <a:ea typeface="ＭＳ Ｐゴシック" pitchFamily="3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smtClean="0">
                          <a:ln>
                            <a:noFill/>
                          </a:ln>
                          <a:solidFill>
                            <a:srgbClr val="000000"/>
                          </a:solidFill>
                          <a:effectLst/>
                          <a:latin typeface="Calibri" pitchFamily="34" charset="0"/>
                          <a:ea typeface="ＭＳ Ｐゴシック" pitchFamily="34" charset="-128"/>
                        </a:rPr>
                        <a:t>Unsaturated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smtClean="0">
                          <a:ln>
                            <a:noFill/>
                          </a:ln>
                          <a:solidFill>
                            <a:srgbClr val="000000"/>
                          </a:solidFill>
                          <a:effectLst/>
                          <a:latin typeface="Calibri" pitchFamily="34" charset="0"/>
                          <a:ea typeface="ＭＳ Ｐゴシック" pitchFamily="34" charset="-128"/>
                        </a:rPr>
                        <a:t>Unsaturated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ea typeface="ＭＳ Ｐゴシック" pitchFamily="34" charset="-128"/>
              </a:rPr>
              <a:t>Energy from the Sun</a:t>
            </a:r>
          </a:p>
        </p:txBody>
      </p:sp>
      <p:sp>
        <p:nvSpPr>
          <p:cNvPr id="53251" name="Content Placeholder 2"/>
          <p:cNvSpPr>
            <a:spLocks noGrp="1"/>
          </p:cNvSpPr>
          <p:nvPr>
            <p:ph idx="1"/>
          </p:nvPr>
        </p:nvSpPr>
        <p:spPr/>
        <p:txBody>
          <a:bodyPr/>
          <a:lstStyle/>
          <a:p>
            <a:r>
              <a:rPr lang="en-US" sz="2400" smtClean="0">
                <a:ea typeface="ＭＳ Ｐゴシック" pitchFamily="34" charset="-128"/>
              </a:rPr>
              <a:t>Stored energy in the chemical bonds of hydrocarbons originated from the sun</a:t>
            </a:r>
          </a:p>
          <a:p>
            <a:endParaRPr lang="en-US" sz="2400" smtClean="0">
              <a:ea typeface="ＭＳ Ｐゴシック" pitchFamily="34" charset="-128"/>
            </a:endParaRPr>
          </a:p>
          <a:p>
            <a:pPr>
              <a:buFont typeface="Arial" charset="0"/>
              <a:buNone/>
            </a:pPr>
            <a:r>
              <a:rPr lang="en-US" sz="2400" u="sng" smtClean="0">
                <a:ea typeface="ＭＳ Ｐゴシック" pitchFamily="34" charset="-128"/>
              </a:rPr>
              <a:t>Remember</a:t>
            </a:r>
            <a:r>
              <a:rPr lang="en-US" sz="2400" smtClean="0">
                <a:ea typeface="ＭＳ Ｐゴシック" pitchFamily="34" charset="-128"/>
              </a:rPr>
              <a:t>:  </a:t>
            </a:r>
          </a:p>
          <a:p>
            <a:r>
              <a:rPr lang="en-US" sz="2400" smtClean="0">
                <a:ea typeface="ＭＳ Ｐゴシック" pitchFamily="34" charset="-128"/>
              </a:rPr>
              <a:t>Photosynthesis:</a:t>
            </a:r>
          </a:p>
          <a:p>
            <a:pPr lvl="1"/>
            <a:r>
              <a:rPr lang="en-US" sz="2400" b="1" smtClean="0">
                <a:solidFill>
                  <a:srgbClr val="1F497D"/>
                </a:solidFill>
                <a:ea typeface="ＭＳ Ｐゴシック" pitchFamily="34" charset="-128"/>
              </a:rPr>
              <a:t>Liquid </a:t>
            </a:r>
            <a:r>
              <a:rPr lang="en-US" sz="2400" smtClean="0">
                <a:ea typeface="ＭＳ Ｐゴシック" pitchFamily="34" charset="-128"/>
              </a:rPr>
              <a:t>H</a:t>
            </a:r>
            <a:r>
              <a:rPr lang="en-US" sz="2400" baseline="-25000" smtClean="0">
                <a:ea typeface="ＭＳ Ｐゴシック" pitchFamily="34" charset="-128"/>
              </a:rPr>
              <a:t>2</a:t>
            </a:r>
            <a:r>
              <a:rPr lang="en-US" sz="2400" smtClean="0">
                <a:ea typeface="ＭＳ Ｐゴシック" pitchFamily="34" charset="-128"/>
              </a:rPr>
              <a:t>O and CO</a:t>
            </a:r>
            <a:r>
              <a:rPr lang="en-US" sz="2400" baseline="-25000" smtClean="0">
                <a:ea typeface="ＭＳ Ｐゴシック" pitchFamily="34" charset="-128"/>
              </a:rPr>
              <a:t>2 </a:t>
            </a:r>
            <a:r>
              <a:rPr lang="en-US" sz="2400" b="1" smtClean="0">
                <a:ea typeface="ＭＳ Ｐゴシック" pitchFamily="34" charset="-128"/>
              </a:rPr>
              <a:t>gas </a:t>
            </a:r>
            <a:r>
              <a:rPr lang="en-US" sz="2400" smtClean="0">
                <a:ea typeface="ＭＳ Ｐゴシック" pitchFamily="34" charset="-128"/>
                <a:sym typeface="Wingdings" pitchFamily="2" charset="2"/>
              </a:rPr>
              <a:t> glucose and O</a:t>
            </a:r>
            <a:r>
              <a:rPr lang="en-US" sz="2400" baseline="-25000" smtClean="0">
                <a:ea typeface="ＭＳ Ｐゴシック" pitchFamily="34" charset="-128"/>
                <a:sym typeface="Wingdings" pitchFamily="2" charset="2"/>
              </a:rPr>
              <a:t>2(g)</a:t>
            </a:r>
          </a:p>
          <a:p>
            <a:pPr lvl="1"/>
            <a:endParaRPr lang="en-US" sz="2400" baseline="-25000" smtClean="0">
              <a:ea typeface="ＭＳ Ｐゴシック" pitchFamily="34" charset="-128"/>
              <a:sym typeface="Wingdings" pitchFamily="2" charset="2"/>
            </a:endParaRPr>
          </a:p>
          <a:p>
            <a:r>
              <a:rPr lang="en-US" sz="2400" smtClean="0">
                <a:ea typeface="ＭＳ Ｐゴシック" pitchFamily="34" charset="-128"/>
                <a:sym typeface="Wingdings" pitchFamily="2" charset="2"/>
              </a:rPr>
              <a:t>Hydrocarbon combustion: </a:t>
            </a:r>
          </a:p>
          <a:p>
            <a:pPr lvl="1"/>
            <a:r>
              <a:rPr lang="en-US" sz="2400" smtClean="0">
                <a:ea typeface="ＭＳ Ｐゴシック" pitchFamily="34" charset="-128"/>
                <a:sym typeface="Wingdings" pitchFamily="2" charset="2"/>
              </a:rPr>
              <a:t>Fuel + O</a:t>
            </a:r>
            <a:r>
              <a:rPr lang="en-US" sz="2400" baseline="-25000" smtClean="0">
                <a:ea typeface="ＭＳ Ｐゴシック" pitchFamily="34" charset="-128"/>
                <a:sym typeface="Wingdings" pitchFamily="2" charset="2"/>
              </a:rPr>
              <a:t>2(g)</a:t>
            </a:r>
            <a:r>
              <a:rPr lang="en-US" sz="2400" smtClean="0">
                <a:ea typeface="ＭＳ Ｐゴシック" pitchFamily="34" charset="-128"/>
                <a:sym typeface="Wingdings" pitchFamily="2" charset="2"/>
              </a:rPr>
              <a:t>   water </a:t>
            </a:r>
            <a:r>
              <a:rPr lang="en-US" sz="2400" b="1" smtClean="0">
                <a:solidFill>
                  <a:schemeClr val="tx2"/>
                </a:solidFill>
                <a:ea typeface="ＭＳ Ｐゴシック" pitchFamily="34" charset="-128"/>
                <a:sym typeface="Wingdings" pitchFamily="2" charset="2"/>
              </a:rPr>
              <a:t>vapour</a:t>
            </a:r>
            <a:r>
              <a:rPr lang="en-US" sz="2400" b="1" smtClean="0">
                <a:ea typeface="ＭＳ Ｐゴシック" pitchFamily="34" charset="-128"/>
                <a:sym typeface="Wingdings" pitchFamily="2" charset="2"/>
              </a:rPr>
              <a:t> </a:t>
            </a:r>
            <a:r>
              <a:rPr lang="en-US" sz="2400" smtClean="0">
                <a:ea typeface="ＭＳ Ｐゴシック" pitchFamily="34" charset="-128"/>
                <a:sym typeface="Wingdings" pitchFamily="2" charset="2"/>
              </a:rPr>
              <a:t>and CO</a:t>
            </a:r>
            <a:r>
              <a:rPr lang="en-US" sz="2400" baseline="-25000" smtClean="0">
                <a:ea typeface="ＭＳ Ｐゴシック" pitchFamily="34" charset="-128"/>
                <a:sym typeface="Wingdings" pitchFamily="2" charset="2"/>
              </a:rPr>
              <a:t>2</a:t>
            </a:r>
            <a:r>
              <a:rPr lang="en-US" sz="2400" smtClean="0">
                <a:ea typeface="ＭＳ Ｐゴシック" pitchFamily="34" charset="-128"/>
                <a:sym typeface="Wingdings" pitchFamily="2" charset="2"/>
              </a:rPr>
              <a:t> </a:t>
            </a:r>
            <a:r>
              <a:rPr lang="en-US" sz="2400" b="1" smtClean="0">
                <a:ea typeface="ＭＳ Ｐゴシック" pitchFamily="34" charset="-128"/>
                <a:sym typeface="Wingdings" pitchFamily="2" charset="2"/>
              </a:rPr>
              <a:t>gas</a:t>
            </a:r>
          </a:p>
          <a:p>
            <a:pPr lvl="1">
              <a:buFont typeface="Arial" charset="0"/>
              <a:buNone/>
            </a:pPr>
            <a:r>
              <a:rPr lang="en-US" smtClean="0">
                <a:ea typeface="ＭＳ Ｐゴシック" pitchFamily="34" charset="-128"/>
                <a:sym typeface="Wingdings" pitchFamily="2" charset="2"/>
              </a:rPr>
              <a:t>	</a:t>
            </a:r>
            <a:endParaRPr lang="en-US" smtClean="0">
              <a:ea typeface="ＭＳ Ｐゴシック" pitchFamily="34" charset="-12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01625" y="1524000"/>
            <a:ext cx="4040188" cy="733425"/>
          </a:xfrm>
        </p:spPr>
        <p:txBody>
          <a:bodyPr/>
          <a:lstStyle/>
          <a:p>
            <a:pPr algn="ctr" eaLnBrk="1" hangingPunct="1">
              <a:buFont typeface="Wingdings 2" pitchFamily="-105" charset="2"/>
              <a:buNone/>
              <a:defRPr/>
            </a:pPr>
            <a:r>
              <a:rPr sz="2800" cap="small"/>
              <a:t>Exothermic</a:t>
            </a:r>
          </a:p>
        </p:txBody>
      </p:sp>
      <p:sp>
        <p:nvSpPr>
          <p:cNvPr id="8" name="Text Placeholder 7"/>
          <p:cNvSpPr>
            <a:spLocks noGrp="1"/>
          </p:cNvSpPr>
          <p:nvPr>
            <p:ph type="body" sz="half" idx="3"/>
          </p:nvPr>
        </p:nvSpPr>
        <p:spPr>
          <a:xfrm>
            <a:off x="4791075" y="1524000"/>
            <a:ext cx="4041775" cy="731838"/>
          </a:xfrm>
        </p:spPr>
        <p:txBody>
          <a:bodyPr/>
          <a:lstStyle/>
          <a:p>
            <a:pPr algn="ctr" eaLnBrk="1" hangingPunct="1">
              <a:buFont typeface="Wingdings 2" pitchFamily="-105" charset="2"/>
              <a:buNone/>
              <a:defRPr/>
            </a:pPr>
            <a:r>
              <a:rPr lang="en-US" sz="2800" cap="small" dirty="0" smtClean="0"/>
              <a:t>Endothermic</a:t>
            </a:r>
            <a:endParaRPr lang="en-US" sz="2800" cap="small" dirty="0"/>
          </a:p>
        </p:txBody>
      </p:sp>
      <p:sp>
        <p:nvSpPr>
          <p:cNvPr id="54276" name="Content Placeholder 6"/>
          <p:cNvSpPr>
            <a:spLocks noGrp="1"/>
          </p:cNvSpPr>
          <p:nvPr>
            <p:ph sz="quarter" idx="2"/>
          </p:nvPr>
        </p:nvSpPr>
        <p:spPr>
          <a:xfrm>
            <a:off x="301625" y="2373313"/>
            <a:ext cx="4041775" cy="3819525"/>
          </a:xfrm>
        </p:spPr>
        <p:txBody>
          <a:bodyPr/>
          <a:lstStyle/>
          <a:p>
            <a:pPr eaLnBrk="1" hangingPunct="1"/>
            <a:r>
              <a:rPr lang="en-US" sz="2200" smtClean="0">
                <a:ea typeface="ＭＳ Ｐゴシック" pitchFamily="34" charset="-128"/>
              </a:rPr>
              <a:t>A change in a chemical energy where energy/heat EXITS the chemical system</a:t>
            </a:r>
          </a:p>
          <a:p>
            <a:pPr eaLnBrk="1" hangingPunct="1"/>
            <a:r>
              <a:rPr lang="en-US" sz="2200" smtClean="0">
                <a:ea typeface="ＭＳ Ｐゴシック" pitchFamily="34" charset="-128"/>
              </a:rPr>
              <a:t>Results in a decrease in chemical potential energy</a:t>
            </a:r>
          </a:p>
        </p:txBody>
      </p:sp>
      <p:sp>
        <p:nvSpPr>
          <p:cNvPr id="54277" name="Content Placeholder 8"/>
          <p:cNvSpPr>
            <a:spLocks noGrp="1"/>
          </p:cNvSpPr>
          <p:nvPr>
            <p:ph sz="quarter" idx="4"/>
          </p:nvPr>
        </p:nvSpPr>
        <p:spPr>
          <a:xfrm>
            <a:off x="4800600" y="2373313"/>
            <a:ext cx="4038600" cy="3822700"/>
          </a:xfrm>
        </p:spPr>
        <p:txBody>
          <a:bodyPr/>
          <a:lstStyle/>
          <a:p>
            <a:pPr eaLnBrk="1" hangingPunct="1"/>
            <a:r>
              <a:rPr lang="en-US" sz="2200" smtClean="0">
                <a:ea typeface="ＭＳ Ｐゴシック" pitchFamily="34" charset="-128"/>
              </a:rPr>
              <a:t>A change in chemical energy where energy/heat ENTERS the chemical system</a:t>
            </a:r>
          </a:p>
          <a:p>
            <a:pPr eaLnBrk="1" hangingPunct="1"/>
            <a:r>
              <a:rPr lang="en-US" sz="2200" smtClean="0">
                <a:ea typeface="ＭＳ Ｐゴシック" pitchFamily="34" charset="-128"/>
              </a:rPr>
              <a:t>Results in an increase in chemical potential energy</a:t>
            </a:r>
          </a:p>
        </p:txBody>
      </p:sp>
      <p:sp>
        <p:nvSpPr>
          <p:cNvPr id="54278" name="Title 4"/>
          <p:cNvSpPr>
            <a:spLocks noGrp="1"/>
          </p:cNvSpPr>
          <p:nvPr>
            <p:ph type="title"/>
          </p:nvPr>
        </p:nvSpPr>
        <p:spPr/>
        <p:txBody>
          <a:bodyPr/>
          <a:lstStyle/>
          <a:p>
            <a:pPr eaLnBrk="1" hangingPunct="1"/>
            <a:r>
              <a:rPr lang="en-US" sz="3800" smtClean="0">
                <a:ea typeface="ＭＳ Ｐゴシック" pitchFamily="34" charset="-128"/>
              </a:rPr>
              <a:t>DO YOU REMEMBER??</a:t>
            </a:r>
          </a:p>
        </p:txBody>
      </p:sp>
      <p:pic>
        <p:nvPicPr>
          <p:cNvPr id="5427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1025" y="4308475"/>
            <a:ext cx="34607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21275" y="4306888"/>
            <a:ext cx="3463925"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5298" name="Title 5"/>
          <p:cNvSpPr>
            <a:spLocks noGrp="1"/>
          </p:cNvSpPr>
          <p:nvPr>
            <p:ph type="title"/>
          </p:nvPr>
        </p:nvSpPr>
        <p:spPr/>
        <p:txBody>
          <a:bodyPr/>
          <a:lstStyle/>
          <a:p>
            <a:pPr eaLnBrk="1" hangingPunct="1"/>
            <a:r>
              <a:rPr lang="en-US" smtClean="0">
                <a:ea typeface="ＭＳ Ｐゴシック" pitchFamily="34" charset="-128"/>
              </a:rPr>
              <a:t>An Introduction to Energetics</a:t>
            </a:r>
          </a:p>
        </p:txBody>
      </p:sp>
      <p:pic>
        <p:nvPicPr>
          <p:cNvPr id="5529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43725" y="1887538"/>
            <a:ext cx="1981200" cy="395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Content Placeholder 3"/>
          <p:cNvSpPr txBox="1">
            <a:spLocks/>
          </p:cNvSpPr>
          <p:nvPr/>
        </p:nvSpPr>
        <p:spPr bwMode="auto">
          <a:xfrm>
            <a:off x="209550" y="1457325"/>
            <a:ext cx="6958013"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ea typeface="ＭＳ Ｐゴシック" pitchFamily="34" charset="-128"/>
              </a:defRPr>
            </a:lvl1pPr>
            <a:lvl2pPr marL="730250" indent="-2730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hangingPunct="1">
              <a:spcAft>
                <a:spcPts val="1800"/>
              </a:spcAft>
              <a:buClr>
                <a:schemeClr val="accent1"/>
              </a:buClr>
              <a:buSzPct val="85000"/>
              <a:buFont typeface="Wingdings 2" pitchFamily="18" charset="2"/>
              <a:buChar char=""/>
            </a:pPr>
            <a:r>
              <a:rPr lang="en-US" b="1">
                <a:latin typeface="Georgia" pitchFamily="18" charset="0"/>
              </a:rPr>
              <a:t>Kinetic Energy (E</a:t>
            </a:r>
            <a:r>
              <a:rPr lang="en-US" b="1" baseline="-25000">
                <a:latin typeface="Georgia" pitchFamily="18" charset="0"/>
              </a:rPr>
              <a:t>k</a:t>
            </a:r>
            <a:r>
              <a:rPr lang="en-US" b="1">
                <a:latin typeface="Georgia" pitchFamily="18" charset="0"/>
              </a:rPr>
              <a:t>) </a:t>
            </a:r>
            <a:r>
              <a:rPr lang="en-US">
                <a:latin typeface="Georgia" pitchFamily="18" charset="0"/>
              </a:rPr>
              <a:t>is related to the </a:t>
            </a:r>
            <a:r>
              <a:rPr lang="en-US" u="sng">
                <a:latin typeface="Georgia" pitchFamily="18" charset="0"/>
              </a:rPr>
              <a:t>motion</a:t>
            </a:r>
            <a:r>
              <a:rPr lang="en-US">
                <a:latin typeface="Georgia" pitchFamily="18" charset="0"/>
              </a:rPr>
              <a:t> of an entity</a:t>
            </a:r>
          </a:p>
          <a:p>
            <a:pPr lvl="1" defTabSz="914400" eaLnBrk="1" hangingPunct="1">
              <a:spcAft>
                <a:spcPts val="1800"/>
              </a:spcAft>
              <a:buClr>
                <a:schemeClr val="accent1"/>
              </a:buClr>
              <a:buSzPct val="85000"/>
              <a:buFont typeface="Wingdings 2" pitchFamily="18" charset="2"/>
              <a:buChar char=""/>
            </a:pPr>
            <a:r>
              <a:rPr lang="en-US">
                <a:latin typeface="Georgia" pitchFamily="18" charset="0"/>
              </a:rPr>
              <a:t>Molecular motion can by translational (straight-line), rotational and vibrational</a:t>
            </a:r>
          </a:p>
          <a:p>
            <a:pPr defTabSz="914400" eaLnBrk="1" hangingPunct="1">
              <a:spcAft>
                <a:spcPts val="1800"/>
              </a:spcAft>
              <a:buClr>
                <a:schemeClr val="accent1"/>
              </a:buClr>
              <a:buSzPct val="85000"/>
              <a:buFont typeface="Wingdings 2" pitchFamily="18" charset="2"/>
              <a:buChar char=""/>
            </a:pPr>
            <a:r>
              <a:rPr lang="en-US" b="1">
                <a:latin typeface="Georgia" pitchFamily="18" charset="0"/>
              </a:rPr>
              <a:t>Chemical Potential Energy</a:t>
            </a:r>
            <a:r>
              <a:rPr lang="en-US">
                <a:latin typeface="Georgia" pitchFamily="18" charset="0"/>
              </a:rPr>
              <a:t> </a:t>
            </a:r>
            <a:r>
              <a:rPr lang="en-US" b="1">
                <a:latin typeface="Georgia" pitchFamily="18" charset="0"/>
              </a:rPr>
              <a:t>(E</a:t>
            </a:r>
            <a:r>
              <a:rPr lang="en-US" b="1" baseline="-25000">
                <a:latin typeface="Georgia" pitchFamily="18" charset="0"/>
              </a:rPr>
              <a:t>p</a:t>
            </a:r>
            <a:r>
              <a:rPr lang="en-US" b="1">
                <a:latin typeface="Georgia" pitchFamily="18" charset="0"/>
              </a:rPr>
              <a:t>)</a:t>
            </a:r>
            <a:r>
              <a:rPr lang="en-US">
                <a:latin typeface="Georgia" pitchFamily="18" charset="0"/>
              </a:rPr>
              <a:t> is energy </a:t>
            </a:r>
            <a:r>
              <a:rPr lang="en-US" u="sng">
                <a:latin typeface="Georgia" pitchFamily="18" charset="0"/>
              </a:rPr>
              <a:t>stored</a:t>
            </a:r>
            <a:r>
              <a:rPr lang="en-US">
                <a:latin typeface="Georgia" pitchFamily="18" charset="0"/>
              </a:rPr>
              <a:t> in the bonds of a substance and relative intermolecular forces</a:t>
            </a:r>
          </a:p>
          <a:p>
            <a:pPr defTabSz="914400" eaLnBrk="1" hangingPunct="1">
              <a:spcAft>
                <a:spcPts val="1800"/>
              </a:spcAft>
              <a:buClr>
                <a:schemeClr val="accent1"/>
              </a:buClr>
              <a:buSzPct val="85000"/>
              <a:buFont typeface="Wingdings 2" pitchFamily="18" charset="2"/>
              <a:buChar char=""/>
            </a:pPr>
            <a:r>
              <a:rPr lang="en-US" b="1">
                <a:latin typeface="Georgia" pitchFamily="18" charset="0"/>
              </a:rPr>
              <a:t>Thermal Energy</a:t>
            </a:r>
            <a:r>
              <a:rPr lang="en-US">
                <a:latin typeface="Georgia" pitchFamily="18" charset="0"/>
              </a:rPr>
              <a:t> is the </a:t>
            </a:r>
            <a:r>
              <a:rPr lang="en-US" u="sng">
                <a:latin typeface="Georgia" pitchFamily="18" charset="0"/>
              </a:rPr>
              <a:t>total kinetic energy</a:t>
            </a:r>
            <a:r>
              <a:rPr lang="en-US">
                <a:latin typeface="Georgia" pitchFamily="18" charset="0"/>
              </a:rPr>
              <a:t> of all of the particles of a system.  Increases with temperature.</a:t>
            </a:r>
          </a:p>
          <a:p>
            <a:pPr lvl="1" defTabSz="914400" eaLnBrk="1" hangingPunct="1">
              <a:spcAft>
                <a:spcPts val="1800"/>
              </a:spcAft>
              <a:buClr>
                <a:schemeClr val="accent1"/>
              </a:buClr>
              <a:buSzPct val="85000"/>
              <a:buFont typeface="Wingdings 2" pitchFamily="18" charset="2"/>
              <a:buChar char=""/>
            </a:pPr>
            <a:r>
              <a:rPr lang="en-US">
                <a:latin typeface="Georgia" pitchFamily="18" charset="0"/>
              </a:rPr>
              <a:t>Symbol (</a:t>
            </a:r>
            <a:r>
              <a:rPr lang="en-US" i="1">
                <a:latin typeface="Georgia" pitchFamily="18" charset="0"/>
              </a:rPr>
              <a:t>Q)</a:t>
            </a:r>
            <a:r>
              <a:rPr lang="en-US">
                <a:latin typeface="Georgia" pitchFamily="18" charset="0"/>
              </a:rPr>
              <a:t>, Units (</a:t>
            </a:r>
            <a:r>
              <a:rPr lang="en-US" i="1">
                <a:latin typeface="Georgia" pitchFamily="18" charset="0"/>
              </a:rPr>
              <a:t>J), </a:t>
            </a:r>
            <a:r>
              <a:rPr lang="en-US">
                <a:latin typeface="Georgia" pitchFamily="18" charset="0"/>
              </a:rPr>
              <a:t>Formula used (</a:t>
            </a:r>
            <a:r>
              <a:rPr lang="en-US" b="1" i="1">
                <a:latin typeface="Georgia" pitchFamily="18" charset="0"/>
              </a:rPr>
              <a:t>Q=mcΔT</a:t>
            </a:r>
            <a:r>
              <a:rPr lang="en-US" i="1">
                <a:latin typeface="Georgia" pitchFamily="18" charset="0"/>
              </a:rPr>
              <a:t>)</a:t>
            </a:r>
          </a:p>
          <a:p>
            <a:pPr defTabSz="914400" eaLnBrk="1" hangingPunct="1">
              <a:spcAft>
                <a:spcPts val="1800"/>
              </a:spcAft>
              <a:buClr>
                <a:schemeClr val="accent1"/>
              </a:buClr>
              <a:buSzPct val="85000"/>
              <a:buFont typeface="Wingdings 2" pitchFamily="18" charset="2"/>
              <a:buChar char=""/>
            </a:pPr>
            <a:r>
              <a:rPr lang="en-US" b="1">
                <a:latin typeface="Georgia" pitchFamily="18" charset="0"/>
              </a:rPr>
              <a:t>Temperature </a:t>
            </a:r>
            <a:r>
              <a:rPr lang="en-US">
                <a:latin typeface="Georgia" pitchFamily="18" charset="0"/>
              </a:rPr>
              <a:t>is a measure of the </a:t>
            </a:r>
            <a:r>
              <a:rPr lang="en-US" u="sng">
                <a:latin typeface="Georgia" pitchFamily="18" charset="0"/>
              </a:rPr>
              <a:t>average kinetic energy</a:t>
            </a:r>
            <a:r>
              <a:rPr lang="en-US">
                <a:latin typeface="Georgia" pitchFamily="18" charset="0"/>
              </a:rPr>
              <a:t>          of the particles in a system</a:t>
            </a:r>
          </a:p>
          <a:p>
            <a:pPr defTabSz="914400" eaLnBrk="1" hangingPunct="1">
              <a:spcAft>
                <a:spcPts val="1800"/>
              </a:spcAft>
              <a:buClr>
                <a:schemeClr val="accent1"/>
              </a:buClr>
              <a:buSzPct val="85000"/>
              <a:buFont typeface="Wingdings 2" pitchFamily="18" charset="2"/>
              <a:buChar char=""/>
            </a:pPr>
            <a:r>
              <a:rPr lang="en-US" b="1">
                <a:latin typeface="Georgia" pitchFamily="18" charset="0"/>
              </a:rPr>
              <a:t>Heat </a:t>
            </a:r>
            <a:r>
              <a:rPr lang="en-US">
                <a:latin typeface="Georgia" pitchFamily="18" charset="0"/>
              </a:rPr>
              <a:t>is a </a:t>
            </a:r>
            <a:r>
              <a:rPr lang="en-US" u="sng">
                <a:latin typeface="Georgia" pitchFamily="18" charset="0"/>
              </a:rPr>
              <a:t>transfer</a:t>
            </a:r>
            <a:r>
              <a:rPr lang="en-US">
                <a:latin typeface="Georgia" pitchFamily="18" charset="0"/>
              </a:rPr>
              <a:t> of thermal energy.  Heat is not possessed by    a system.  Heat is energy flowing between systems.</a:t>
            </a:r>
            <a:endParaRPr lang="en-US" b="1">
              <a:latin typeface="Georgia"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mtClean="0">
                <a:ea typeface="ＭＳ Ｐゴシック" pitchFamily="34" charset="-128"/>
              </a:rPr>
              <a:t>Thermal Energy Calculations</a:t>
            </a:r>
          </a:p>
        </p:txBody>
      </p:sp>
      <p:sp>
        <p:nvSpPr>
          <p:cNvPr id="56323" name="Content Placeholder 3"/>
          <p:cNvSpPr txBox="1">
            <a:spLocks/>
          </p:cNvSpPr>
          <p:nvPr/>
        </p:nvSpPr>
        <p:spPr bwMode="auto">
          <a:xfrm>
            <a:off x="273050" y="1722438"/>
            <a:ext cx="8562975" cy="437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ea typeface="ＭＳ Ｐゴシック" pitchFamily="34" charset="-128"/>
              </a:defRPr>
            </a:lvl1pPr>
            <a:lvl2pPr marL="730250" indent="-2730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hangingPunct="1">
              <a:spcAft>
                <a:spcPts val="1800"/>
              </a:spcAft>
              <a:buClr>
                <a:schemeClr val="accent1"/>
              </a:buClr>
              <a:buSzPct val="85000"/>
              <a:buFont typeface="Wingdings 2" pitchFamily="18" charset="2"/>
              <a:buChar char=""/>
            </a:pPr>
            <a:r>
              <a:rPr lang="en-US" sz="2200" u="sng">
                <a:latin typeface="Georgia" pitchFamily="18" charset="0"/>
              </a:rPr>
              <a:t>Example:</a:t>
            </a:r>
            <a:r>
              <a:rPr lang="en-US" sz="2200">
                <a:latin typeface="Georgia" pitchFamily="18" charset="0"/>
              </a:rPr>
              <a:t> Determine the change in thermal energy when 115 mL of water is heated from 19.6</a:t>
            </a:r>
            <a:r>
              <a:rPr lang="en-US" sz="2200" baseline="30000">
                <a:latin typeface="Georgia" pitchFamily="18" charset="0"/>
              </a:rPr>
              <a:t>o</a:t>
            </a:r>
            <a:r>
              <a:rPr lang="en-US" sz="2200">
                <a:latin typeface="Georgia" pitchFamily="18" charset="0"/>
              </a:rPr>
              <a:t>C to 98.8</a:t>
            </a:r>
            <a:r>
              <a:rPr lang="en-US" sz="2200" baseline="30000">
                <a:latin typeface="Georgia" pitchFamily="18" charset="0"/>
              </a:rPr>
              <a:t>o</a:t>
            </a:r>
            <a:r>
              <a:rPr lang="en-US" sz="2200">
                <a:latin typeface="Georgia" pitchFamily="18" charset="0"/>
              </a:rPr>
              <a:t>C?</a:t>
            </a:r>
          </a:p>
          <a:p>
            <a:pPr defTabSz="914400" eaLnBrk="1" hangingPunct="1">
              <a:spcAft>
                <a:spcPts val="1800"/>
              </a:spcAft>
              <a:buClr>
                <a:schemeClr val="accent1"/>
              </a:buClr>
              <a:buSzPct val="85000"/>
              <a:buFont typeface="Wingdings 2" pitchFamily="18" charset="2"/>
              <a:buChar char=""/>
            </a:pPr>
            <a:endParaRPr lang="en-US" sz="2200">
              <a:latin typeface="Georgia" pitchFamily="18" charset="0"/>
            </a:endParaRPr>
          </a:p>
          <a:p>
            <a:pPr defTabSz="914400" eaLnBrk="1" hangingPunct="1">
              <a:spcAft>
                <a:spcPts val="1800"/>
              </a:spcAft>
              <a:buClr>
                <a:schemeClr val="accent1"/>
              </a:buClr>
              <a:buSzPct val="85000"/>
            </a:pPr>
            <a:endParaRPr lang="en-US" sz="2200">
              <a:latin typeface="Georgia" pitchFamily="18" charset="0"/>
            </a:endParaRPr>
          </a:p>
          <a:p>
            <a:pPr lvl="1" defTabSz="914400" eaLnBrk="1" hangingPunct="1">
              <a:spcAft>
                <a:spcPts val="1800"/>
              </a:spcAft>
              <a:buClr>
                <a:schemeClr val="accent1"/>
              </a:buClr>
              <a:buSzPct val="85000"/>
              <a:buFont typeface="Wingdings 2" pitchFamily="18" charset="2"/>
              <a:buChar char=""/>
            </a:pPr>
            <a:endParaRPr lang="en-US" b="1">
              <a:latin typeface="Georgia" pitchFamily="18" charset="0"/>
            </a:endParaRPr>
          </a:p>
        </p:txBody>
      </p:sp>
      <p:pic>
        <p:nvPicPr>
          <p:cNvPr id="5632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9363" y="2651125"/>
            <a:ext cx="42672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4"/>
          <p:cNvSpPr>
            <a:spLocks noChangeArrowheads="1"/>
          </p:cNvSpPr>
          <p:nvPr/>
        </p:nvSpPr>
        <p:spPr bwMode="auto">
          <a:xfrm>
            <a:off x="1249363" y="4672013"/>
            <a:ext cx="718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Georgia" pitchFamily="18" charset="0"/>
              </a:rPr>
              <a:t>The density of a dilute aqueous solution is the same as that of water; that is, 1.00g/mL   or 1.00kg/L</a:t>
            </a:r>
          </a:p>
          <a:p>
            <a:endParaRPr lang="en-US">
              <a:latin typeface="Georgia" pitchFamily="18" charset="0"/>
            </a:endParaRPr>
          </a:p>
          <a:p>
            <a:r>
              <a:rPr lang="en-US" b="1">
                <a:latin typeface="Georgia" pitchFamily="18" charset="0"/>
              </a:rPr>
              <a:t>c </a:t>
            </a:r>
            <a:r>
              <a:rPr lang="en-US" b="1" baseline="-25000">
                <a:latin typeface="Georgia" pitchFamily="18" charset="0"/>
              </a:rPr>
              <a:t>water</a:t>
            </a:r>
            <a:r>
              <a:rPr lang="en-US" b="1">
                <a:latin typeface="Georgia" pitchFamily="18" charset="0"/>
              </a:rPr>
              <a:t> = 4.19J/g </a:t>
            </a:r>
            <a:r>
              <a:rPr lang="en-US" b="1">
                <a:latin typeface="Wingdings" pitchFamily="2" charset="2"/>
              </a:rPr>
              <a:t></a:t>
            </a:r>
            <a:r>
              <a:rPr lang="en-US" b="1">
                <a:latin typeface="Lucida Grande" pitchFamily="-110" charset="0"/>
              </a:rPr>
              <a:t>°</a:t>
            </a:r>
            <a:r>
              <a:rPr lang="en-US" b="1">
                <a:latin typeface="Georgia" pitchFamily="18" charset="0"/>
              </a:rPr>
              <a:t>C     or    4.19 kJ/kg </a:t>
            </a:r>
            <a:r>
              <a:rPr lang="en-US" b="1">
                <a:latin typeface="Wingdings" pitchFamily="2" charset="2"/>
              </a:rPr>
              <a:t></a:t>
            </a:r>
            <a:r>
              <a:rPr lang="en-US" b="1">
                <a:latin typeface="Lucida Grande" pitchFamily="-110" charset="0"/>
              </a:rPr>
              <a:t>°</a:t>
            </a:r>
            <a:r>
              <a:rPr lang="en-US" b="1">
                <a:latin typeface="Georgia" pitchFamily="18" charset="0"/>
              </a:rPr>
              <a:t>C    or</a:t>
            </a:r>
            <a:r>
              <a:rPr lang="en-US" b="1">
                <a:latin typeface="Lucida Grande" pitchFamily="-110" charset="0"/>
              </a:rPr>
              <a:t>   </a:t>
            </a:r>
            <a:r>
              <a:rPr lang="en-US" b="1">
                <a:latin typeface="Georgia" pitchFamily="18" charset="0"/>
              </a:rPr>
              <a:t>4.19 kJ/L </a:t>
            </a:r>
            <a:r>
              <a:rPr lang="en-US" b="1">
                <a:latin typeface="Wingdings" pitchFamily="2" charset="2"/>
              </a:rPr>
              <a:t></a:t>
            </a:r>
            <a:r>
              <a:rPr lang="en-US" b="1">
                <a:latin typeface="Lucida Grande" pitchFamily="-110" charset="0"/>
              </a:rPr>
              <a:t>°</a:t>
            </a:r>
            <a:r>
              <a:rPr lang="en-US" b="1">
                <a:latin typeface="Georgia" pitchFamily="18" charset="0"/>
              </a:rPr>
              <a:t>C </a:t>
            </a:r>
            <a:endParaRPr lang="en-US" b="1" baseline="-25000">
              <a:latin typeface="Georgia" pitchFamily="18" charset="0"/>
            </a:endParaRPr>
          </a:p>
        </p:txBody>
      </p:sp>
      <p:sp>
        <p:nvSpPr>
          <p:cNvPr id="6" name="TextBox 5"/>
          <p:cNvSpPr txBox="1">
            <a:spLocks noChangeArrowheads="1"/>
          </p:cNvSpPr>
          <p:nvPr/>
        </p:nvSpPr>
        <p:spPr bwMode="auto">
          <a:xfrm>
            <a:off x="5727700" y="2935288"/>
            <a:ext cx="3108325" cy="830262"/>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a:spAutoFit/>
          </a:bodyPr>
          <a:lstStyle/>
          <a:p>
            <a:pPr algn="ctr">
              <a:defRPr/>
            </a:pPr>
            <a:r>
              <a:rPr lang="en-US" sz="1600" cap="small" dirty="0">
                <a:solidFill>
                  <a:schemeClr val="dk1"/>
                </a:solidFill>
                <a:latin typeface="+mn-lt"/>
                <a:ea typeface="+mn-ea"/>
              </a:rPr>
              <a:t>Mass = density </a:t>
            </a:r>
            <a:r>
              <a:rPr lang="en-US" sz="1600" cap="small" dirty="0" err="1">
                <a:solidFill>
                  <a:schemeClr val="dk1"/>
                </a:solidFill>
                <a:latin typeface="+mn-lt"/>
                <a:ea typeface="+mn-ea"/>
              </a:rPr>
              <a:t>x</a:t>
            </a:r>
            <a:r>
              <a:rPr lang="en-US" sz="1600" cap="small" dirty="0">
                <a:solidFill>
                  <a:schemeClr val="dk1"/>
                </a:solidFill>
                <a:latin typeface="+mn-lt"/>
                <a:ea typeface="+mn-ea"/>
              </a:rPr>
              <a:t> volume</a:t>
            </a:r>
          </a:p>
          <a:p>
            <a:pPr algn="ctr">
              <a:defRPr/>
            </a:pPr>
            <a:endParaRPr lang="en-US" sz="1600" cap="small" dirty="0">
              <a:solidFill>
                <a:schemeClr val="dk1"/>
              </a:solidFill>
              <a:latin typeface="+mn-lt"/>
              <a:ea typeface="+mn-ea"/>
            </a:endParaRPr>
          </a:p>
          <a:p>
            <a:pPr algn="ctr">
              <a:defRPr/>
            </a:pPr>
            <a:r>
              <a:rPr lang="en-US" sz="1600" cap="small" dirty="0">
                <a:solidFill>
                  <a:schemeClr val="dk1"/>
                </a:solidFill>
                <a:latin typeface="+mn-lt"/>
                <a:ea typeface="+mn-ea"/>
              </a:rPr>
              <a:t>Show how</a:t>
            </a:r>
            <a:r>
              <a:rPr lang="en-US" sz="1600" dirty="0">
                <a:solidFill>
                  <a:schemeClr val="dk1"/>
                </a:solidFill>
                <a:latin typeface="+mn-lt"/>
                <a:ea typeface="+mn-ea"/>
              </a:rPr>
              <a:t> </a:t>
            </a:r>
            <a:r>
              <a:rPr lang="en-US" sz="1600" b="1" dirty="0">
                <a:solidFill>
                  <a:schemeClr val="dk1"/>
                </a:solidFill>
                <a:latin typeface="+mn-lt"/>
                <a:ea typeface="+mn-ea"/>
              </a:rPr>
              <a:t>L = kg </a:t>
            </a:r>
            <a:r>
              <a:rPr lang="en-US" sz="1600" cap="small" dirty="0">
                <a:solidFill>
                  <a:schemeClr val="dk1"/>
                </a:solidFill>
                <a:latin typeface="+mn-lt"/>
                <a:ea typeface="+mn-ea"/>
              </a:rPr>
              <a:t>and </a:t>
            </a:r>
            <a:r>
              <a:rPr lang="en-US" sz="1600" b="1" dirty="0" err="1">
                <a:solidFill>
                  <a:schemeClr val="dk1"/>
                </a:solidFill>
                <a:latin typeface="+mn-lt"/>
                <a:ea typeface="+mn-ea"/>
              </a:rPr>
              <a:t>mL</a:t>
            </a:r>
            <a:r>
              <a:rPr lang="en-US" sz="1600" b="1" dirty="0">
                <a:solidFill>
                  <a:schemeClr val="dk1"/>
                </a:solidFill>
                <a:latin typeface="+mn-lt"/>
                <a:ea typeface="+mn-ea"/>
              </a:rPr>
              <a:t> = </a:t>
            </a:r>
            <a:r>
              <a:rPr lang="en-US" sz="1600" b="1" dirty="0" err="1">
                <a:solidFill>
                  <a:schemeClr val="dk1"/>
                </a:solidFill>
                <a:latin typeface="+mn-lt"/>
                <a:ea typeface="+mn-ea"/>
              </a:rPr>
              <a:t>g</a:t>
            </a:r>
            <a:r>
              <a:rPr lang="en-US" sz="1600" b="1" dirty="0">
                <a:solidFill>
                  <a:schemeClr val="dk1"/>
                </a:solidFill>
                <a:latin typeface="+mn-lt"/>
                <a:ea typeface="+mn-ea"/>
              </a:rPr>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7346" name="Title 2"/>
          <p:cNvSpPr>
            <a:spLocks noGrp="1"/>
          </p:cNvSpPr>
          <p:nvPr>
            <p:ph type="title"/>
          </p:nvPr>
        </p:nvSpPr>
        <p:spPr>
          <a:xfrm>
            <a:off x="301625" y="228600"/>
            <a:ext cx="8534400" cy="758825"/>
          </a:xfrm>
        </p:spPr>
        <p:txBody>
          <a:bodyPr/>
          <a:lstStyle/>
          <a:p>
            <a:pPr eaLnBrk="1" hangingPunct="1"/>
            <a:r>
              <a:rPr lang="en-US" smtClean="0">
                <a:ea typeface="ＭＳ Ｐゴシック" pitchFamily="34" charset="-128"/>
              </a:rPr>
              <a:t>Comparing Q’s</a:t>
            </a:r>
          </a:p>
        </p:txBody>
      </p:sp>
      <p:sp>
        <p:nvSpPr>
          <p:cNvPr id="57347" name="Content Placeholder 3"/>
          <p:cNvSpPr>
            <a:spLocks noGrp="1"/>
          </p:cNvSpPr>
          <p:nvPr>
            <p:ph sz="half" idx="1"/>
          </p:nvPr>
        </p:nvSpPr>
        <p:spPr>
          <a:xfrm>
            <a:off x="301625" y="1371600"/>
            <a:ext cx="4038600" cy="4681538"/>
          </a:xfrm>
        </p:spPr>
        <p:txBody>
          <a:bodyPr/>
          <a:lstStyle/>
          <a:p>
            <a:pPr algn="ctr" eaLnBrk="1" hangingPunct="1">
              <a:spcAft>
                <a:spcPts val="1200"/>
              </a:spcAft>
              <a:buFont typeface="Wingdings 2" pitchFamily="18" charset="2"/>
              <a:buNone/>
            </a:pPr>
            <a:r>
              <a:rPr lang="en-US" u="sng" smtClean="0">
                <a:ea typeface="ＭＳ Ｐゴシック" pitchFamily="34" charset="-128"/>
              </a:rPr>
              <a:t>Negative Q value</a:t>
            </a:r>
          </a:p>
          <a:p>
            <a:pPr lvl="1" eaLnBrk="1" hangingPunct="1">
              <a:spcAft>
                <a:spcPts val="1200"/>
              </a:spcAft>
            </a:pPr>
            <a:r>
              <a:rPr lang="en-US" smtClean="0">
                <a:ea typeface="ＭＳ Ｐゴシック" pitchFamily="34" charset="-128"/>
              </a:rPr>
              <a:t>An exothermic change</a:t>
            </a:r>
          </a:p>
          <a:p>
            <a:pPr lvl="1" eaLnBrk="1" hangingPunct="1">
              <a:spcAft>
                <a:spcPts val="1200"/>
              </a:spcAft>
            </a:pPr>
            <a:r>
              <a:rPr lang="en-US" smtClean="0">
                <a:ea typeface="ＭＳ Ｐゴシック" pitchFamily="34" charset="-128"/>
              </a:rPr>
              <a:t>Heat is lost by the system</a:t>
            </a:r>
          </a:p>
          <a:p>
            <a:pPr lvl="1" eaLnBrk="1" hangingPunct="1">
              <a:spcAft>
                <a:spcPts val="1200"/>
              </a:spcAft>
            </a:pPr>
            <a:r>
              <a:rPr lang="en-US" smtClean="0">
                <a:ea typeface="ＭＳ Ｐゴシック" pitchFamily="34" charset="-128"/>
              </a:rPr>
              <a:t>The temperature of the surroundings increases and the temperature of the system decreases</a:t>
            </a:r>
          </a:p>
          <a:p>
            <a:pPr lvl="1" eaLnBrk="1" hangingPunct="1">
              <a:spcAft>
                <a:spcPts val="1200"/>
              </a:spcAft>
            </a:pPr>
            <a:r>
              <a:rPr lang="en-US" smtClean="0">
                <a:ea typeface="ＭＳ Ｐゴシック" pitchFamily="34" charset="-128"/>
              </a:rPr>
              <a:t>Example: Hot Pack</a:t>
            </a:r>
          </a:p>
          <a:p>
            <a:pPr lvl="1" eaLnBrk="1" hangingPunct="1">
              <a:spcAft>
                <a:spcPts val="1200"/>
              </a:spcAft>
            </a:pPr>
            <a:r>
              <a:rPr lang="en-US" sz="2000" smtClean="0">
                <a:ea typeface="ＭＳ Ｐゴシック" pitchFamily="34" charset="-128"/>
              </a:rPr>
              <a:t>Question Tips: </a:t>
            </a:r>
            <a:r>
              <a:rPr lang="en-US" sz="2000" i="1" smtClean="0">
                <a:ea typeface="ＭＳ Ｐゴシック" pitchFamily="34" charset="-128"/>
              </a:rPr>
              <a:t>“How much energy is released?”</a:t>
            </a:r>
          </a:p>
        </p:txBody>
      </p:sp>
      <p:sp>
        <p:nvSpPr>
          <p:cNvPr id="57348" name="Content Placeholder 4"/>
          <p:cNvSpPr>
            <a:spLocks noGrp="1"/>
          </p:cNvSpPr>
          <p:nvPr>
            <p:ph sz="half" idx="2"/>
          </p:nvPr>
        </p:nvSpPr>
        <p:spPr>
          <a:xfrm>
            <a:off x="4656138" y="1371600"/>
            <a:ext cx="4241800" cy="4681538"/>
          </a:xfrm>
        </p:spPr>
        <p:txBody>
          <a:bodyPr/>
          <a:lstStyle/>
          <a:p>
            <a:pPr algn="ctr" eaLnBrk="1" hangingPunct="1">
              <a:spcAft>
                <a:spcPts val="1200"/>
              </a:spcAft>
              <a:buFont typeface="Wingdings 2" pitchFamily="18" charset="2"/>
              <a:buNone/>
            </a:pPr>
            <a:r>
              <a:rPr lang="en-US" u="sng" smtClean="0">
                <a:ea typeface="ＭＳ Ｐゴシック" pitchFamily="34" charset="-128"/>
              </a:rPr>
              <a:t>Positive Q value</a:t>
            </a:r>
          </a:p>
          <a:p>
            <a:pPr lvl="1" eaLnBrk="1" hangingPunct="1">
              <a:spcAft>
                <a:spcPts val="1200"/>
              </a:spcAft>
            </a:pPr>
            <a:r>
              <a:rPr lang="en-US" smtClean="0">
                <a:ea typeface="ＭＳ Ｐゴシック" pitchFamily="34" charset="-128"/>
              </a:rPr>
              <a:t>An endothermic change</a:t>
            </a:r>
          </a:p>
          <a:p>
            <a:pPr lvl="1" eaLnBrk="1" hangingPunct="1">
              <a:spcAft>
                <a:spcPts val="1200"/>
              </a:spcAft>
            </a:pPr>
            <a:r>
              <a:rPr lang="en-US" smtClean="0">
                <a:ea typeface="ＭＳ Ｐゴシック" pitchFamily="34" charset="-128"/>
              </a:rPr>
              <a:t>Heat is gained by the system</a:t>
            </a:r>
          </a:p>
          <a:p>
            <a:pPr lvl="1" eaLnBrk="1" hangingPunct="1">
              <a:spcAft>
                <a:spcPts val="1200"/>
              </a:spcAft>
            </a:pPr>
            <a:r>
              <a:rPr lang="en-US" smtClean="0">
                <a:ea typeface="ＭＳ Ｐゴシック" pitchFamily="34" charset="-128"/>
              </a:rPr>
              <a:t>The temperature of the system increases and the temperature of the surroundings decreases</a:t>
            </a:r>
          </a:p>
          <a:p>
            <a:pPr lvl="1" eaLnBrk="1" hangingPunct="1">
              <a:spcAft>
                <a:spcPts val="1200"/>
              </a:spcAft>
            </a:pPr>
            <a:r>
              <a:rPr lang="en-US" smtClean="0">
                <a:ea typeface="ＭＳ Ｐゴシック" pitchFamily="34" charset="-128"/>
              </a:rPr>
              <a:t>Example: Cold Pack</a:t>
            </a:r>
          </a:p>
          <a:p>
            <a:pPr lvl="1" eaLnBrk="1" hangingPunct="1">
              <a:spcAft>
                <a:spcPts val="1200"/>
              </a:spcAft>
            </a:pPr>
            <a:r>
              <a:rPr lang="en-US" sz="2000" smtClean="0">
                <a:ea typeface="ＭＳ Ｐゴシック" pitchFamily="34" charset="-128"/>
              </a:rPr>
              <a:t>Question Tips: </a:t>
            </a:r>
            <a:r>
              <a:rPr lang="en-US" sz="2000" i="1" smtClean="0">
                <a:ea typeface="ＭＳ Ｐゴシック" pitchFamily="34" charset="-128"/>
              </a:rPr>
              <a:t>“What heat is required?”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smtClean="0">
                <a:ea typeface="ＭＳ Ｐゴシック" pitchFamily="34" charset="-128"/>
              </a:rPr>
              <a:t>ENTHALPY CHANGES</a:t>
            </a:r>
          </a:p>
        </p:txBody>
      </p:sp>
      <p:sp>
        <p:nvSpPr>
          <p:cNvPr id="58371" name="Content Placeholder 3"/>
          <p:cNvSpPr txBox="1">
            <a:spLocks/>
          </p:cNvSpPr>
          <p:nvPr/>
        </p:nvSpPr>
        <p:spPr bwMode="auto">
          <a:xfrm>
            <a:off x="273050" y="1527175"/>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ea typeface="ＭＳ Ｐゴシック" pitchFamily="34" charset="-128"/>
              </a:defRPr>
            </a:lvl1pPr>
            <a:lvl2pPr marL="730250" indent="-2730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hangingPunct="1">
              <a:spcAft>
                <a:spcPts val="1800"/>
              </a:spcAft>
              <a:buClr>
                <a:schemeClr val="accent1"/>
              </a:buClr>
              <a:buSzPct val="85000"/>
              <a:buFont typeface="Wingdings 2" pitchFamily="18" charset="2"/>
              <a:buChar char=""/>
            </a:pPr>
            <a:r>
              <a:rPr lang="en-US" sz="1600">
                <a:latin typeface="Georgia" pitchFamily="18" charset="0"/>
              </a:rPr>
              <a:t>When 50 mL of 1.0 mol/L hydrochloric acid is neutralized completely by 75 mL of 1.0 mol/L sodium hydroxide in a polystyrene cup calorimeter, the temperature of the total solution changes from 20.2°C to 25.6°C.  Determine the enthalpy change that occurs in the chemical system.</a:t>
            </a:r>
          </a:p>
          <a:p>
            <a:pPr defTabSz="914400" eaLnBrk="1" hangingPunct="1">
              <a:spcAft>
                <a:spcPts val="1800"/>
              </a:spcAft>
              <a:buClr>
                <a:schemeClr val="accent1"/>
              </a:buClr>
              <a:buSzPct val="85000"/>
              <a:buFont typeface="Wingdings 2" pitchFamily="18" charset="2"/>
              <a:buChar char=""/>
            </a:pPr>
            <a:endParaRPr lang="en-US" sz="1600">
              <a:latin typeface="Georgia" pitchFamily="18" charset="0"/>
            </a:endParaRPr>
          </a:p>
          <a:p>
            <a:pPr defTabSz="914400" eaLnBrk="1" hangingPunct="1">
              <a:spcAft>
                <a:spcPts val="1800"/>
              </a:spcAft>
              <a:buClr>
                <a:schemeClr val="accent1"/>
              </a:buClr>
              <a:buSzPct val="85000"/>
              <a:buFont typeface="Wingdings 2" pitchFamily="18" charset="2"/>
              <a:buChar char=""/>
            </a:pPr>
            <a:endParaRPr lang="en-US" sz="1600">
              <a:latin typeface="Georgia" pitchFamily="18" charset="0"/>
            </a:endParaRPr>
          </a:p>
          <a:p>
            <a:pPr defTabSz="914400" eaLnBrk="1" hangingPunct="1">
              <a:spcAft>
                <a:spcPts val="1800"/>
              </a:spcAft>
              <a:buClr>
                <a:schemeClr val="accent1"/>
              </a:buClr>
              <a:buSzPct val="85000"/>
              <a:buFont typeface="Wingdings 2" pitchFamily="18" charset="2"/>
              <a:buChar char=""/>
            </a:pPr>
            <a:endParaRPr lang="en-US" sz="1600">
              <a:latin typeface="Georgia" pitchFamily="18" charset="0"/>
            </a:endParaRPr>
          </a:p>
          <a:p>
            <a:pPr defTabSz="914400" eaLnBrk="1" hangingPunct="1">
              <a:spcAft>
                <a:spcPts val="1800"/>
              </a:spcAft>
              <a:buClr>
                <a:schemeClr val="accent1"/>
              </a:buClr>
              <a:buSzPct val="85000"/>
              <a:buFont typeface="Wingdings 2" pitchFamily="18" charset="2"/>
              <a:buChar char=""/>
            </a:pPr>
            <a:endParaRPr lang="en-US" sz="1600">
              <a:latin typeface="Georgia" pitchFamily="18" charset="0"/>
            </a:endParaRPr>
          </a:p>
          <a:p>
            <a:pPr defTabSz="914400" eaLnBrk="1" hangingPunct="1">
              <a:spcAft>
                <a:spcPts val="1800"/>
              </a:spcAft>
              <a:buClr>
                <a:schemeClr val="accent1"/>
              </a:buClr>
              <a:buSzPct val="85000"/>
              <a:buFont typeface="Wingdings 2" pitchFamily="18" charset="2"/>
              <a:buChar char=""/>
            </a:pPr>
            <a:endParaRPr lang="en-US" sz="1600">
              <a:latin typeface="Georgia" pitchFamily="18" charset="0"/>
            </a:endParaRPr>
          </a:p>
          <a:p>
            <a:pPr defTabSz="914400" eaLnBrk="1" hangingPunct="1">
              <a:spcAft>
                <a:spcPts val="1800"/>
              </a:spcAft>
              <a:buClr>
                <a:schemeClr val="accent1"/>
              </a:buClr>
              <a:buSzPct val="85000"/>
              <a:buFont typeface="Wingdings 2" pitchFamily="18" charset="2"/>
              <a:buChar char=""/>
            </a:pPr>
            <a:r>
              <a:rPr lang="en-US" sz="1600">
                <a:latin typeface="Georgia" pitchFamily="18" charset="0"/>
              </a:rPr>
              <a:t>Based upon the evidence available, the enthalpy change for the neutralization of hydrochloric acid in this context is recorded as -2.83 kJ.</a:t>
            </a:r>
          </a:p>
          <a:p>
            <a:pPr defTabSz="914400" eaLnBrk="1" hangingPunct="1">
              <a:spcAft>
                <a:spcPts val="1800"/>
              </a:spcAft>
              <a:buClr>
                <a:schemeClr val="accent1"/>
              </a:buClr>
              <a:buSzPct val="85000"/>
            </a:pPr>
            <a:endParaRPr lang="en-US" sz="1600">
              <a:latin typeface="Georgia" pitchFamily="18" charset="0"/>
            </a:endParaRPr>
          </a:p>
          <a:p>
            <a:pPr defTabSz="914400" eaLnBrk="1" hangingPunct="1">
              <a:spcAft>
                <a:spcPts val="1800"/>
              </a:spcAft>
              <a:buClr>
                <a:schemeClr val="accent1"/>
              </a:buClr>
              <a:buSzPct val="85000"/>
            </a:pPr>
            <a:endParaRPr lang="en-US" sz="1600">
              <a:latin typeface="Georgia" pitchFamily="18" charset="0"/>
            </a:endParaRPr>
          </a:p>
          <a:p>
            <a:pPr defTabSz="914400" eaLnBrk="1" hangingPunct="1">
              <a:spcAft>
                <a:spcPts val="1800"/>
              </a:spcAft>
              <a:buClr>
                <a:schemeClr val="accent1"/>
              </a:buClr>
              <a:buSzPct val="85000"/>
            </a:pPr>
            <a:endParaRPr lang="en-US" sz="1600">
              <a:latin typeface="Georgia" pitchFamily="18" charset="0"/>
            </a:endParaRPr>
          </a:p>
          <a:p>
            <a:pPr defTabSz="914400" eaLnBrk="1" hangingPunct="1">
              <a:spcAft>
                <a:spcPts val="1800"/>
              </a:spcAft>
              <a:buClr>
                <a:schemeClr val="accent1"/>
              </a:buClr>
              <a:buSzPct val="85000"/>
            </a:pPr>
            <a:endParaRPr lang="en-US" sz="1600">
              <a:latin typeface="Georgia" pitchFamily="18" charset="0"/>
            </a:endParaRPr>
          </a:p>
          <a:p>
            <a:pPr lvl="1" defTabSz="914400" eaLnBrk="1" hangingPunct="1">
              <a:spcAft>
                <a:spcPts val="1800"/>
              </a:spcAft>
              <a:buClr>
                <a:schemeClr val="accent1"/>
              </a:buClr>
              <a:buSzPct val="85000"/>
              <a:buFont typeface="Wingdings 2" pitchFamily="18" charset="2"/>
              <a:buChar char=""/>
            </a:pPr>
            <a:endParaRPr lang="en-US" b="1">
              <a:latin typeface="Georgia" pitchFamily="18" charset="0"/>
            </a:endParaRPr>
          </a:p>
        </p:txBody>
      </p:sp>
      <p:sp>
        <p:nvSpPr>
          <p:cNvPr id="6" name="TextBox 5"/>
          <p:cNvSpPr txBox="1">
            <a:spLocks noChangeArrowheads="1"/>
          </p:cNvSpPr>
          <p:nvPr/>
        </p:nvSpPr>
        <p:spPr bwMode="auto">
          <a:xfrm>
            <a:off x="6580188" y="3321050"/>
            <a:ext cx="2066925" cy="461963"/>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808080">
                <a:alpha val="37999"/>
              </a:srgbClr>
            </a:outerShdw>
          </a:effectLst>
        </p:spPr>
        <p:txBody>
          <a:bodyPr>
            <a:spAutoFit/>
          </a:bodyPr>
          <a:lstStyle/>
          <a:p>
            <a:pPr algn="ctr">
              <a:defRPr/>
            </a:pPr>
            <a:r>
              <a:rPr lang="en-US" sz="1200" dirty="0">
                <a:solidFill>
                  <a:schemeClr val="dk1"/>
                </a:solidFill>
                <a:latin typeface="+mn-lt"/>
                <a:ea typeface="+mn-ea"/>
              </a:rPr>
              <a:t>Is this an Endothermic or Exothermic reaction??</a:t>
            </a:r>
          </a:p>
        </p:txBody>
      </p:sp>
      <p:pic>
        <p:nvPicPr>
          <p:cNvPr id="3379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4175" y="2919413"/>
            <a:ext cx="4627563"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defRPr/>
            </a:pPr>
            <a:r>
              <a:rPr lang="en-US" cap="small" dirty="0" smtClean="0"/>
              <a:t>Molar Enthalpy and Calorimetry</a:t>
            </a:r>
          </a:p>
        </p:txBody>
      </p:sp>
      <p:sp>
        <p:nvSpPr>
          <p:cNvPr id="59395" name="Content Placeholder 3"/>
          <p:cNvSpPr txBox="1">
            <a:spLocks/>
          </p:cNvSpPr>
          <p:nvPr/>
        </p:nvSpPr>
        <p:spPr bwMode="auto">
          <a:xfrm>
            <a:off x="273050" y="1527175"/>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ea typeface="ＭＳ Ｐゴシック" pitchFamily="34" charset="-128"/>
              </a:defRPr>
            </a:lvl1pPr>
            <a:lvl2pPr marL="730250" indent="-273050" eaLnBrk="0" hangingPunct="0">
              <a:defRPr>
                <a:solidFill>
                  <a:schemeClr val="tx1"/>
                </a:solidFill>
                <a:latin typeface="Arial" charset="0"/>
                <a:ea typeface="ＭＳ Ｐゴシック" pitchFamily="34" charset="-128"/>
              </a:defRPr>
            </a:lvl2pPr>
            <a:lvl3pPr marL="1187450" indent="-27305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hangingPunct="1">
              <a:spcAft>
                <a:spcPts val="1800"/>
              </a:spcAft>
              <a:buClr>
                <a:schemeClr val="accent1"/>
              </a:buClr>
              <a:buSzPct val="85000"/>
              <a:buFont typeface="Arial" charset="0"/>
              <a:buChar char="•"/>
            </a:pPr>
            <a:endParaRPr lang="en-US">
              <a:latin typeface="Georgia" pitchFamily="18" charset="0"/>
            </a:endParaRPr>
          </a:p>
          <a:p>
            <a:pPr defTabSz="914400" eaLnBrk="1" hangingPunct="1">
              <a:spcAft>
                <a:spcPts val="1800"/>
              </a:spcAft>
              <a:buClr>
                <a:schemeClr val="accent1"/>
              </a:buClr>
              <a:buSzPct val="85000"/>
              <a:buFont typeface="Arial" charset="0"/>
              <a:buChar char="•"/>
            </a:pPr>
            <a:endParaRPr lang="en-US">
              <a:latin typeface="Georgia" pitchFamily="18" charset="0"/>
            </a:endParaRPr>
          </a:p>
          <a:p>
            <a:pPr defTabSz="914400" eaLnBrk="1" hangingPunct="1">
              <a:spcAft>
                <a:spcPts val="1800"/>
              </a:spcAft>
              <a:buClr>
                <a:schemeClr val="accent1"/>
              </a:buClr>
              <a:buSzPct val="85000"/>
              <a:buFont typeface="Arial" charset="0"/>
              <a:buChar char="•"/>
            </a:pPr>
            <a:endParaRPr lang="en-US">
              <a:latin typeface="Georgia" pitchFamily="18" charset="0"/>
            </a:endParaRPr>
          </a:p>
          <a:p>
            <a:pPr defTabSz="914400" eaLnBrk="1" hangingPunct="1">
              <a:spcAft>
                <a:spcPts val="1800"/>
              </a:spcAft>
              <a:buClr>
                <a:schemeClr val="accent1"/>
              </a:buClr>
              <a:buSzPct val="85000"/>
              <a:buFont typeface="Arial" charset="0"/>
              <a:buChar char="•"/>
            </a:pPr>
            <a:endParaRPr lang="en-US">
              <a:latin typeface="Georgia" pitchFamily="18" charset="0"/>
            </a:endParaRPr>
          </a:p>
          <a:p>
            <a:pPr lvl="1" defTabSz="914400" eaLnBrk="1" hangingPunct="1">
              <a:spcAft>
                <a:spcPts val="1800"/>
              </a:spcAft>
              <a:buClr>
                <a:schemeClr val="accent1"/>
              </a:buClr>
              <a:buSzPct val="85000"/>
            </a:pPr>
            <a:endParaRPr lang="en-US">
              <a:latin typeface="Georgia" pitchFamily="18" charset="0"/>
            </a:endParaRPr>
          </a:p>
          <a:p>
            <a:pPr lvl="2" defTabSz="914400" eaLnBrk="1" hangingPunct="1">
              <a:spcAft>
                <a:spcPts val="1800"/>
              </a:spcAft>
              <a:buClr>
                <a:schemeClr val="accent1"/>
              </a:buClr>
              <a:buSzPct val="85000"/>
              <a:buFont typeface="Wingdings 2" pitchFamily="18" charset="2"/>
              <a:buChar char=""/>
            </a:pPr>
            <a:endParaRPr lang="en-US" i="1">
              <a:latin typeface="Georgia" pitchFamily="18" charset="0"/>
            </a:endParaRPr>
          </a:p>
          <a:p>
            <a:pPr lvl="1" defTabSz="914400" eaLnBrk="1" hangingPunct="1">
              <a:spcAft>
                <a:spcPts val="1800"/>
              </a:spcAft>
              <a:buClr>
                <a:schemeClr val="accent1"/>
              </a:buClr>
              <a:buSzPct val="85000"/>
              <a:buFont typeface="Wingdings 2" pitchFamily="18" charset="2"/>
              <a:buChar char=""/>
            </a:pPr>
            <a:endParaRPr lang="en-US" u="sng">
              <a:latin typeface="Georgia" pitchFamily="18" charset="0"/>
            </a:endParaRPr>
          </a:p>
          <a:p>
            <a:pPr lvl="1" defTabSz="914400" eaLnBrk="1" hangingPunct="1">
              <a:spcAft>
                <a:spcPts val="1800"/>
              </a:spcAft>
              <a:buClr>
                <a:schemeClr val="accent1"/>
              </a:buClr>
              <a:buSzPct val="85000"/>
              <a:buFont typeface="Wingdings 2" pitchFamily="18" charset="2"/>
              <a:buChar char=""/>
            </a:pPr>
            <a:endParaRPr lang="en-US" b="1">
              <a:latin typeface="Georgia" pitchFamily="18" charset="0"/>
            </a:endParaRPr>
          </a:p>
        </p:txBody>
      </p:sp>
      <p:sp>
        <p:nvSpPr>
          <p:cNvPr id="59396" name="Content Placeholder 3"/>
          <p:cNvSpPr txBox="1">
            <a:spLocks/>
          </p:cNvSpPr>
          <p:nvPr/>
        </p:nvSpPr>
        <p:spPr bwMode="auto">
          <a:xfrm>
            <a:off x="331788" y="1563688"/>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30250" indent="-273050" eaLnBrk="0" hangingPunct="0">
              <a:defRPr>
                <a:solidFill>
                  <a:schemeClr val="tx1"/>
                </a:solidFill>
                <a:latin typeface="Arial" charset="0"/>
                <a:ea typeface="ＭＳ Ｐゴシック" pitchFamily="34" charset="-128"/>
              </a:defRPr>
            </a:lvl2pPr>
            <a:lvl3pPr marL="1187450" indent="-27305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hangingPunct="1">
              <a:spcAft>
                <a:spcPts val="1800"/>
              </a:spcAft>
              <a:buClr>
                <a:schemeClr val="accent1"/>
              </a:buClr>
              <a:buSzPct val="85000"/>
              <a:buFont typeface="Arial" charset="0"/>
              <a:buChar char="•"/>
            </a:pPr>
            <a:r>
              <a:rPr lang="en-US" sz="1600">
                <a:latin typeface="Georgia" pitchFamily="18" charset="0"/>
              </a:rPr>
              <a:t>Can we measure the molar enthalpy of reaction using calorimetry?</a:t>
            </a:r>
          </a:p>
          <a:p>
            <a:pPr defTabSz="914400" eaLnBrk="1" hangingPunct="1">
              <a:spcAft>
                <a:spcPts val="1800"/>
              </a:spcAft>
              <a:buClr>
                <a:schemeClr val="accent1"/>
              </a:buClr>
              <a:buSzPct val="85000"/>
              <a:buFont typeface="Arial" charset="0"/>
              <a:buChar char="•"/>
            </a:pPr>
            <a:r>
              <a:rPr lang="en-US" sz="1600">
                <a:latin typeface="Georgia" pitchFamily="18" charset="0"/>
              </a:rPr>
              <a:t>Yes, but indirectly.  We can </a:t>
            </a:r>
            <a:r>
              <a:rPr lang="en-US" sz="1600" b="1" i="1">
                <a:latin typeface="Georgia" pitchFamily="18" charset="0"/>
              </a:rPr>
              <a:t>measure </a:t>
            </a:r>
            <a:r>
              <a:rPr lang="en-US" sz="1600">
                <a:latin typeface="Georgia" pitchFamily="18" charset="0"/>
              </a:rPr>
              <a:t>a change in temperature, we can then </a:t>
            </a:r>
            <a:r>
              <a:rPr lang="en-US" sz="1600" b="1" i="1">
                <a:latin typeface="Georgia" pitchFamily="18" charset="0"/>
              </a:rPr>
              <a:t>calculate </a:t>
            </a:r>
            <a:r>
              <a:rPr lang="en-US" sz="1600">
                <a:latin typeface="Georgia" pitchFamily="18" charset="0"/>
              </a:rPr>
              <a:t>the change in thermal energy (Q=mct).  Then, using the </a:t>
            </a:r>
            <a:r>
              <a:rPr lang="en-US" sz="1600" u="sng">
                <a:latin typeface="Georgia" pitchFamily="18" charset="0"/>
              </a:rPr>
              <a:t>law of conservation of energy</a:t>
            </a:r>
            <a:r>
              <a:rPr lang="en-US" sz="1600">
                <a:latin typeface="Georgia" pitchFamily="18" charset="0"/>
              </a:rPr>
              <a:t> we can </a:t>
            </a:r>
            <a:r>
              <a:rPr lang="en-US" sz="1600" b="1" i="1">
                <a:latin typeface="Georgia" pitchFamily="18" charset="0"/>
              </a:rPr>
              <a:t>infer </a:t>
            </a:r>
            <a:r>
              <a:rPr lang="en-US" sz="1600">
                <a:latin typeface="Georgia" pitchFamily="18" charset="0"/>
              </a:rPr>
              <a:t>the molar enthalpy.</a:t>
            </a:r>
          </a:p>
          <a:p>
            <a:pPr defTabSz="914400" eaLnBrk="1" hangingPunct="1">
              <a:spcAft>
                <a:spcPts val="1800"/>
              </a:spcAft>
              <a:buClr>
                <a:schemeClr val="accent1"/>
              </a:buClr>
              <a:buSzPct val="85000"/>
              <a:buFont typeface="Arial" charset="0"/>
              <a:buChar char="•"/>
            </a:pPr>
            <a:r>
              <a:rPr lang="en-US" sz="1600">
                <a:latin typeface="Georgia" pitchFamily="18" charset="0"/>
              </a:rPr>
              <a:t>In doing so, we must </a:t>
            </a:r>
            <a:r>
              <a:rPr lang="en-US" sz="1600" b="1" i="1">
                <a:latin typeface="Georgia" pitchFamily="18" charset="0"/>
              </a:rPr>
              <a:t>assume </a:t>
            </a:r>
            <a:r>
              <a:rPr lang="en-US" sz="1600">
                <a:latin typeface="Georgia" pitchFamily="18" charset="0"/>
              </a:rPr>
              <a:t>that the change in enthalpy of the chemicals involved in a reaction is equal to the change in thermal energy of the surroundings.</a:t>
            </a:r>
          </a:p>
          <a:p>
            <a:pPr defTabSz="914400" eaLnBrk="1" hangingPunct="1">
              <a:spcAft>
                <a:spcPts val="1800"/>
              </a:spcAft>
              <a:buClr>
                <a:schemeClr val="accent1"/>
              </a:buClr>
              <a:buSzPct val="85000"/>
              <a:buFont typeface="Arial" charset="0"/>
              <a:buChar char="•"/>
            </a:pPr>
            <a:endParaRPr lang="en-US">
              <a:latin typeface="Georgia" pitchFamily="18" charset="0"/>
            </a:endParaRPr>
          </a:p>
          <a:p>
            <a:pPr defTabSz="914400" eaLnBrk="1" hangingPunct="1">
              <a:spcAft>
                <a:spcPts val="1800"/>
              </a:spcAft>
              <a:buClr>
                <a:schemeClr val="accent1"/>
              </a:buClr>
              <a:buSzPct val="85000"/>
              <a:buFont typeface="Arial" charset="0"/>
              <a:buChar char="•"/>
            </a:pPr>
            <a:endParaRPr lang="en-US">
              <a:latin typeface="Georgia" pitchFamily="18" charset="0"/>
            </a:endParaRPr>
          </a:p>
          <a:p>
            <a:pPr defTabSz="914400" eaLnBrk="1" hangingPunct="1">
              <a:spcAft>
                <a:spcPts val="1800"/>
              </a:spcAft>
              <a:buClr>
                <a:schemeClr val="accent1"/>
              </a:buClr>
              <a:buSzPct val="85000"/>
              <a:buFont typeface="Arial" charset="0"/>
              <a:buChar char="•"/>
            </a:pPr>
            <a:endParaRPr lang="en-US">
              <a:latin typeface="Georgia" pitchFamily="18" charset="0"/>
            </a:endParaRPr>
          </a:p>
          <a:p>
            <a:pPr lvl="1" defTabSz="914400" eaLnBrk="1" hangingPunct="1">
              <a:spcAft>
                <a:spcPts val="1800"/>
              </a:spcAft>
              <a:buClr>
                <a:schemeClr val="accent1"/>
              </a:buClr>
              <a:buSzPct val="85000"/>
            </a:pPr>
            <a:endParaRPr lang="en-US">
              <a:latin typeface="Georgia" pitchFamily="18" charset="0"/>
            </a:endParaRPr>
          </a:p>
          <a:p>
            <a:pPr lvl="2" defTabSz="914400" eaLnBrk="1" hangingPunct="1">
              <a:spcAft>
                <a:spcPts val="1800"/>
              </a:spcAft>
              <a:buClr>
                <a:schemeClr val="accent1"/>
              </a:buClr>
              <a:buSzPct val="85000"/>
              <a:buFont typeface="Wingdings 2" pitchFamily="18" charset="2"/>
              <a:buChar char=""/>
            </a:pPr>
            <a:endParaRPr lang="en-US" i="1">
              <a:latin typeface="Georgia" pitchFamily="18" charset="0"/>
            </a:endParaRPr>
          </a:p>
          <a:p>
            <a:pPr lvl="1" defTabSz="914400" eaLnBrk="1" hangingPunct="1">
              <a:spcAft>
                <a:spcPts val="1800"/>
              </a:spcAft>
              <a:buClr>
                <a:schemeClr val="accent1"/>
              </a:buClr>
              <a:buSzPct val="85000"/>
              <a:buFont typeface="Wingdings 2" pitchFamily="18" charset="2"/>
              <a:buChar char=""/>
            </a:pPr>
            <a:endParaRPr lang="en-US" u="sng">
              <a:latin typeface="Georgia" pitchFamily="18" charset="0"/>
            </a:endParaRPr>
          </a:p>
          <a:p>
            <a:pPr lvl="1" defTabSz="914400" eaLnBrk="1" hangingPunct="1">
              <a:spcAft>
                <a:spcPts val="1800"/>
              </a:spcAft>
              <a:buClr>
                <a:schemeClr val="accent1"/>
              </a:buClr>
              <a:buSzPct val="85000"/>
              <a:buFont typeface="Wingdings 2" pitchFamily="18" charset="2"/>
              <a:buChar char=""/>
            </a:pPr>
            <a:endParaRPr lang="en-US" b="1">
              <a:latin typeface="Georgia" pitchFamily="18" charset="0"/>
            </a:endParaRPr>
          </a:p>
        </p:txBody>
      </p:sp>
      <p:pic>
        <p:nvPicPr>
          <p:cNvPr id="5939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6800" y="3643313"/>
            <a:ext cx="174625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3925" y="4648200"/>
            <a:ext cx="7053263"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6800850" y="3830638"/>
            <a:ext cx="1847850" cy="1169987"/>
          </a:xfrm>
          <a:prstGeom prst="rect">
            <a:avLst/>
          </a:prstGeom>
          <a:gradFill rotWithShape="1">
            <a:gsLst>
              <a:gs pos="0">
                <a:srgbClr val="DCFFA0"/>
              </a:gs>
              <a:gs pos="100000">
                <a:srgbClr val="A0CA4A"/>
              </a:gs>
            </a:gsLst>
            <a:lin ang="5400000"/>
          </a:gradFill>
          <a:ln w="9525">
            <a:solidFill>
              <a:srgbClr val="98B954"/>
            </a:solidFill>
            <a:miter lim="800000"/>
            <a:headEnd/>
            <a:tailEnd/>
          </a:ln>
          <a:effectLst>
            <a:outerShdw blurRad="40000" dist="23000" dir="5400000" rotWithShape="0">
              <a:srgbClr val="808080">
                <a:alpha val="34999"/>
              </a:srgbClr>
            </a:outerShdw>
          </a:effectLst>
        </p:spPr>
        <p:txBody>
          <a:bodyPr>
            <a:spAutoFit/>
          </a:bodyPr>
          <a:lstStyle/>
          <a:p>
            <a:pPr algn="ctr">
              <a:defRPr/>
            </a:pPr>
            <a:r>
              <a:rPr lang="en-US" sz="1400" dirty="0">
                <a:solidFill>
                  <a:schemeClr val="lt1"/>
                </a:solidFill>
                <a:latin typeface="+mn-lt"/>
                <a:ea typeface="+mn-ea"/>
              </a:rPr>
              <a:t>From this equation, any one of the five variables can be determined as an unknown.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defRPr/>
            </a:pPr>
            <a:r>
              <a:rPr lang="en-US" cap="small" dirty="0" smtClean="0"/>
              <a:t>Communicating Enthalpy</a:t>
            </a:r>
          </a:p>
        </p:txBody>
      </p:sp>
      <p:sp>
        <p:nvSpPr>
          <p:cNvPr id="60419" name="Content Placeholder 3"/>
          <p:cNvSpPr txBox="1">
            <a:spLocks/>
          </p:cNvSpPr>
          <p:nvPr/>
        </p:nvSpPr>
        <p:spPr bwMode="auto">
          <a:xfrm>
            <a:off x="273050" y="1527175"/>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30250" indent="-273050" eaLnBrk="0" hangingPunct="0">
              <a:defRPr>
                <a:solidFill>
                  <a:schemeClr val="tx1"/>
                </a:solidFill>
                <a:latin typeface="Arial" charset="0"/>
                <a:ea typeface="ＭＳ Ｐゴシック" pitchFamily="34" charset="-128"/>
              </a:defRPr>
            </a:lvl2pPr>
            <a:lvl3pPr marL="1187450" indent="-27305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hangingPunct="1">
              <a:spcAft>
                <a:spcPts val="1800"/>
              </a:spcAft>
              <a:buClr>
                <a:schemeClr val="accent1"/>
              </a:buClr>
              <a:buSzPct val="85000"/>
              <a:buFont typeface="Arial" charset="0"/>
              <a:buChar char="•"/>
            </a:pPr>
            <a:endParaRPr lang="en-US">
              <a:latin typeface="Georgia" pitchFamily="18" charset="0"/>
            </a:endParaRPr>
          </a:p>
          <a:p>
            <a:pPr defTabSz="914400" eaLnBrk="1" hangingPunct="1">
              <a:spcAft>
                <a:spcPts val="1800"/>
              </a:spcAft>
              <a:buClr>
                <a:schemeClr val="accent1"/>
              </a:buClr>
              <a:buSzPct val="85000"/>
              <a:buFont typeface="Arial" charset="0"/>
              <a:buChar char="•"/>
            </a:pPr>
            <a:endParaRPr lang="en-US">
              <a:latin typeface="Georgia" pitchFamily="18" charset="0"/>
            </a:endParaRPr>
          </a:p>
          <a:p>
            <a:pPr defTabSz="914400" eaLnBrk="1" hangingPunct="1">
              <a:spcAft>
                <a:spcPts val="1800"/>
              </a:spcAft>
              <a:buClr>
                <a:schemeClr val="accent1"/>
              </a:buClr>
              <a:buSzPct val="85000"/>
              <a:buFont typeface="Arial" charset="0"/>
              <a:buChar char="•"/>
            </a:pPr>
            <a:endParaRPr lang="en-US">
              <a:latin typeface="Georgia" pitchFamily="18" charset="0"/>
            </a:endParaRPr>
          </a:p>
          <a:p>
            <a:pPr defTabSz="914400" eaLnBrk="1" hangingPunct="1">
              <a:spcAft>
                <a:spcPts val="1800"/>
              </a:spcAft>
              <a:buClr>
                <a:schemeClr val="accent1"/>
              </a:buClr>
              <a:buSzPct val="85000"/>
              <a:buFont typeface="Arial" charset="0"/>
              <a:buChar char="•"/>
            </a:pPr>
            <a:endParaRPr lang="en-US">
              <a:latin typeface="Georgia" pitchFamily="18" charset="0"/>
            </a:endParaRPr>
          </a:p>
          <a:p>
            <a:pPr defTabSz="914400" eaLnBrk="1" hangingPunct="1">
              <a:spcAft>
                <a:spcPts val="1800"/>
              </a:spcAft>
              <a:buClr>
                <a:schemeClr val="accent1"/>
              </a:buClr>
              <a:buSzPct val="85000"/>
              <a:buFont typeface="Arial" charset="0"/>
              <a:buChar char="•"/>
            </a:pPr>
            <a:endParaRPr lang="en-US">
              <a:latin typeface="Georgia" pitchFamily="18" charset="0"/>
            </a:endParaRPr>
          </a:p>
          <a:p>
            <a:pPr defTabSz="914400" eaLnBrk="1" hangingPunct="1">
              <a:spcAft>
                <a:spcPts val="1800"/>
              </a:spcAft>
              <a:buClr>
                <a:schemeClr val="accent1"/>
              </a:buClr>
              <a:buSzPct val="85000"/>
              <a:buFont typeface="Arial" charset="0"/>
              <a:buChar char="•"/>
            </a:pPr>
            <a:endParaRPr lang="en-US">
              <a:latin typeface="Georgia" pitchFamily="18" charset="0"/>
            </a:endParaRPr>
          </a:p>
          <a:p>
            <a:pPr lvl="1" defTabSz="914400" eaLnBrk="1" hangingPunct="1">
              <a:spcAft>
                <a:spcPts val="1800"/>
              </a:spcAft>
              <a:buClr>
                <a:schemeClr val="accent1"/>
              </a:buClr>
              <a:buSzPct val="85000"/>
            </a:pPr>
            <a:endParaRPr lang="en-US">
              <a:latin typeface="Georgia" pitchFamily="18" charset="0"/>
            </a:endParaRPr>
          </a:p>
          <a:p>
            <a:pPr lvl="2" defTabSz="914400" eaLnBrk="1" hangingPunct="1">
              <a:spcAft>
                <a:spcPts val="1800"/>
              </a:spcAft>
              <a:buClr>
                <a:schemeClr val="accent1"/>
              </a:buClr>
              <a:buSzPct val="85000"/>
              <a:buFont typeface="Wingdings 2" pitchFamily="18" charset="2"/>
              <a:buChar char=""/>
            </a:pPr>
            <a:endParaRPr lang="en-US" i="1">
              <a:latin typeface="Georgia" pitchFamily="18" charset="0"/>
            </a:endParaRPr>
          </a:p>
          <a:p>
            <a:pPr lvl="1" defTabSz="914400" eaLnBrk="1" hangingPunct="1">
              <a:spcAft>
                <a:spcPts val="1800"/>
              </a:spcAft>
              <a:buClr>
                <a:schemeClr val="accent1"/>
              </a:buClr>
              <a:buSzPct val="85000"/>
              <a:buFont typeface="Wingdings 2" pitchFamily="18" charset="2"/>
              <a:buChar char=""/>
            </a:pPr>
            <a:endParaRPr lang="en-US" u="sng">
              <a:latin typeface="Georgia" pitchFamily="18" charset="0"/>
            </a:endParaRPr>
          </a:p>
          <a:p>
            <a:pPr lvl="1" defTabSz="914400" eaLnBrk="1" hangingPunct="1">
              <a:spcAft>
                <a:spcPts val="1800"/>
              </a:spcAft>
              <a:buClr>
                <a:schemeClr val="accent1"/>
              </a:buClr>
              <a:buSzPct val="85000"/>
              <a:buFont typeface="Wingdings 2" pitchFamily="18" charset="2"/>
              <a:buChar char=""/>
            </a:pPr>
            <a:endParaRPr lang="en-US" b="1">
              <a:latin typeface="Georgia" pitchFamily="18" charset="0"/>
            </a:endParaRPr>
          </a:p>
        </p:txBody>
      </p:sp>
      <p:sp>
        <p:nvSpPr>
          <p:cNvPr id="60420" name="Content Placeholder 3"/>
          <p:cNvSpPr txBox="1">
            <a:spLocks/>
          </p:cNvSpPr>
          <p:nvPr/>
        </p:nvSpPr>
        <p:spPr bwMode="auto">
          <a:xfrm>
            <a:off x="331788" y="1563688"/>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30250" indent="-273050" eaLnBrk="0" hangingPunct="0">
              <a:defRPr>
                <a:solidFill>
                  <a:schemeClr val="tx1"/>
                </a:solidFill>
                <a:latin typeface="Arial" charset="0"/>
                <a:ea typeface="ＭＳ Ｐゴシック" pitchFamily="34" charset="-128"/>
              </a:defRPr>
            </a:lvl2pPr>
            <a:lvl3pPr marL="1187450" indent="-27305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hangingPunct="1">
              <a:spcAft>
                <a:spcPts val="1200"/>
              </a:spcAft>
              <a:buClr>
                <a:schemeClr val="accent1"/>
              </a:buClr>
              <a:buSzPct val="85000"/>
              <a:buFont typeface="Arial" charset="0"/>
              <a:buChar char="•"/>
            </a:pPr>
            <a:r>
              <a:rPr lang="en-US" sz="1600" u="sng">
                <a:latin typeface="Georgia" pitchFamily="18" charset="0"/>
              </a:rPr>
              <a:t>We will be learning how to communicate enthalpy changes in four ways:</a:t>
            </a:r>
          </a:p>
          <a:p>
            <a:pPr defTabSz="914400" eaLnBrk="1" hangingPunct="1">
              <a:spcAft>
                <a:spcPts val="1200"/>
              </a:spcAft>
              <a:buClr>
                <a:schemeClr val="accent1"/>
              </a:buClr>
              <a:buSzPct val="85000"/>
              <a:buFont typeface="Calibri" pitchFamily="34" charset="0"/>
              <a:buAutoNum type="arabicPeriod"/>
            </a:pPr>
            <a:r>
              <a:rPr lang="en-US" sz="1600">
                <a:latin typeface="Georgia" pitchFamily="18" charset="0"/>
              </a:rPr>
              <a:t>By stating the molar enthalpy of a specific </a:t>
            </a:r>
            <a:r>
              <a:rPr lang="en-US" sz="1600" b="1">
                <a:latin typeface="Georgia" pitchFamily="18" charset="0"/>
              </a:rPr>
              <a:t>reactant </a:t>
            </a:r>
            <a:r>
              <a:rPr lang="en-US" sz="1600">
                <a:latin typeface="Georgia" pitchFamily="18" charset="0"/>
              </a:rPr>
              <a:t>in a reaction</a:t>
            </a:r>
          </a:p>
          <a:p>
            <a:pPr defTabSz="914400" eaLnBrk="1" hangingPunct="1">
              <a:spcAft>
                <a:spcPts val="1200"/>
              </a:spcAft>
              <a:buClr>
                <a:schemeClr val="accent1"/>
              </a:buClr>
              <a:buSzPct val="85000"/>
              <a:buFont typeface="Calibri" pitchFamily="34" charset="0"/>
              <a:buAutoNum type="arabicPeriod"/>
            </a:pPr>
            <a:r>
              <a:rPr lang="en-US" sz="1600">
                <a:latin typeface="Georgia" pitchFamily="18" charset="0"/>
              </a:rPr>
              <a:t>By stating the enthalpy change for a </a:t>
            </a:r>
            <a:r>
              <a:rPr lang="en-US" sz="1600" b="1">
                <a:latin typeface="Georgia" pitchFamily="18" charset="0"/>
              </a:rPr>
              <a:t>balanced reaction equation</a:t>
            </a:r>
          </a:p>
          <a:p>
            <a:pPr defTabSz="914400" eaLnBrk="1" hangingPunct="1">
              <a:spcAft>
                <a:spcPts val="1200"/>
              </a:spcAft>
              <a:buClr>
                <a:schemeClr val="accent1"/>
              </a:buClr>
              <a:buSzPct val="85000"/>
              <a:buFont typeface="Calibri" pitchFamily="34" charset="0"/>
              <a:buAutoNum type="arabicPeriod"/>
            </a:pPr>
            <a:r>
              <a:rPr lang="en-US" sz="1600">
                <a:latin typeface="Georgia" pitchFamily="18" charset="0"/>
              </a:rPr>
              <a:t>By including an energy value as a </a:t>
            </a:r>
            <a:r>
              <a:rPr lang="en-US" sz="1600" b="1">
                <a:latin typeface="Georgia" pitchFamily="18" charset="0"/>
              </a:rPr>
              <a:t>term </a:t>
            </a:r>
            <a:r>
              <a:rPr lang="en-US" sz="1600">
                <a:latin typeface="Georgia" pitchFamily="18" charset="0"/>
              </a:rPr>
              <a:t>in a balanced reaction equation</a:t>
            </a:r>
          </a:p>
          <a:p>
            <a:pPr defTabSz="914400" eaLnBrk="1" hangingPunct="1">
              <a:spcAft>
                <a:spcPts val="1200"/>
              </a:spcAft>
              <a:buClr>
                <a:schemeClr val="accent1"/>
              </a:buClr>
              <a:buSzPct val="85000"/>
              <a:buFont typeface="Calibri" pitchFamily="34" charset="0"/>
              <a:buAutoNum type="arabicPeriod"/>
            </a:pPr>
            <a:r>
              <a:rPr lang="en-US" sz="1600">
                <a:latin typeface="Georgia" pitchFamily="18" charset="0"/>
              </a:rPr>
              <a:t>By drawing a </a:t>
            </a:r>
            <a:r>
              <a:rPr lang="en-US" sz="1600" b="1">
                <a:latin typeface="Georgia" pitchFamily="18" charset="0"/>
              </a:rPr>
              <a:t>chemical potential energy diagram</a:t>
            </a:r>
          </a:p>
          <a:p>
            <a:pPr defTabSz="914400" eaLnBrk="1" hangingPunct="1">
              <a:spcAft>
                <a:spcPts val="1800"/>
              </a:spcAft>
              <a:buClr>
                <a:schemeClr val="accent1"/>
              </a:buClr>
              <a:buSzPct val="85000"/>
              <a:buFont typeface="Arial" charset="0"/>
              <a:buChar char="•"/>
            </a:pPr>
            <a:endParaRPr lang="en-US">
              <a:latin typeface="Georgia" pitchFamily="18" charset="0"/>
            </a:endParaRPr>
          </a:p>
          <a:p>
            <a:pPr defTabSz="914400" eaLnBrk="1" hangingPunct="1">
              <a:spcAft>
                <a:spcPts val="1800"/>
              </a:spcAft>
              <a:buClr>
                <a:schemeClr val="accent1"/>
              </a:buClr>
              <a:buSzPct val="85000"/>
              <a:buFont typeface="Arial" charset="0"/>
              <a:buChar char="•"/>
            </a:pPr>
            <a:endParaRPr lang="en-US">
              <a:latin typeface="Georgia" pitchFamily="18" charset="0"/>
            </a:endParaRPr>
          </a:p>
          <a:p>
            <a:pPr defTabSz="914400" eaLnBrk="1" hangingPunct="1">
              <a:spcAft>
                <a:spcPts val="1800"/>
              </a:spcAft>
              <a:buClr>
                <a:schemeClr val="accent1"/>
              </a:buClr>
              <a:buSzPct val="85000"/>
              <a:buFont typeface="Arial" charset="0"/>
              <a:buChar char="•"/>
            </a:pPr>
            <a:endParaRPr lang="en-US">
              <a:latin typeface="Georgia" pitchFamily="18" charset="0"/>
            </a:endParaRPr>
          </a:p>
          <a:p>
            <a:pPr lvl="1" defTabSz="914400" eaLnBrk="1" hangingPunct="1">
              <a:spcAft>
                <a:spcPts val="1800"/>
              </a:spcAft>
              <a:buClr>
                <a:schemeClr val="accent1"/>
              </a:buClr>
              <a:buSzPct val="85000"/>
            </a:pPr>
            <a:endParaRPr lang="en-US">
              <a:latin typeface="Georgia" pitchFamily="18" charset="0"/>
            </a:endParaRPr>
          </a:p>
          <a:p>
            <a:pPr lvl="2" defTabSz="914400" eaLnBrk="1" hangingPunct="1">
              <a:spcAft>
                <a:spcPts val="1800"/>
              </a:spcAft>
              <a:buClr>
                <a:schemeClr val="accent1"/>
              </a:buClr>
              <a:buSzPct val="85000"/>
              <a:buFont typeface="Wingdings 2" pitchFamily="18" charset="2"/>
              <a:buChar char=""/>
            </a:pPr>
            <a:endParaRPr lang="en-US" i="1">
              <a:latin typeface="Georgia" pitchFamily="18" charset="0"/>
            </a:endParaRPr>
          </a:p>
          <a:p>
            <a:pPr lvl="1" defTabSz="914400" eaLnBrk="1" hangingPunct="1">
              <a:spcAft>
                <a:spcPts val="1800"/>
              </a:spcAft>
              <a:buClr>
                <a:schemeClr val="accent1"/>
              </a:buClr>
              <a:buSzPct val="85000"/>
              <a:buFont typeface="Wingdings 2" pitchFamily="18" charset="2"/>
              <a:buChar char=""/>
            </a:pPr>
            <a:endParaRPr lang="en-US" u="sng">
              <a:latin typeface="Georgia" pitchFamily="18" charset="0"/>
            </a:endParaRPr>
          </a:p>
          <a:p>
            <a:pPr lvl="1" defTabSz="914400" eaLnBrk="1" hangingPunct="1">
              <a:spcAft>
                <a:spcPts val="1800"/>
              </a:spcAft>
              <a:buClr>
                <a:schemeClr val="accent1"/>
              </a:buClr>
              <a:buSzPct val="85000"/>
              <a:buFont typeface="Wingdings 2" pitchFamily="18" charset="2"/>
              <a:buChar char=""/>
            </a:pPr>
            <a:endParaRPr lang="en-US" b="1">
              <a:latin typeface="Georgia" pitchFamily="18" charset="0"/>
            </a:endParaRPr>
          </a:p>
        </p:txBody>
      </p:sp>
      <p:pic>
        <p:nvPicPr>
          <p:cNvPr id="60421" name="Picture 5"/>
          <p:cNvPicPr>
            <a:picLocks noChangeAspect="1"/>
          </p:cNvPicPr>
          <p:nvPr/>
        </p:nvPicPr>
        <p:blipFill>
          <a:blip r:embed="rId2">
            <a:extLst>
              <a:ext uri="{28A0092B-C50C-407E-A947-70E740481C1C}">
                <a14:useLocalDpi xmlns:a14="http://schemas.microsoft.com/office/drawing/2010/main" val="0"/>
              </a:ext>
            </a:extLst>
          </a:blip>
          <a:srcRect t="26158"/>
          <a:stretch>
            <a:fillRect/>
          </a:stretch>
        </p:blipFill>
        <p:spPr bwMode="auto">
          <a:xfrm>
            <a:off x="1258888" y="3684588"/>
            <a:ext cx="6567487"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ea typeface="ＭＳ Ｐゴシック" pitchFamily="34" charset="-128"/>
              </a:rPr>
              <a:t>COMMUNICATING ENTHALPY #3</a:t>
            </a:r>
          </a:p>
        </p:txBody>
      </p:sp>
      <p:sp>
        <p:nvSpPr>
          <p:cNvPr id="61443" name="Content Placeholder 3"/>
          <p:cNvSpPr txBox="1">
            <a:spLocks/>
          </p:cNvSpPr>
          <p:nvPr/>
        </p:nvSpPr>
        <p:spPr bwMode="auto">
          <a:xfrm>
            <a:off x="152400" y="1563688"/>
            <a:ext cx="87423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eaLnBrk="0" hangingPunct="0">
              <a:defRPr>
                <a:solidFill>
                  <a:schemeClr val="tx1"/>
                </a:solidFill>
                <a:latin typeface="Arial" charset="0"/>
                <a:ea typeface="ＭＳ Ｐゴシック" pitchFamily="34" charset="-128"/>
              </a:defRPr>
            </a:lvl1pPr>
            <a:lvl2pPr marL="730250" indent="-273050" eaLnBrk="0" hangingPunct="0">
              <a:defRPr>
                <a:solidFill>
                  <a:schemeClr val="tx1"/>
                </a:solidFill>
                <a:latin typeface="Arial" charset="0"/>
                <a:ea typeface="ＭＳ Ｐゴシック" pitchFamily="34" charset="-128"/>
              </a:defRPr>
            </a:lvl2pPr>
            <a:lvl3pPr marL="1187450" indent="-27305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hangingPunct="1">
              <a:spcAft>
                <a:spcPts val="600"/>
              </a:spcAft>
              <a:buClr>
                <a:schemeClr val="accent1"/>
              </a:buClr>
              <a:buSzPct val="85000"/>
              <a:buFont typeface="Calibri" pitchFamily="34" charset="0"/>
              <a:buAutoNum type="arabicPeriod" startAt="3"/>
            </a:pPr>
            <a:r>
              <a:rPr lang="en-US">
                <a:latin typeface="Georgia" pitchFamily="18" charset="0"/>
              </a:rPr>
              <a:t>By including an energy value as a term in a balanced reaction equation</a:t>
            </a:r>
          </a:p>
          <a:p>
            <a:pPr defTabSz="914400" eaLnBrk="1" hangingPunct="1">
              <a:spcAft>
                <a:spcPts val="600"/>
              </a:spcAft>
              <a:buClr>
                <a:schemeClr val="accent1"/>
              </a:buClr>
              <a:buSzPct val="85000"/>
              <a:buFont typeface="Arial" charset="0"/>
              <a:buChar char="•"/>
            </a:pPr>
            <a:r>
              <a:rPr lang="en-US" sz="1400">
                <a:latin typeface="Georgia" pitchFamily="18" charset="0"/>
              </a:rPr>
              <a:t>If a reaction is </a:t>
            </a:r>
            <a:r>
              <a:rPr lang="en-US" sz="1400" b="1">
                <a:latin typeface="Georgia" pitchFamily="18" charset="0"/>
              </a:rPr>
              <a:t>endothermic</a:t>
            </a:r>
            <a:r>
              <a:rPr lang="en-US" sz="1400">
                <a:latin typeface="Georgia" pitchFamily="18" charset="0"/>
              </a:rPr>
              <a:t>, it requires additional energy to react, so is listed along	 with the </a:t>
            </a:r>
            <a:r>
              <a:rPr lang="en-US" sz="1400" b="1">
                <a:latin typeface="Georgia" pitchFamily="18" charset="0"/>
              </a:rPr>
              <a:t>reactants</a:t>
            </a:r>
          </a:p>
          <a:p>
            <a:pPr defTabSz="914400" eaLnBrk="1" hangingPunct="1">
              <a:spcAft>
                <a:spcPts val="600"/>
              </a:spcAft>
              <a:buClr>
                <a:schemeClr val="accent1"/>
              </a:buClr>
              <a:buSzPct val="85000"/>
              <a:buFont typeface="Arial" charset="0"/>
              <a:buChar char="•"/>
            </a:pPr>
            <a:endParaRPr lang="en-US" sz="1400" b="1">
              <a:latin typeface="Georgia" pitchFamily="18" charset="0"/>
            </a:endParaRPr>
          </a:p>
          <a:p>
            <a:pPr defTabSz="914400" eaLnBrk="1" hangingPunct="1">
              <a:spcAft>
                <a:spcPts val="600"/>
              </a:spcAft>
              <a:buClr>
                <a:schemeClr val="accent1"/>
              </a:buClr>
              <a:buSzPct val="85000"/>
              <a:buFont typeface="Arial" charset="0"/>
              <a:buChar char="•"/>
            </a:pPr>
            <a:endParaRPr lang="en-US" sz="1400" b="1">
              <a:latin typeface="Georgia" pitchFamily="18" charset="0"/>
            </a:endParaRPr>
          </a:p>
          <a:p>
            <a:pPr defTabSz="914400" eaLnBrk="1" hangingPunct="1">
              <a:spcAft>
                <a:spcPts val="600"/>
              </a:spcAft>
              <a:buClr>
                <a:schemeClr val="accent1"/>
              </a:buClr>
              <a:buSzPct val="85000"/>
              <a:buFont typeface="Arial" charset="0"/>
              <a:buChar char="•"/>
            </a:pPr>
            <a:endParaRPr lang="en-US" sz="1400" b="1">
              <a:latin typeface="Georgia" pitchFamily="18" charset="0"/>
            </a:endParaRPr>
          </a:p>
          <a:p>
            <a:pPr defTabSz="914400" eaLnBrk="1" hangingPunct="1">
              <a:spcAft>
                <a:spcPts val="600"/>
              </a:spcAft>
              <a:buClr>
                <a:schemeClr val="accent1"/>
              </a:buClr>
              <a:buSzPct val="85000"/>
              <a:buFont typeface="Arial" charset="0"/>
              <a:buChar char="•"/>
            </a:pPr>
            <a:r>
              <a:rPr lang="en-US" sz="1400">
                <a:latin typeface="Georgia" pitchFamily="18" charset="0"/>
              </a:rPr>
              <a:t>If a reaction is </a:t>
            </a:r>
            <a:r>
              <a:rPr lang="en-US" sz="1400" b="1">
                <a:latin typeface="Georgia" pitchFamily="18" charset="0"/>
              </a:rPr>
              <a:t>exothermic</a:t>
            </a:r>
            <a:r>
              <a:rPr lang="en-US" sz="1400">
                <a:latin typeface="Georgia" pitchFamily="18" charset="0"/>
              </a:rPr>
              <a:t>, energy is released as the reaction proceeds, and is listed            along with the </a:t>
            </a:r>
            <a:r>
              <a:rPr lang="en-US" sz="1400" b="1">
                <a:latin typeface="Georgia" pitchFamily="18" charset="0"/>
              </a:rPr>
              <a:t>products</a:t>
            </a:r>
          </a:p>
          <a:p>
            <a:pPr defTabSz="914400" eaLnBrk="1" hangingPunct="1">
              <a:spcAft>
                <a:spcPts val="600"/>
              </a:spcAft>
              <a:buClr>
                <a:schemeClr val="accent1"/>
              </a:buClr>
              <a:buSzPct val="85000"/>
              <a:buFont typeface="Arial" charset="0"/>
              <a:buChar char="•"/>
            </a:pPr>
            <a:endParaRPr lang="en-US" sz="1400" b="1">
              <a:latin typeface="Georgia" pitchFamily="18" charset="0"/>
            </a:endParaRPr>
          </a:p>
          <a:p>
            <a:pPr defTabSz="914400" eaLnBrk="1" hangingPunct="1">
              <a:spcAft>
                <a:spcPts val="600"/>
              </a:spcAft>
              <a:buClr>
                <a:schemeClr val="accent1"/>
              </a:buClr>
              <a:buSzPct val="85000"/>
              <a:buFont typeface="Arial" charset="0"/>
              <a:buChar char="•"/>
            </a:pPr>
            <a:endParaRPr lang="en-US" sz="1400" b="1">
              <a:latin typeface="Georgia" pitchFamily="18" charset="0"/>
            </a:endParaRPr>
          </a:p>
          <a:p>
            <a:pPr defTabSz="914400" eaLnBrk="1" hangingPunct="1">
              <a:spcAft>
                <a:spcPts val="600"/>
              </a:spcAft>
              <a:buClr>
                <a:schemeClr val="accent1"/>
              </a:buClr>
              <a:buSzPct val="85000"/>
              <a:buFont typeface="Arial" charset="0"/>
              <a:buChar char="•"/>
            </a:pPr>
            <a:endParaRPr lang="en-US" sz="1400" b="1">
              <a:latin typeface="Georgia" pitchFamily="18" charset="0"/>
            </a:endParaRPr>
          </a:p>
          <a:p>
            <a:pPr defTabSz="914400" eaLnBrk="1" hangingPunct="1">
              <a:spcAft>
                <a:spcPts val="600"/>
              </a:spcAft>
              <a:buClr>
                <a:schemeClr val="accent1"/>
              </a:buClr>
              <a:buSzPct val="85000"/>
              <a:buFont typeface="Arial" charset="0"/>
              <a:buChar char="•"/>
            </a:pPr>
            <a:r>
              <a:rPr lang="en-US" sz="1400">
                <a:latin typeface="Georgia" pitchFamily="18" charset="0"/>
              </a:rPr>
              <a:t>In order to specify the initial and final </a:t>
            </a:r>
            <a:r>
              <a:rPr lang="en-US" sz="1400" b="1">
                <a:latin typeface="Georgia" pitchFamily="18" charset="0"/>
              </a:rPr>
              <a:t>conditions </a:t>
            </a:r>
            <a:r>
              <a:rPr lang="en-US" sz="1400">
                <a:latin typeface="Georgia" pitchFamily="18" charset="0"/>
              </a:rPr>
              <a:t>for measuring the enthalpy change of         the reaction, the temperature and pressure may be specified at the </a:t>
            </a:r>
            <a:r>
              <a:rPr lang="en-US" sz="1400" b="1">
                <a:latin typeface="Georgia" pitchFamily="18" charset="0"/>
              </a:rPr>
              <a:t>end of the equation</a:t>
            </a:r>
          </a:p>
          <a:p>
            <a:pPr defTabSz="914400" eaLnBrk="1" hangingPunct="1">
              <a:spcAft>
                <a:spcPts val="600"/>
              </a:spcAft>
              <a:buClr>
                <a:schemeClr val="accent1"/>
              </a:buClr>
              <a:buSzPct val="85000"/>
              <a:buFont typeface="Calibri" pitchFamily="34" charset="0"/>
              <a:buAutoNum type="arabicPeriod" startAt="3"/>
            </a:pPr>
            <a:endParaRPr lang="en-US" sz="800" b="1">
              <a:latin typeface="Georgia" pitchFamily="18" charset="0"/>
            </a:endParaRPr>
          </a:p>
          <a:p>
            <a:pPr defTabSz="914400" eaLnBrk="1" hangingPunct="1">
              <a:spcAft>
                <a:spcPts val="600"/>
              </a:spcAft>
              <a:buClr>
                <a:schemeClr val="accent1"/>
              </a:buClr>
              <a:buSzPct val="85000"/>
            </a:pPr>
            <a:endParaRPr lang="en-US" sz="1400" b="1">
              <a:latin typeface="Georgia" pitchFamily="18" charset="0"/>
            </a:endParaRPr>
          </a:p>
          <a:p>
            <a:pPr defTabSz="914400" eaLnBrk="1" hangingPunct="1">
              <a:spcAft>
                <a:spcPts val="600"/>
              </a:spcAft>
              <a:buClr>
                <a:schemeClr val="accent1"/>
              </a:buClr>
              <a:buSzPct val="85000"/>
            </a:pPr>
            <a:endParaRPr lang="en-US" sz="1400">
              <a:latin typeface="Georgia" pitchFamily="18" charset="0"/>
            </a:endParaRPr>
          </a:p>
          <a:p>
            <a:pPr defTabSz="914400" eaLnBrk="1" hangingPunct="1">
              <a:spcAft>
                <a:spcPts val="600"/>
              </a:spcAft>
              <a:buClr>
                <a:schemeClr val="accent1"/>
              </a:buClr>
              <a:buSzPct val="85000"/>
              <a:buFont typeface="Arial" charset="0"/>
              <a:buChar char="•"/>
            </a:pPr>
            <a:endParaRPr lang="en-US" b="1">
              <a:latin typeface="Georgia" pitchFamily="18" charset="0"/>
            </a:endParaRPr>
          </a:p>
          <a:p>
            <a:pPr defTabSz="914400" eaLnBrk="1" hangingPunct="1">
              <a:spcAft>
                <a:spcPts val="600"/>
              </a:spcAft>
              <a:buClr>
                <a:schemeClr val="accent1"/>
              </a:buClr>
              <a:buSzPct val="85000"/>
              <a:buFont typeface="Calibri" pitchFamily="34" charset="0"/>
              <a:buAutoNum type="arabicPeriod" startAt="2"/>
            </a:pPr>
            <a:endParaRPr lang="en-US" sz="600">
              <a:latin typeface="Georgia" pitchFamily="18" charset="0"/>
            </a:endParaRPr>
          </a:p>
          <a:p>
            <a:pPr defTabSz="914400" eaLnBrk="1" hangingPunct="1">
              <a:spcAft>
                <a:spcPts val="600"/>
              </a:spcAft>
              <a:buClr>
                <a:schemeClr val="accent1"/>
              </a:buClr>
              <a:buSzPct val="85000"/>
              <a:buFont typeface="Arial" charset="0"/>
              <a:buChar char="•"/>
            </a:pPr>
            <a:endParaRPr lang="en-US" sz="1500">
              <a:latin typeface="Georgia" pitchFamily="18" charset="0"/>
            </a:endParaRPr>
          </a:p>
          <a:p>
            <a:pPr defTabSz="914400" eaLnBrk="1" hangingPunct="1">
              <a:spcAft>
                <a:spcPts val="600"/>
              </a:spcAft>
              <a:buClr>
                <a:schemeClr val="accent1"/>
              </a:buClr>
              <a:buSzPct val="85000"/>
            </a:pPr>
            <a:r>
              <a:rPr lang="en-US" sz="1600">
                <a:latin typeface="Georgia" pitchFamily="18" charset="0"/>
              </a:rPr>
              <a:t>	</a:t>
            </a:r>
          </a:p>
          <a:p>
            <a:pPr defTabSz="914400" eaLnBrk="1" hangingPunct="1">
              <a:spcAft>
                <a:spcPts val="1800"/>
              </a:spcAft>
              <a:buClr>
                <a:schemeClr val="accent1"/>
              </a:buClr>
              <a:buSzPct val="85000"/>
              <a:buFont typeface="Arial" charset="0"/>
              <a:buChar char="•"/>
            </a:pPr>
            <a:endParaRPr lang="en-US">
              <a:latin typeface="Georgia" pitchFamily="18" charset="0"/>
            </a:endParaRPr>
          </a:p>
          <a:p>
            <a:pPr defTabSz="914400" eaLnBrk="1" hangingPunct="1">
              <a:spcAft>
                <a:spcPts val="1800"/>
              </a:spcAft>
              <a:buClr>
                <a:schemeClr val="accent1"/>
              </a:buClr>
              <a:buSzPct val="85000"/>
              <a:buFont typeface="Arial" charset="0"/>
              <a:buChar char="•"/>
            </a:pPr>
            <a:endParaRPr lang="en-US">
              <a:latin typeface="Georgia" pitchFamily="18" charset="0"/>
            </a:endParaRPr>
          </a:p>
          <a:p>
            <a:pPr defTabSz="914400" eaLnBrk="1" hangingPunct="1">
              <a:spcAft>
                <a:spcPts val="1800"/>
              </a:spcAft>
              <a:buClr>
                <a:schemeClr val="accent1"/>
              </a:buClr>
              <a:buSzPct val="85000"/>
              <a:buFont typeface="Arial" charset="0"/>
              <a:buChar char="•"/>
            </a:pPr>
            <a:endParaRPr lang="en-US">
              <a:latin typeface="Georgia" pitchFamily="18" charset="0"/>
            </a:endParaRPr>
          </a:p>
          <a:p>
            <a:pPr lvl="1" defTabSz="914400" eaLnBrk="1" hangingPunct="1">
              <a:spcAft>
                <a:spcPts val="1800"/>
              </a:spcAft>
              <a:buClr>
                <a:schemeClr val="accent1"/>
              </a:buClr>
              <a:buSzPct val="85000"/>
            </a:pPr>
            <a:endParaRPr lang="en-US">
              <a:latin typeface="Georgia" pitchFamily="18" charset="0"/>
            </a:endParaRPr>
          </a:p>
          <a:p>
            <a:pPr lvl="2" defTabSz="914400" eaLnBrk="1" hangingPunct="1">
              <a:spcAft>
                <a:spcPts val="1800"/>
              </a:spcAft>
              <a:buClr>
                <a:schemeClr val="accent1"/>
              </a:buClr>
              <a:buSzPct val="85000"/>
              <a:buFont typeface="Wingdings 2" pitchFamily="18" charset="2"/>
              <a:buChar char=""/>
            </a:pPr>
            <a:endParaRPr lang="en-US" i="1">
              <a:latin typeface="Georgia" pitchFamily="18" charset="0"/>
            </a:endParaRPr>
          </a:p>
          <a:p>
            <a:pPr lvl="1" defTabSz="914400" eaLnBrk="1" hangingPunct="1">
              <a:spcAft>
                <a:spcPts val="1800"/>
              </a:spcAft>
              <a:buClr>
                <a:schemeClr val="accent1"/>
              </a:buClr>
              <a:buSzPct val="85000"/>
              <a:buFont typeface="Wingdings 2" pitchFamily="18" charset="2"/>
              <a:buChar char=""/>
            </a:pPr>
            <a:endParaRPr lang="en-US" u="sng">
              <a:latin typeface="Georgia" pitchFamily="18" charset="0"/>
            </a:endParaRPr>
          </a:p>
          <a:p>
            <a:pPr lvl="1" defTabSz="914400" eaLnBrk="1" hangingPunct="1">
              <a:spcAft>
                <a:spcPts val="1800"/>
              </a:spcAft>
              <a:buClr>
                <a:schemeClr val="accent1"/>
              </a:buClr>
              <a:buSzPct val="85000"/>
              <a:buFont typeface="Wingdings 2" pitchFamily="18" charset="2"/>
              <a:buChar char=""/>
            </a:pPr>
            <a:endParaRPr lang="en-US" b="1">
              <a:latin typeface="Georgia" pitchFamily="18" charset="0"/>
            </a:endParaRPr>
          </a:p>
        </p:txBody>
      </p:sp>
      <p:pic>
        <p:nvPicPr>
          <p:cNvPr id="6144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6650" y="2513013"/>
            <a:ext cx="38703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4017963"/>
            <a:ext cx="35163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2925" y="5332413"/>
            <a:ext cx="61753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2466" name="Title 1"/>
          <p:cNvSpPr>
            <a:spLocks noGrp="1"/>
          </p:cNvSpPr>
          <p:nvPr>
            <p:ph type="title"/>
          </p:nvPr>
        </p:nvSpPr>
        <p:spPr>
          <a:xfrm>
            <a:off x="301625" y="228600"/>
            <a:ext cx="8534400" cy="758825"/>
          </a:xfrm>
        </p:spPr>
        <p:txBody>
          <a:bodyPr/>
          <a:lstStyle/>
          <a:p>
            <a:pPr eaLnBrk="1" hangingPunct="1"/>
            <a:r>
              <a:rPr lang="en-US" smtClean="0">
                <a:ea typeface="ＭＳ Ｐゴシック" pitchFamily="34" charset="-128"/>
              </a:rPr>
              <a:t>COMMUNICATING ENTHALPY #4</a:t>
            </a:r>
          </a:p>
        </p:txBody>
      </p:sp>
      <p:pic>
        <p:nvPicPr>
          <p:cNvPr id="6246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875" y="1665288"/>
            <a:ext cx="3268663"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4625" y="1668463"/>
            <a:ext cx="32670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552450" y="5130800"/>
            <a:ext cx="3800475" cy="954088"/>
          </a:xfrm>
          <a:prstGeom prst="rect">
            <a:avLst/>
          </a:prstGeom>
          <a:solidFill>
            <a:srgbClr val="9BBB59"/>
          </a:solidFill>
          <a:ln w="38100">
            <a:solidFill>
              <a:schemeClr val="bg1"/>
            </a:solidFill>
            <a:miter lim="800000"/>
            <a:headEnd/>
            <a:tailEnd/>
          </a:ln>
          <a:effectLst>
            <a:outerShdw blurRad="40000" dist="20000" dir="5400000" rotWithShape="0">
              <a:srgbClr val="808080">
                <a:alpha val="37999"/>
              </a:srgbClr>
            </a:outerShdw>
          </a:effectLst>
        </p:spPr>
        <p:txBody>
          <a:bodyPr>
            <a:spAutoFit/>
          </a:bodyPr>
          <a:lstStyle/>
          <a:p>
            <a:pPr algn="ctr">
              <a:defRPr/>
            </a:pPr>
            <a:r>
              <a:rPr lang="en-US" sz="1400" dirty="0">
                <a:solidFill>
                  <a:schemeClr val="lt1"/>
                </a:solidFill>
                <a:latin typeface="+mn-lt"/>
                <a:ea typeface="+mn-ea"/>
              </a:rPr>
              <a:t>During an exothermic reaction, the enthalpy of the system </a:t>
            </a:r>
            <a:r>
              <a:rPr lang="en-US" sz="1400" b="1" dirty="0">
                <a:solidFill>
                  <a:schemeClr val="lt1"/>
                </a:solidFill>
                <a:latin typeface="+mn-lt"/>
                <a:ea typeface="+mn-ea"/>
              </a:rPr>
              <a:t>decreases </a:t>
            </a:r>
            <a:r>
              <a:rPr lang="en-US" sz="1400" dirty="0">
                <a:solidFill>
                  <a:schemeClr val="lt1"/>
                </a:solidFill>
                <a:latin typeface="+mn-lt"/>
                <a:ea typeface="+mn-ea"/>
              </a:rPr>
              <a:t>and heat flows into the surroundings.  We observe a temperature </a:t>
            </a:r>
            <a:r>
              <a:rPr lang="en-US" sz="1400" b="1" dirty="0">
                <a:solidFill>
                  <a:schemeClr val="lt1"/>
                </a:solidFill>
                <a:latin typeface="+mn-lt"/>
                <a:ea typeface="+mn-ea"/>
              </a:rPr>
              <a:t>increase </a:t>
            </a:r>
            <a:r>
              <a:rPr lang="en-US" sz="1400" dirty="0">
                <a:solidFill>
                  <a:schemeClr val="lt1"/>
                </a:solidFill>
                <a:latin typeface="+mn-lt"/>
                <a:ea typeface="+mn-ea"/>
              </a:rPr>
              <a:t>in the surroundings.</a:t>
            </a:r>
          </a:p>
        </p:txBody>
      </p:sp>
      <p:sp>
        <p:nvSpPr>
          <p:cNvPr id="14" name="TextBox 13"/>
          <p:cNvSpPr txBox="1">
            <a:spLocks noChangeArrowheads="1"/>
          </p:cNvSpPr>
          <p:nvPr/>
        </p:nvSpPr>
        <p:spPr bwMode="auto">
          <a:xfrm>
            <a:off x="4956175" y="5130800"/>
            <a:ext cx="3800475" cy="954088"/>
          </a:xfrm>
          <a:prstGeom prst="rect">
            <a:avLst/>
          </a:prstGeom>
          <a:solidFill>
            <a:srgbClr val="9BBB59"/>
          </a:solidFill>
          <a:ln w="38100">
            <a:solidFill>
              <a:schemeClr val="bg1"/>
            </a:solidFill>
            <a:miter lim="800000"/>
            <a:headEnd/>
            <a:tailEnd/>
          </a:ln>
          <a:effectLst>
            <a:outerShdw blurRad="40000" dist="20000" dir="5400000" rotWithShape="0">
              <a:srgbClr val="808080">
                <a:alpha val="37999"/>
              </a:srgbClr>
            </a:outerShdw>
          </a:effectLst>
        </p:spPr>
        <p:txBody>
          <a:bodyPr>
            <a:spAutoFit/>
          </a:bodyPr>
          <a:lstStyle/>
          <a:p>
            <a:pPr algn="ctr">
              <a:defRPr/>
            </a:pPr>
            <a:r>
              <a:rPr lang="en-US" sz="1400" dirty="0">
                <a:solidFill>
                  <a:schemeClr val="lt1"/>
                </a:solidFill>
                <a:latin typeface="+mn-lt"/>
                <a:ea typeface="+mn-ea"/>
              </a:rPr>
              <a:t>During an endothermic reaction, heat flows from the surroundings </a:t>
            </a:r>
            <a:r>
              <a:rPr lang="en-US" sz="1400" b="1" dirty="0">
                <a:solidFill>
                  <a:schemeClr val="lt1"/>
                </a:solidFill>
                <a:latin typeface="+mn-lt"/>
                <a:ea typeface="+mn-ea"/>
              </a:rPr>
              <a:t>into </a:t>
            </a:r>
            <a:r>
              <a:rPr lang="en-US" sz="1400" dirty="0">
                <a:solidFill>
                  <a:schemeClr val="lt1"/>
                </a:solidFill>
                <a:latin typeface="+mn-lt"/>
                <a:ea typeface="+mn-ea"/>
              </a:rPr>
              <a:t>the chemical system.  We observe a temperature </a:t>
            </a:r>
            <a:r>
              <a:rPr lang="en-US" sz="1400" b="1" dirty="0">
                <a:solidFill>
                  <a:schemeClr val="lt1"/>
                </a:solidFill>
                <a:latin typeface="+mn-lt"/>
                <a:ea typeface="+mn-ea"/>
              </a:rPr>
              <a:t>decrease </a:t>
            </a:r>
            <a:r>
              <a:rPr lang="en-US" sz="1400" dirty="0">
                <a:solidFill>
                  <a:schemeClr val="lt1"/>
                </a:solidFill>
                <a:latin typeface="+mn-lt"/>
                <a:ea typeface="+mn-ea"/>
              </a:rPr>
              <a:t>in the surroundings.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b="1" smtClean="0">
                <a:latin typeface="Baskerville" pitchFamily="-110" charset="0"/>
                <a:ea typeface="ＭＳ Ｐゴシック" pitchFamily="34" charset="-128"/>
              </a:rPr>
              <a:t>Summary of Naming Alkanes</a:t>
            </a:r>
          </a:p>
        </p:txBody>
      </p:sp>
      <p:sp>
        <p:nvSpPr>
          <p:cNvPr id="7171" name="Content Placeholder 2"/>
          <p:cNvSpPr>
            <a:spLocks noGrp="1"/>
          </p:cNvSpPr>
          <p:nvPr>
            <p:ph sz="quarter" idx="1"/>
          </p:nvPr>
        </p:nvSpPr>
        <p:spPr>
          <a:xfrm>
            <a:off x="533400" y="1676400"/>
            <a:ext cx="8153400" cy="4876800"/>
          </a:xfrm>
        </p:spPr>
        <p:txBody>
          <a:bodyPr/>
          <a:lstStyle/>
          <a:p>
            <a:pPr marL="514350" indent="-514350" eaLnBrk="1" hangingPunct="1">
              <a:buFont typeface="Calibri" pitchFamily="34" charset="0"/>
              <a:buAutoNum type="arabicPeriod"/>
            </a:pPr>
            <a:r>
              <a:rPr lang="en-US" sz="2400" smtClean="0">
                <a:ea typeface="ＭＳ Ｐゴシック" pitchFamily="34" charset="-128"/>
              </a:rPr>
              <a:t>Find the </a:t>
            </a:r>
            <a:r>
              <a:rPr lang="en-US" sz="2400" b="1" smtClean="0">
                <a:ea typeface="ＭＳ Ｐゴシック" pitchFamily="34" charset="-128"/>
              </a:rPr>
              <a:t>parent chain. </a:t>
            </a:r>
            <a:r>
              <a:rPr lang="en-US" sz="2400" smtClean="0">
                <a:ea typeface="ＭＳ Ｐゴシック" pitchFamily="34" charset="-128"/>
              </a:rPr>
              <a:t>Use the appropriate root and suffix.</a:t>
            </a:r>
          </a:p>
          <a:p>
            <a:pPr marL="514350" indent="-514350" eaLnBrk="1" hangingPunct="1">
              <a:buFont typeface="Calibri" pitchFamily="34" charset="0"/>
              <a:buAutoNum type="arabicPeriod"/>
            </a:pPr>
            <a:r>
              <a:rPr lang="en-US" sz="2400" smtClean="0">
                <a:ea typeface="ＭＳ Ｐゴシック" pitchFamily="34" charset="-128"/>
              </a:rPr>
              <a:t>Number the parent chain carbon atoms, starting from the end closest to the branch(es) so that the numbers are the </a:t>
            </a:r>
            <a:r>
              <a:rPr lang="en-US" sz="2400" b="1" smtClean="0">
                <a:ea typeface="ＭＳ Ｐゴシック" pitchFamily="34" charset="-128"/>
              </a:rPr>
              <a:t>lowest </a:t>
            </a:r>
            <a:r>
              <a:rPr lang="en-US" sz="2400" smtClean="0">
                <a:ea typeface="ＭＳ Ｐゴシック" pitchFamily="34" charset="-128"/>
              </a:rPr>
              <a:t>possible</a:t>
            </a:r>
          </a:p>
          <a:p>
            <a:pPr marL="514350" indent="-514350" eaLnBrk="1" hangingPunct="1">
              <a:buFont typeface="Calibri" pitchFamily="34" charset="0"/>
              <a:buAutoNum type="arabicPeriod"/>
            </a:pPr>
            <a:r>
              <a:rPr lang="en-US" sz="2400" smtClean="0">
                <a:ea typeface="ＭＳ Ｐゴシック" pitchFamily="34" charset="-128"/>
              </a:rPr>
              <a:t>Identify any </a:t>
            </a:r>
            <a:r>
              <a:rPr lang="en-US" sz="2400" b="1" smtClean="0">
                <a:ea typeface="ＭＳ Ｐゴシック" pitchFamily="34" charset="-128"/>
              </a:rPr>
              <a:t>branches </a:t>
            </a:r>
            <a:r>
              <a:rPr lang="en-US" sz="2400" smtClean="0">
                <a:ea typeface="ＭＳ Ｐゴシック" pitchFamily="34" charset="-128"/>
              </a:rPr>
              <a:t>and their location number on the parent chain (us the suffix –yl for branches)</a:t>
            </a:r>
          </a:p>
          <a:p>
            <a:pPr marL="514350" indent="-514350" eaLnBrk="1" hangingPunct="1">
              <a:buFont typeface="Calibri" pitchFamily="34" charset="0"/>
              <a:buAutoNum type="arabicPeriod"/>
            </a:pPr>
            <a:r>
              <a:rPr lang="en-US" sz="2400" smtClean="0">
                <a:ea typeface="ＭＳ Ｐゴシック" pitchFamily="34" charset="-128"/>
              </a:rPr>
              <a:t>If more than one of the same branch exist, use a </a:t>
            </a:r>
            <a:r>
              <a:rPr lang="en-US" sz="2400" b="1" smtClean="0">
                <a:ea typeface="ＭＳ Ｐゴシック" pitchFamily="34" charset="-128"/>
              </a:rPr>
              <a:t>multiplier (di, tri) </a:t>
            </a:r>
            <a:r>
              <a:rPr lang="en-US" sz="2400" smtClean="0">
                <a:ea typeface="ＭＳ Ｐゴシック" pitchFamily="34" charset="-128"/>
              </a:rPr>
              <a:t>to show this.  Remember to include all numbers</a:t>
            </a:r>
          </a:p>
          <a:p>
            <a:pPr marL="514350" indent="-514350" eaLnBrk="1" hangingPunct="1">
              <a:buFont typeface="Calibri" pitchFamily="34" charset="0"/>
              <a:buAutoNum type="arabicPeriod"/>
            </a:pPr>
            <a:r>
              <a:rPr lang="en-US" sz="2400" smtClean="0">
                <a:ea typeface="ＭＳ Ｐゴシック" pitchFamily="34" charset="-128"/>
              </a:rPr>
              <a:t>If different branches exist, name them in alphabetical order</a:t>
            </a:r>
          </a:p>
          <a:p>
            <a:pPr marL="514350" indent="-514350" eaLnBrk="1" hangingPunct="1">
              <a:buFont typeface="Calibri" pitchFamily="34" charset="0"/>
              <a:buAutoNum type="arabicPeriod"/>
            </a:pPr>
            <a:r>
              <a:rPr lang="en-US" sz="2400" smtClean="0">
                <a:ea typeface="ＭＳ Ｐゴシック" pitchFamily="34" charset="-128"/>
              </a:rPr>
              <a:t>Separate numbers from numbers using </a:t>
            </a:r>
            <a:r>
              <a:rPr lang="en-US" sz="2400" b="1" smtClean="0">
                <a:ea typeface="ＭＳ Ｐゴシック" pitchFamily="34" charset="-128"/>
              </a:rPr>
              <a:t>commas</a:t>
            </a:r>
            <a:r>
              <a:rPr lang="en-US" sz="2400" smtClean="0">
                <a:ea typeface="ＭＳ Ｐゴシック" pitchFamily="34" charset="-128"/>
              </a:rPr>
              <a:t>, and numbers from words using </a:t>
            </a:r>
            <a:r>
              <a:rPr lang="en-US" sz="2400" b="1" smtClean="0">
                <a:ea typeface="ＭＳ Ｐゴシック" pitchFamily="34" charset="-128"/>
              </a:rPr>
              <a:t>dashes </a:t>
            </a:r>
            <a:r>
              <a:rPr lang="en-US" sz="2400" smtClean="0">
                <a:ea typeface="ＭＳ Ｐゴシック" pitchFamily="34" charset="-128"/>
              </a:rPr>
              <a:t>(</a:t>
            </a:r>
            <a:r>
              <a:rPr lang="en-US" sz="2400" b="1" smtClean="0">
                <a:ea typeface="ＭＳ Ｐゴシック" pitchFamily="34" charset="-128"/>
              </a:rPr>
              <a:t>no extra spaces</a:t>
            </a:r>
            <a:r>
              <a:rPr lang="en-US" sz="2400" smtClean="0">
                <a:ea typeface="ＭＳ Ｐゴシック" pitchFamily="34" charset="-128"/>
              </a:rPr>
              <a:t>)</a:t>
            </a:r>
          </a:p>
          <a:p>
            <a:pPr marL="514350" indent="-514350" eaLnBrk="1" hangingPunct="1"/>
            <a:endParaRPr lang="en-US" sz="2000" smtClean="0">
              <a:ea typeface="ＭＳ Ｐゴシック" pitchFamily="34" charset="-128"/>
            </a:endParaRPr>
          </a:p>
          <a:p>
            <a:pPr marL="514350" indent="-514350" eaLnBrk="1" hangingPunct="1"/>
            <a:endParaRPr lang="en-US"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ea typeface="ＭＳ Ｐゴシック" pitchFamily="34" charset="-128"/>
              </a:rPr>
              <a:t>Hess’ Law #4</a:t>
            </a:r>
          </a:p>
        </p:txBody>
      </p:sp>
      <p:sp>
        <p:nvSpPr>
          <p:cNvPr id="63491" name="Content Placeholder 3"/>
          <p:cNvSpPr txBox="1">
            <a:spLocks/>
          </p:cNvSpPr>
          <p:nvPr/>
        </p:nvSpPr>
        <p:spPr bwMode="auto">
          <a:xfrm>
            <a:off x="93663" y="1423988"/>
            <a:ext cx="8742362"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eaLnBrk="0" hangingPunct="0">
              <a:defRPr>
                <a:solidFill>
                  <a:schemeClr val="tx1"/>
                </a:solidFill>
                <a:latin typeface="Arial" charset="0"/>
                <a:ea typeface="ＭＳ Ｐゴシック" pitchFamily="34" charset="-128"/>
              </a:defRPr>
            </a:lvl1pPr>
            <a:lvl2pPr marL="1087438" indent="-360363" eaLnBrk="0" hangingPunct="0">
              <a:defRPr>
                <a:solidFill>
                  <a:schemeClr val="tx1"/>
                </a:solidFill>
                <a:latin typeface="Arial" charset="0"/>
                <a:ea typeface="ＭＳ Ｐゴシック" pitchFamily="34" charset="-128"/>
              </a:defRPr>
            </a:lvl2pPr>
            <a:lvl3pPr marL="1544638" indent="-360363"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hangingPunct="1">
              <a:spcAft>
                <a:spcPts val="1200"/>
              </a:spcAft>
              <a:buClr>
                <a:schemeClr val="accent1"/>
              </a:buClr>
              <a:buSzPct val="85000"/>
              <a:buFont typeface="Arial" charset="0"/>
              <a:buChar char="•"/>
            </a:pPr>
            <a:r>
              <a:rPr lang="en-US" sz="1400" u="sng">
                <a:latin typeface="Georgia" pitchFamily="18" charset="0"/>
              </a:rPr>
              <a:t>Example: What is the </a:t>
            </a:r>
            <a:r>
              <a:rPr lang="en-US" sz="1400" b="1" u="sng">
                <a:latin typeface="Georgia" pitchFamily="18" charset="0"/>
              </a:rPr>
              <a:t>standard enthalpy of formation of butane</a:t>
            </a:r>
            <a:r>
              <a:rPr lang="en-US" sz="1400" u="sng">
                <a:latin typeface="Georgia" pitchFamily="18" charset="0"/>
              </a:rPr>
              <a:t>?</a:t>
            </a:r>
            <a:r>
              <a:rPr lang="en-US" sz="1400">
                <a:latin typeface="Georgia" pitchFamily="18" charset="0"/>
              </a:rPr>
              <a:t>    </a:t>
            </a:r>
            <a:r>
              <a:rPr lang="en-US" sz="1400">
                <a:latin typeface="Lucida Grande" pitchFamily="-110" charset="0"/>
              </a:rPr>
              <a:t>Δ</a:t>
            </a:r>
            <a:r>
              <a:rPr lang="en-US" sz="1400" baseline="-25000">
                <a:latin typeface="Georgia" pitchFamily="18" charset="0"/>
              </a:rPr>
              <a:t>f</a:t>
            </a:r>
            <a:r>
              <a:rPr lang="en-US" sz="1400">
                <a:latin typeface="Georgia" pitchFamily="18" charset="0"/>
              </a:rPr>
              <a:t>H</a:t>
            </a:r>
            <a:r>
              <a:rPr lang="en-US" sz="1400" baseline="-25000">
                <a:latin typeface="Georgia" pitchFamily="18" charset="0"/>
              </a:rPr>
              <a:t>m</a:t>
            </a:r>
            <a:r>
              <a:rPr lang="en-US" sz="1400">
                <a:latin typeface="Georgia" pitchFamily="18" charset="0"/>
              </a:rPr>
              <a:t>° = ???</a:t>
            </a:r>
          </a:p>
          <a:p>
            <a:pPr defTabSz="914400" eaLnBrk="1" hangingPunct="1">
              <a:spcAft>
                <a:spcPts val="1200"/>
              </a:spcAft>
              <a:buClr>
                <a:schemeClr val="accent1"/>
              </a:buClr>
              <a:buSzPct val="85000"/>
              <a:buFont typeface="Arial" charset="0"/>
              <a:buChar char="•"/>
            </a:pPr>
            <a:r>
              <a:rPr lang="en-US" sz="1400">
                <a:latin typeface="Georgia" pitchFamily="18" charset="0"/>
              </a:rPr>
              <a:t>First, we need to be able to write this balanced formation equation.</a:t>
            </a:r>
          </a:p>
          <a:p>
            <a:pPr defTabSz="914400" eaLnBrk="1" hangingPunct="1">
              <a:spcAft>
                <a:spcPts val="1200"/>
              </a:spcAft>
              <a:buClr>
                <a:schemeClr val="accent1"/>
              </a:buClr>
              <a:buSzPct val="85000"/>
            </a:pPr>
            <a:r>
              <a:rPr lang="en-US" sz="1400">
                <a:latin typeface="Georgia" pitchFamily="18" charset="0"/>
              </a:rPr>
              <a:t>				4C</a:t>
            </a:r>
            <a:r>
              <a:rPr lang="en-US" sz="1400" baseline="-25000">
                <a:latin typeface="Georgia" pitchFamily="18" charset="0"/>
              </a:rPr>
              <a:t>(s)</a:t>
            </a:r>
            <a:r>
              <a:rPr lang="en-US" sz="1400">
                <a:latin typeface="Georgia" pitchFamily="18" charset="0"/>
              </a:rPr>
              <a:t>  + 5H</a:t>
            </a:r>
            <a:r>
              <a:rPr lang="en-US" sz="1400" baseline="-25000">
                <a:latin typeface="Georgia" pitchFamily="18" charset="0"/>
              </a:rPr>
              <a:t>2(g)</a:t>
            </a:r>
            <a:r>
              <a:rPr lang="en-US" sz="1400">
                <a:latin typeface="Georgia" pitchFamily="18" charset="0"/>
              </a:rPr>
              <a:t> </a:t>
            </a:r>
            <a:r>
              <a:rPr lang="en-US" sz="1400">
                <a:latin typeface="Georgia" pitchFamily="18" charset="0"/>
                <a:sym typeface="Wingdings" pitchFamily="2" charset="2"/>
              </a:rPr>
              <a:t>  C</a:t>
            </a:r>
            <a:r>
              <a:rPr lang="en-US" sz="1400" baseline="-25000">
                <a:latin typeface="Georgia" pitchFamily="18" charset="0"/>
                <a:sym typeface="Wingdings" pitchFamily="2" charset="2"/>
              </a:rPr>
              <a:t>4</a:t>
            </a:r>
            <a:r>
              <a:rPr lang="en-US" sz="1400">
                <a:latin typeface="Georgia" pitchFamily="18" charset="0"/>
                <a:sym typeface="Wingdings" pitchFamily="2" charset="2"/>
              </a:rPr>
              <a:t>H</a:t>
            </a:r>
            <a:r>
              <a:rPr lang="en-US" sz="1400" baseline="-25000">
                <a:latin typeface="Georgia" pitchFamily="18" charset="0"/>
                <a:sym typeface="Wingdings" pitchFamily="2" charset="2"/>
              </a:rPr>
              <a:t>10(g)</a:t>
            </a:r>
          </a:p>
          <a:p>
            <a:pPr defTabSz="914400" eaLnBrk="1" hangingPunct="1">
              <a:spcAft>
                <a:spcPts val="1200"/>
              </a:spcAft>
              <a:buClr>
                <a:schemeClr val="accent1"/>
              </a:buClr>
              <a:buSzPct val="85000"/>
              <a:buFont typeface="Arial" charset="0"/>
              <a:buChar char="•"/>
            </a:pPr>
            <a:r>
              <a:rPr lang="en-US" sz="1400">
                <a:latin typeface="Georgia" pitchFamily="18" charset="0"/>
                <a:sym typeface="Wingdings" pitchFamily="2" charset="2"/>
              </a:rPr>
              <a:t>The following values were determined by calorimetry:</a:t>
            </a:r>
          </a:p>
          <a:p>
            <a:pPr defTabSz="914400" eaLnBrk="1" hangingPunct="1">
              <a:spcAft>
                <a:spcPts val="1200"/>
              </a:spcAft>
              <a:buClr>
                <a:schemeClr val="accent1"/>
              </a:buClr>
              <a:buSzPct val="85000"/>
              <a:buFont typeface="Arial" charset="0"/>
              <a:buChar char="•"/>
            </a:pPr>
            <a:endParaRPr lang="en-US" sz="1400">
              <a:latin typeface="Georgia" pitchFamily="18" charset="0"/>
              <a:sym typeface="Wingdings" pitchFamily="2" charset="2"/>
            </a:endParaRPr>
          </a:p>
          <a:p>
            <a:pPr defTabSz="914400" eaLnBrk="1" hangingPunct="1">
              <a:spcAft>
                <a:spcPts val="1200"/>
              </a:spcAft>
              <a:buClr>
                <a:schemeClr val="accent1"/>
              </a:buClr>
              <a:buSzPct val="85000"/>
              <a:buFont typeface="Arial" charset="0"/>
              <a:buChar char="•"/>
            </a:pPr>
            <a:endParaRPr lang="en-US" sz="1400">
              <a:latin typeface="Georgia" pitchFamily="18" charset="0"/>
              <a:sym typeface="Wingdings" pitchFamily="2" charset="2"/>
            </a:endParaRPr>
          </a:p>
          <a:p>
            <a:pPr defTabSz="914400" eaLnBrk="1" hangingPunct="1">
              <a:spcAft>
                <a:spcPts val="1200"/>
              </a:spcAft>
              <a:buClr>
                <a:schemeClr val="accent1"/>
              </a:buClr>
              <a:buSzPct val="85000"/>
            </a:pPr>
            <a:endParaRPr lang="en-US" sz="1400">
              <a:latin typeface="Georgia" pitchFamily="18" charset="0"/>
              <a:sym typeface="Wingdings" pitchFamily="2" charset="2"/>
            </a:endParaRPr>
          </a:p>
          <a:p>
            <a:pPr defTabSz="914400" eaLnBrk="1" hangingPunct="1">
              <a:spcAft>
                <a:spcPts val="1200"/>
              </a:spcAft>
              <a:buClr>
                <a:schemeClr val="accent1"/>
              </a:buClr>
              <a:buSzPct val="85000"/>
              <a:buFont typeface="Arial" charset="0"/>
              <a:buChar char="•"/>
            </a:pPr>
            <a:r>
              <a:rPr lang="en-US" sz="1400">
                <a:latin typeface="Georgia" pitchFamily="18" charset="0"/>
                <a:sym typeface="Wingdings" pitchFamily="2" charset="2"/>
              </a:rPr>
              <a:t>What will we need to do to get our net equation?</a:t>
            </a:r>
          </a:p>
          <a:p>
            <a:pPr defTabSz="914400" eaLnBrk="1" hangingPunct="1">
              <a:spcAft>
                <a:spcPts val="1200"/>
              </a:spcAft>
              <a:buClr>
                <a:schemeClr val="accent1"/>
              </a:buClr>
              <a:buSzPct val="85000"/>
              <a:buFont typeface="Arial" charset="0"/>
              <a:buChar char="•"/>
            </a:pPr>
            <a:endParaRPr lang="en-US" sz="1400">
              <a:latin typeface="Georgia" pitchFamily="18" charset="0"/>
              <a:sym typeface="Wingdings" pitchFamily="2" charset="2"/>
            </a:endParaRPr>
          </a:p>
          <a:p>
            <a:pPr defTabSz="914400" eaLnBrk="1" hangingPunct="1">
              <a:spcAft>
                <a:spcPts val="1200"/>
              </a:spcAft>
              <a:buClr>
                <a:schemeClr val="accent1"/>
              </a:buClr>
              <a:buSzPct val="85000"/>
              <a:buFont typeface="Arial" charset="0"/>
              <a:buChar char="•"/>
            </a:pPr>
            <a:endParaRPr lang="en-US" sz="1400">
              <a:latin typeface="Georgia" pitchFamily="18" charset="0"/>
              <a:sym typeface="Wingdings" pitchFamily="2" charset="2"/>
            </a:endParaRPr>
          </a:p>
          <a:p>
            <a:pPr defTabSz="914400" eaLnBrk="1" hangingPunct="1">
              <a:spcAft>
                <a:spcPts val="1200"/>
              </a:spcAft>
              <a:buClr>
                <a:schemeClr val="accent1"/>
              </a:buClr>
              <a:buSzPct val="85000"/>
              <a:buFont typeface="Arial" charset="0"/>
              <a:buChar char="•"/>
            </a:pPr>
            <a:endParaRPr lang="en-US" sz="1400">
              <a:latin typeface="Georgia" pitchFamily="18" charset="0"/>
              <a:sym typeface="Wingdings" pitchFamily="2" charset="2"/>
            </a:endParaRPr>
          </a:p>
          <a:p>
            <a:pPr defTabSz="914400" eaLnBrk="1" hangingPunct="1">
              <a:spcAft>
                <a:spcPts val="1200"/>
              </a:spcAft>
              <a:buClr>
                <a:schemeClr val="accent1"/>
              </a:buClr>
              <a:buSzPct val="85000"/>
              <a:buFont typeface="Arial" charset="0"/>
              <a:buChar char="•"/>
            </a:pPr>
            <a:endParaRPr lang="en-US" sz="1400">
              <a:latin typeface="Georgia" pitchFamily="18" charset="0"/>
              <a:sym typeface="Wingdings" pitchFamily="2" charset="2"/>
            </a:endParaRPr>
          </a:p>
          <a:p>
            <a:pPr lvl="2" defTabSz="914400" eaLnBrk="1" hangingPunct="1">
              <a:spcAft>
                <a:spcPts val="600"/>
              </a:spcAft>
              <a:buClr>
                <a:schemeClr val="accent1"/>
              </a:buClr>
              <a:buSzPct val="85000"/>
            </a:pPr>
            <a:r>
              <a:rPr lang="en-US" sz="1400">
                <a:latin typeface="Lucida Grande" pitchFamily="-110" charset="0"/>
              </a:rPr>
              <a:t>	Δ</a:t>
            </a:r>
            <a:r>
              <a:rPr lang="en-US" sz="1400" baseline="-25000">
                <a:latin typeface="Georgia" pitchFamily="18" charset="0"/>
              </a:rPr>
              <a:t>f</a:t>
            </a:r>
            <a:r>
              <a:rPr lang="en-US" sz="1400">
                <a:latin typeface="Georgia" pitchFamily="18" charset="0"/>
              </a:rPr>
              <a:t>H</a:t>
            </a:r>
            <a:r>
              <a:rPr lang="en-US" sz="1400" baseline="-25000">
                <a:latin typeface="Georgia" pitchFamily="18" charset="0"/>
              </a:rPr>
              <a:t>m</a:t>
            </a:r>
            <a:r>
              <a:rPr lang="en-US" sz="1400">
                <a:latin typeface="Georgia" pitchFamily="18" charset="0"/>
              </a:rPr>
              <a:t>° =  -125.6 kJ/1 mol    =</a:t>
            </a:r>
            <a:r>
              <a:rPr lang="en-US" sz="1400" b="1">
                <a:latin typeface="Georgia" pitchFamily="18" charset="0"/>
              </a:rPr>
              <a:t>   -125.6 kJ/mol</a:t>
            </a:r>
          </a:p>
          <a:p>
            <a:pPr defTabSz="914400" eaLnBrk="1" hangingPunct="1">
              <a:spcAft>
                <a:spcPts val="600"/>
              </a:spcAft>
              <a:buClr>
                <a:schemeClr val="accent1"/>
              </a:buClr>
              <a:buSzPct val="85000"/>
            </a:pPr>
            <a:r>
              <a:rPr lang="en-US" sz="1400" baseline="30000">
                <a:latin typeface="Georgia" pitchFamily="18" charset="0"/>
              </a:rPr>
              <a:t>            			</a:t>
            </a:r>
            <a:r>
              <a:rPr lang="en-US" sz="1400">
                <a:latin typeface="Georgia" pitchFamily="18" charset="0"/>
              </a:rPr>
              <a:t>              </a:t>
            </a:r>
            <a:r>
              <a:rPr lang="en-US" sz="1400" baseline="30000">
                <a:latin typeface="Georgia" pitchFamily="18" charset="0"/>
              </a:rPr>
              <a:t>  C4H10</a:t>
            </a:r>
          </a:p>
          <a:p>
            <a:pPr defTabSz="914400" eaLnBrk="1" hangingPunct="1">
              <a:spcAft>
                <a:spcPts val="1800"/>
              </a:spcAft>
              <a:buClr>
                <a:schemeClr val="accent1"/>
              </a:buClr>
              <a:buSzPct val="85000"/>
            </a:pPr>
            <a:endParaRPr lang="en-US" sz="1400">
              <a:latin typeface="Georgia" pitchFamily="18" charset="0"/>
              <a:sym typeface="Wingdings" pitchFamily="2" charset="2"/>
            </a:endParaRPr>
          </a:p>
          <a:p>
            <a:pPr defTabSz="914400" eaLnBrk="1" hangingPunct="1">
              <a:spcAft>
                <a:spcPts val="1800"/>
              </a:spcAft>
              <a:buClr>
                <a:schemeClr val="accent1"/>
              </a:buClr>
              <a:buSzPct val="85000"/>
            </a:pPr>
            <a:endParaRPr lang="en-US" sz="1400">
              <a:latin typeface="Georgia" pitchFamily="18" charset="0"/>
              <a:sym typeface="Wingdings" pitchFamily="2" charset="2"/>
            </a:endParaRPr>
          </a:p>
          <a:p>
            <a:pPr defTabSz="914400" eaLnBrk="1" hangingPunct="1">
              <a:spcAft>
                <a:spcPts val="1800"/>
              </a:spcAft>
              <a:buClr>
                <a:schemeClr val="accent1"/>
              </a:buClr>
              <a:buSzPct val="85000"/>
            </a:pPr>
            <a:endParaRPr lang="en-US" sz="1400">
              <a:latin typeface="Georgia" pitchFamily="18" charset="0"/>
              <a:sym typeface="Wingdings" pitchFamily="2" charset="2"/>
            </a:endParaRPr>
          </a:p>
          <a:p>
            <a:pPr algn="ctr" defTabSz="914400" eaLnBrk="1" hangingPunct="1">
              <a:spcAft>
                <a:spcPts val="1800"/>
              </a:spcAft>
              <a:buClr>
                <a:schemeClr val="accent1"/>
              </a:buClr>
              <a:buSzPct val="85000"/>
            </a:pPr>
            <a:endParaRPr lang="en-US" sz="1400">
              <a:latin typeface="Georgia" pitchFamily="18" charset="0"/>
              <a:sym typeface="Wingdings" pitchFamily="2" charset="2"/>
            </a:endParaRPr>
          </a:p>
          <a:p>
            <a:pPr algn="ctr" defTabSz="914400" eaLnBrk="1" hangingPunct="1">
              <a:spcAft>
                <a:spcPts val="1800"/>
              </a:spcAft>
              <a:buClr>
                <a:schemeClr val="accent1"/>
              </a:buClr>
              <a:buSzPct val="85000"/>
            </a:pPr>
            <a:endParaRPr lang="en-US" sz="1400">
              <a:latin typeface="Georgia" pitchFamily="18" charset="0"/>
            </a:endParaRPr>
          </a:p>
          <a:p>
            <a:pPr defTabSz="914400" eaLnBrk="1" hangingPunct="1">
              <a:spcAft>
                <a:spcPts val="1800"/>
              </a:spcAft>
              <a:buClr>
                <a:schemeClr val="accent1"/>
              </a:buClr>
              <a:buSzPct val="85000"/>
              <a:buFont typeface="Arial" charset="0"/>
              <a:buChar char="•"/>
            </a:pPr>
            <a:endParaRPr lang="en-US" sz="1400" b="1">
              <a:solidFill>
                <a:schemeClr val="accent2"/>
              </a:solidFill>
              <a:latin typeface="Georgia" pitchFamily="18" charset="0"/>
            </a:endParaRPr>
          </a:p>
          <a:p>
            <a:pPr lvl="1" defTabSz="914400" eaLnBrk="1" hangingPunct="1">
              <a:spcAft>
                <a:spcPts val="600"/>
              </a:spcAft>
              <a:buClr>
                <a:schemeClr val="accent1"/>
              </a:buClr>
              <a:buSzPct val="85000"/>
              <a:buFont typeface="Arial" charset="0"/>
              <a:buChar char="•"/>
            </a:pPr>
            <a:endParaRPr lang="en-US" sz="1400" b="1">
              <a:solidFill>
                <a:schemeClr val="accent2"/>
              </a:solidFill>
              <a:latin typeface="Georgia" pitchFamily="18" charset="0"/>
            </a:endParaRPr>
          </a:p>
          <a:p>
            <a:pPr defTabSz="914400" eaLnBrk="1" hangingPunct="1">
              <a:spcAft>
                <a:spcPts val="1800"/>
              </a:spcAft>
              <a:buClr>
                <a:schemeClr val="accent1"/>
              </a:buClr>
              <a:buSzPct val="85000"/>
              <a:buFont typeface="Arial" charset="0"/>
              <a:buChar char="•"/>
            </a:pPr>
            <a:endParaRPr lang="en-US" sz="1400">
              <a:latin typeface="Georgia" pitchFamily="18" charset="0"/>
            </a:endParaRPr>
          </a:p>
          <a:p>
            <a:pPr defTabSz="914400" eaLnBrk="1" hangingPunct="1">
              <a:spcAft>
                <a:spcPts val="600"/>
              </a:spcAft>
              <a:buClr>
                <a:schemeClr val="accent1"/>
              </a:buClr>
              <a:buSzPct val="85000"/>
              <a:buFont typeface="Arial" charset="0"/>
              <a:buChar char="•"/>
            </a:pPr>
            <a:endParaRPr lang="en-US" b="1">
              <a:latin typeface="Georgia" pitchFamily="18" charset="0"/>
            </a:endParaRPr>
          </a:p>
          <a:p>
            <a:pPr defTabSz="914400" eaLnBrk="1" hangingPunct="1">
              <a:spcAft>
                <a:spcPts val="600"/>
              </a:spcAft>
              <a:buClr>
                <a:schemeClr val="accent1"/>
              </a:buClr>
              <a:buSzPct val="85000"/>
              <a:buFont typeface="Calibri" pitchFamily="34" charset="0"/>
              <a:buAutoNum type="arabicPeriod" startAt="2"/>
            </a:pPr>
            <a:endParaRPr lang="en-US" sz="600">
              <a:latin typeface="Georgia" pitchFamily="18" charset="0"/>
            </a:endParaRPr>
          </a:p>
          <a:p>
            <a:pPr defTabSz="914400" eaLnBrk="1" hangingPunct="1">
              <a:spcAft>
                <a:spcPts val="600"/>
              </a:spcAft>
              <a:buClr>
                <a:schemeClr val="accent1"/>
              </a:buClr>
              <a:buSzPct val="85000"/>
              <a:buFont typeface="Arial" charset="0"/>
              <a:buChar char="•"/>
            </a:pPr>
            <a:endParaRPr lang="en-US" sz="1500">
              <a:latin typeface="Georgia" pitchFamily="18" charset="0"/>
            </a:endParaRPr>
          </a:p>
          <a:p>
            <a:pPr defTabSz="914400" eaLnBrk="1" hangingPunct="1">
              <a:spcAft>
                <a:spcPts val="600"/>
              </a:spcAft>
              <a:buClr>
                <a:schemeClr val="accent1"/>
              </a:buClr>
              <a:buSzPct val="85000"/>
            </a:pPr>
            <a:r>
              <a:rPr lang="en-US" sz="1600">
                <a:latin typeface="Georgia" pitchFamily="18" charset="0"/>
              </a:rPr>
              <a:t>	</a:t>
            </a:r>
          </a:p>
          <a:p>
            <a:pPr defTabSz="914400" eaLnBrk="1" hangingPunct="1">
              <a:spcAft>
                <a:spcPts val="1800"/>
              </a:spcAft>
              <a:buClr>
                <a:schemeClr val="accent1"/>
              </a:buClr>
              <a:buSzPct val="85000"/>
              <a:buFont typeface="Arial" charset="0"/>
              <a:buChar char="•"/>
            </a:pPr>
            <a:endParaRPr lang="en-US">
              <a:latin typeface="Georgia" pitchFamily="18" charset="0"/>
            </a:endParaRPr>
          </a:p>
          <a:p>
            <a:pPr defTabSz="914400" eaLnBrk="1" hangingPunct="1">
              <a:spcAft>
                <a:spcPts val="1800"/>
              </a:spcAft>
              <a:buClr>
                <a:schemeClr val="accent1"/>
              </a:buClr>
              <a:buSzPct val="85000"/>
              <a:buFont typeface="Arial" charset="0"/>
              <a:buChar char="•"/>
            </a:pPr>
            <a:endParaRPr lang="en-US">
              <a:latin typeface="Georgia" pitchFamily="18" charset="0"/>
            </a:endParaRPr>
          </a:p>
          <a:p>
            <a:pPr defTabSz="914400" eaLnBrk="1" hangingPunct="1">
              <a:spcAft>
                <a:spcPts val="1800"/>
              </a:spcAft>
              <a:buClr>
                <a:schemeClr val="accent1"/>
              </a:buClr>
              <a:buSzPct val="85000"/>
              <a:buFont typeface="Arial" charset="0"/>
              <a:buChar char="•"/>
            </a:pPr>
            <a:endParaRPr lang="en-US">
              <a:latin typeface="Georgia" pitchFamily="18" charset="0"/>
            </a:endParaRPr>
          </a:p>
          <a:p>
            <a:pPr lvl="1" defTabSz="914400" eaLnBrk="1" hangingPunct="1">
              <a:spcAft>
                <a:spcPts val="1800"/>
              </a:spcAft>
              <a:buClr>
                <a:schemeClr val="accent1"/>
              </a:buClr>
              <a:buSzPct val="85000"/>
            </a:pPr>
            <a:endParaRPr lang="en-US">
              <a:latin typeface="Georgia" pitchFamily="18" charset="0"/>
            </a:endParaRPr>
          </a:p>
          <a:p>
            <a:pPr lvl="2" defTabSz="914400" eaLnBrk="1" hangingPunct="1">
              <a:spcAft>
                <a:spcPts val="1800"/>
              </a:spcAft>
              <a:buClr>
                <a:schemeClr val="accent1"/>
              </a:buClr>
              <a:buSzPct val="85000"/>
              <a:buFont typeface="Wingdings 2" pitchFamily="18" charset="2"/>
              <a:buChar char=""/>
            </a:pPr>
            <a:endParaRPr lang="en-US" i="1">
              <a:latin typeface="Georgia" pitchFamily="18" charset="0"/>
            </a:endParaRPr>
          </a:p>
          <a:p>
            <a:pPr lvl="1" defTabSz="914400" eaLnBrk="1" hangingPunct="1">
              <a:spcAft>
                <a:spcPts val="1800"/>
              </a:spcAft>
              <a:buClr>
                <a:schemeClr val="accent1"/>
              </a:buClr>
              <a:buSzPct val="85000"/>
              <a:buFont typeface="Wingdings 2" pitchFamily="18" charset="2"/>
              <a:buChar char=""/>
            </a:pPr>
            <a:endParaRPr lang="en-US" u="sng">
              <a:latin typeface="Georgia" pitchFamily="18" charset="0"/>
            </a:endParaRPr>
          </a:p>
          <a:p>
            <a:pPr lvl="1" defTabSz="914400" eaLnBrk="1" hangingPunct="1">
              <a:spcAft>
                <a:spcPts val="1800"/>
              </a:spcAft>
              <a:buClr>
                <a:schemeClr val="accent1"/>
              </a:buClr>
              <a:buSzPct val="85000"/>
              <a:buFont typeface="Wingdings 2" pitchFamily="18" charset="2"/>
              <a:buChar char=""/>
            </a:pPr>
            <a:endParaRPr lang="en-US" b="1">
              <a:latin typeface="Georgia" pitchFamily="18" charset="0"/>
            </a:endParaRPr>
          </a:p>
        </p:txBody>
      </p:sp>
      <p:pic>
        <p:nvPicPr>
          <p:cNvPr id="6349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5138" y="2851150"/>
            <a:ext cx="5557837"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6938" y="4341813"/>
            <a:ext cx="5648325"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6759575" y="4314825"/>
            <a:ext cx="2076450" cy="1446213"/>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808080">
                <a:alpha val="37999"/>
              </a:srgbClr>
            </a:outerShdw>
          </a:effec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600"/>
              </a:spcAft>
              <a:buFontTx/>
              <a:buChar char="-"/>
              <a:defRPr/>
            </a:pPr>
            <a:r>
              <a:rPr lang="en-US" sz="1300" smtClean="0">
                <a:solidFill>
                  <a:srgbClr val="000000"/>
                </a:solidFill>
                <a:latin typeface="Calibri" pitchFamily="34" charset="0"/>
              </a:rPr>
              <a:t>Reverse equation (1) and change the ΔH sign</a:t>
            </a:r>
          </a:p>
          <a:p>
            <a:pPr eaLnBrk="1" hangingPunct="1">
              <a:spcAft>
                <a:spcPts val="600"/>
              </a:spcAft>
              <a:buFontTx/>
              <a:buChar char="-"/>
              <a:defRPr/>
            </a:pPr>
            <a:r>
              <a:rPr lang="en-US" sz="1300" smtClean="0">
                <a:solidFill>
                  <a:srgbClr val="000000"/>
                </a:solidFill>
                <a:latin typeface="Calibri" pitchFamily="34" charset="0"/>
              </a:rPr>
              <a:t>Multiply equation (2) and its ΔH by 4</a:t>
            </a:r>
          </a:p>
          <a:p>
            <a:pPr eaLnBrk="1" hangingPunct="1">
              <a:spcAft>
                <a:spcPts val="600"/>
              </a:spcAft>
              <a:buFontTx/>
              <a:buChar char="-"/>
              <a:defRPr/>
            </a:pPr>
            <a:r>
              <a:rPr lang="en-US" sz="1300" smtClean="0">
                <a:solidFill>
                  <a:srgbClr val="000000"/>
                </a:solidFill>
                <a:latin typeface="Calibri" pitchFamily="34" charset="0"/>
              </a:rPr>
              <a:t>Multiply equation (3) and its ΔH by 5/2</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defRPr/>
            </a:pPr>
            <a:r>
              <a:rPr lang="en-US" cap="small" dirty="0" smtClean="0"/>
              <a:t>Molar Enthalpy of Formation</a:t>
            </a:r>
          </a:p>
        </p:txBody>
      </p:sp>
      <p:sp>
        <p:nvSpPr>
          <p:cNvPr id="64515" name="Content Placeholder 3"/>
          <p:cNvSpPr txBox="1">
            <a:spLocks/>
          </p:cNvSpPr>
          <p:nvPr/>
        </p:nvSpPr>
        <p:spPr bwMode="auto">
          <a:xfrm>
            <a:off x="273050" y="1527175"/>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30250" indent="-273050" eaLnBrk="0" hangingPunct="0">
              <a:defRPr>
                <a:solidFill>
                  <a:schemeClr val="tx1"/>
                </a:solidFill>
                <a:latin typeface="Arial" charset="0"/>
                <a:ea typeface="ＭＳ Ｐゴシック" pitchFamily="34" charset="-128"/>
              </a:defRPr>
            </a:lvl2pPr>
            <a:lvl3pPr marL="1187450" indent="-27305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hangingPunct="1">
              <a:spcAft>
                <a:spcPts val="1800"/>
              </a:spcAft>
              <a:buClr>
                <a:schemeClr val="accent1"/>
              </a:buClr>
              <a:buSzPct val="85000"/>
              <a:buFont typeface="Arial" charset="0"/>
              <a:buChar char="•"/>
            </a:pPr>
            <a:endParaRPr lang="en-US">
              <a:latin typeface="Georgia" pitchFamily="18" charset="0"/>
            </a:endParaRPr>
          </a:p>
          <a:p>
            <a:pPr defTabSz="914400" eaLnBrk="1" hangingPunct="1">
              <a:spcAft>
                <a:spcPts val="1800"/>
              </a:spcAft>
              <a:buClr>
                <a:schemeClr val="accent1"/>
              </a:buClr>
              <a:buSzPct val="85000"/>
              <a:buFont typeface="Arial" charset="0"/>
              <a:buChar char="•"/>
            </a:pPr>
            <a:endParaRPr lang="en-US">
              <a:latin typeface="Georgia" pitchFamily="18" charset="0"/>
            </a:endParaRPr>
          </a:p>
          <a:p>
            <a:pPr defTabSz="914400" eaLnBrk="1" hangingPunct="1">
              <a:spcAft>
                <a:spcPts val="1800"/>
              </a:spcAft>
              <a:buClr>
                <a:schemeClr val="accent1"/>
              </a:buClr>
              <a:buSzPct val="85000"/>
              <a:buFont typeface="Arial" charset="0"/>
              <a:buChar char="•"/>
            </a:pPr>
            <a:endParaRPr lang="en-US">
              <a:latin typeface="Georgia" pitchFamily="18" charset="0"/>
            </a:endParaRPr>
          </a:p>
          <a:p>
            <a:pPr defTabSz="914400" eaLnBrk="1" hangingPunct="1">
              <a:spcAft>
                <a:spcPts val="1800"/>
              </a:spcAft>
              <a:buClr>
                <a:schemeClr val="accent1"/>
              </a:buClr>
              <a:buSzPct val="85000"/>
              <a:buFont typeface="Arial" charset="0"/>
              <a:buChar char="•"/>
            </a:pPr>
            <a:endParaRPr lang="en-US">
              <a:latin typeface="Georgia" pitchFamily="18" charset="0"/>
            </a:endParaRPr>
          </a:p>
          <a:p>
            <a:pPr defTabSz="914400" eaLnBrk="1" hangingPunct="1">
              <a:spcAft>
                <a:spcPts val="1800"/>
              </a:spcAft>
              <a:buClr>
                <a:schemeClr val="accent1"/>
              </a:buClr>
              <a:buSzPct val="85000"/>
              <a:buFont typeface="Arial" charset="0"/>
              <a:buChar char="•"/>
            </a:pPr>
            <a:endParaRPr lang="en-US">
              <a:latin typeface="Georgia" pitchFamily="18" charset="0"/>
            </a:endParaRPr>
          </a:p>
          <a:p>
            <a:pPr defTabSz="914400" eaLnBrk="1" hangingPunct="1">
              <a:spcAft>
                <a:spcPts val="1800"/>
              </a:spcAft>
              <a:buClr>
                <a:schemeClr val="accent1"/>
              </a:buClr>
              <a:buSzPct val="85000"/>
              <a:buFont typeface="Arial" charset="0"/>
              <a:buChar char="•"/>
            </a:pPr>
            <a:endParaRPr lang="en-US">
              <a:latin typeface="Georgia" pitchFamily="18" charset="0"/>
            </a:endParaRPr>
          </a:p>
          <a:p>
            <a:pPr lvl="1" defTabSz="914400" eaLnBrk="1" hangingPunct="1">
              <a:spcAft>
                <a:spcPts val="1800"/>
              </a:spcAft>
              <a:buClr>
                <a:schemeClr val="accent1"/>
              </a:buClr>
              <a:buSzPct val="85000"/>
            </a:pPr>
            <a:endParaRPr lang="en-US">
              <a:latin typeface="Georgia" pitchFamily="18" charset="0"/>
            </a:endParaRPr>
          </a:p>
          <a:p>
            <a:pPr lvl="2" defTabSz="914400" eaLnBrk="1" hangingPunct="1">
              <a:spcAft>
                <a:spcPts val="1800"/>
              </a:spcAft>
              <a:buClr>
                <a:schemeClr val="accent1"/>
              </a:buClr>
              <a:buSzPct val="85000"/>
              <a:buFont typeface="Wingdings 2" pitchFamily="18" charset="2"/>
              <a:buChar char=""/>
            </a:pPr>
            <a:endParaRPr lang="en-US" i="1">
              <a:latin typeface="Georgia" pitchFamily="18" charset="0"/>
            </a:endParaRPr>
          </a:p>
          <a:p>
            <a:pPr lvl="1" defTabSz="914400" eaLnBrk="1" hangingPunct="1">
              <a:spcAft>
                <a:spcPts val="1800"/>
              </a:spcAft>
              <a:buClr>
                <a:schemeClr val="accent1"/>
              </a:buClr>
              <a:buSzPct val="85000"/>
              <a:buFont typeface="Wingdings 2" pitchFamily="18" charset="2"/>
              <a:buChar char=""/>
            </a:pPr>
            <a:endParaRPr lang="en-US" u="sng">
              <a:latin typeface="Georgia" pitchFamily="18" charset="0"/>
            </a:endParaRPr>
          </a:p>
          <a:p>
            <a:pPr lvl="1" defTabSz="914400" eaLnBrk="1" hangingPunct="1">
              <a:spcAft>
                <a:spcPts val="1800"/>
              </a:spcAft>
              <a:buClr>
                <a:schemeClr val="accent1"/>
              </a:buClr>
              <a:buSzPct val="85000"/>
              <a:buFont typeface="Wingdings 2" pitchFamily="18" charset="2"/>
              <a:buChar char=""/>
            </a:pPr>
            <a:endParaRPr lang="en-US" b="1">
              <a:latin typeface="Georgia" pitchFamily="18" charset="0"/>
            </a:endParaRPr>
          </a:p>
        </p:txBody>
      </p:sp>
      <p:sp>
        <p:nvSpPr>
          <p:cNvPr id="64516" name="Content Placeholder 3"/>
          <p:cNvSpPr txBox="1">
            <a:spLocks/>
          </p:cNvSpPr>
          <p:nvPr/>
        </p:nvSpPr>
        <p:spPr bwMode="auto">
          <a:xfrm>
            <a:off x="331788" y="1563688"/>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30250" indent="-273050" eaLnBrk="0" hangingPunct="0">
              <a:defRPr>
                <a:solidFill>
                  <a:schemeClr val="tx1"/>
                </a:solidFill>
                <a:latin typeface="Arial" charset="0"/>
                <a:ea typeface="ＭＳ Ｐゴシック" pitchFamily="34" charset="-128"/>
              </a:defRPr>
            </a:lvl2pPr>
            <a:lvl3pPr marL="1187450" indent="-27305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hangingPunct="1">
              <a:spcAft>
                <a:spcPts val="1200"/>
              </a:spcAft>
              <a:buClr>
                <a:schemeClr val="accent1"/>
              </a:buClr>
              <a:buSzPct val="85000"/>
              <a:buFont typeface="Arial" charset="0"/>
              <a:buChar char="•"/>
            </a:pPr>
            <a:endParaRPr lang="en-US">
              <a:latin typeface="Georgia" pitchFamily="18" charset="0"/>
            </a:endParaRPr>
          </a:p>
          <a:p>
            <a:pPr defTabSz="914400" eaLnBrk="1" hangingPunct="1">
              <a:spcAft>
                <a:spcPts val="1800"/>
              </a:spcAft>
              <a:buClr>
                <a:schemeClr val="accent1"/>
              </a:buClr>
              <a:buSzPct val="85000"/>
              <a:buFont typeface="Arial" charset="0"/>
              <a:buChar char="•"/>
            </a:pPr>
            <a:endParaRPr lang="en-US">
              <a:latin typeface="Georgia" pitchFamily="18" charset="0"/>
            </a:endParaRPr>
          </a:p>
          <a:p>
            <a:pPr defTabSz="914400" eaLnBrk="1" hangingPunct="1">
              <a:spcAft>
                <a:spcPts val="1800"/>
              </a:spcAft>
              <a:buClr>
                <a:schemeClr val="accent1"/>
              </a:buClr>
              <a:buSzPct val="85000"/>
              <a:buFont typeface="Arial" charset="0"/>
              <a:buChar char="•"/>
            </a:pPr>
            <a:endParaRPr lang="en-US">
              <a:latin typeface="Georgia" pitchFamily="18" charset="0"/>
            </a:endParaRPr>
          </a:p>
          <a:p>
            <a:pPr lvl="1" defTabSz="914400" eaLnBrk="1" hangingPunct="1">
              <a:spcAft>
                <a:spcPts val="1800"/>
              </a:spcAft>
              <a:buClr>
                <a:schemeClr val="accent1"/>
              </a:buClr>
              <a:buSzPct val="85000"/>
            </a:pPr>
            <a:endParaRPr lang="en-US">
              <a:latin typeface="Georgia" pitchFamily="18" charset="0"/>
            </a:endParaRPr>
          </a:p>
          <a:p>
            <a:pPr lvl="2" defTabSz="914400" eaLnBrk="1" hangingPunct="1">
              <a:spcAft>
                <a:spcPts val="1800"/>
              </a:spcAft>
              <a:buClr>
                <a:schemeClr val="accent1"/>
              </a:buClr>
              <a:buSzPct val="85000"/>
              <a:buFont typeface="Wingdings 2" pitchFamily="18" charset="2"/>
              <a:buChar char=""/>
            </a:pPr>
            <a:endParaRPr lang="en-US" i="1">
              <a:latin typeface="Georgia" pitchFamily="18" charset="0"/>
            </a:endParaRPr>
          </a:p>
          <a:p>
            <a:pPr lvl="1" defTabSz="914400" eaLnBrk="1" hangingPunct="1">
              <a:spcAft>
                <a:spcPts val="1800"/>
              </a:spcAft>
              <a:buClr>
                <a:schemeClr val="accent1"/>
              </a:buClr>
              <a:buSzPct val="85000"/>
              <a:buFont typeface="Wingdings 2" pitchFamily="18" charset="2"/>
              <a:buChar char=""/>
            </a:pPr>
            <a:endParaRPr lang="en-US" u="sng">
              <a:latin typeface="Georgia" pitchFamily="18" charset="0"/>
            </a:endParaRPr>
          </a:p>
          <a:p>
            <a:pPr lvl="1" defTabSz="914400" eaLnBrk="1" hangingPunct="1">
              <a:spcAft>
                <a:spcPts val="1800"/>
              </a:spcAft>
              <a:buClr>
                <a:schemeClr val="accent1"/>
              </a:buClr>
              <a:buSzPct val="85000"/>
              <a:buFont typeface="Wingdings 2" pitchFamily="18" charset="2"/>
              <a:buChar char=""/>
            </a:pPr>
            <a:endParaRPr lang="en-US" b="1">
              <a:latin typeface="Georgia" pitchFamily="18" charset="0"/>
            </a:endParaRPr>
          </a:p>
        </p:txBody>
      </p:sp>
      <p:sp>
        <p:nvSpPr>
          <p:cNvPr id="64517" name="Content Placeholder 3"/>
          <p:cNvSpPr txBox="1">
            <a:spLocks/>
          </p:cNvSpPr>
          <p:nvPr/>
        </p:nvSpPr>
        <p:spPr bwMode="auto">
          <a:xfrm>
            <a:off x="152400" y="1563688"/>
            <a:ext cx="87423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eaLnBrk="0" hangingPunct="0">
              <a:defRPr>
                <a:solidFill>
                  <a:schemeClr val="tx1"/>
                </a:solidFill>
                <a:latin typeface="Arial" charset="0"/>
                <a:ea typeface="ＭＳ Ｐゴシック" pitchFamily="34" charset="-128"/>
              </a:defRPr>
            </a:lvl1pPr>
            <a:lvl2pPr marL="730250" indent="-273050" eaLnBrk="0" hangingPunct="0">
              <a:defRPr>
                <a:solidFill>
                  <a:schemeClr val="tx1"/>
                </a:solidFill>
                <a:latin typeface="Arial" charset="0"/>
                <a:ea typeface="ＭＳ Ｐゴシック" pitchFamily="34" charset="-128"/>
              </a:defRPr>
            </a:lvl2pPr>
            <a:lvl3pPr marL="1187450" indent="-27305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hangingPunct="1">
              <a:spcAft>
                <a:spcPts val="1800"/>
              </a:spcAft>
              <a:buClr>
                <a:schemeClr val="accent1"/>
              </a:buClr>
              <a:buSzPct val="85000"/>
              <a:buFont typeface="Arial" charset="0"/>
              <a:buChar char="•"/>
            </a:pPr>
            <a:endParaRPr lang="en-US" b="1">
              <a:latin typeface="Georgia" pitchFamily="18" charset="0"/>
            </a:endParaRPr>
          </a:p>
          <a:p>
            <a:pPr defTabSz="914400" eaLnBrk="1" hangingPunct="1">
              <a:spcAft>
                <a:spcPts val="600"/>
              </a:spcAft>
              <a:buClr>
                <a:schemeClr val="accent1"/>
              </a:buClr>
              <a:buSzPct val="85000"/>
              <a:buFont typeface="Calibri" pitchFamily="34" charset="0"/>
              <a:buAutoNum type="arabicPeriod" startAt="2"/>
            </a:pPr>
            <a:endParaRPr lang="en-US" sz="600">
              <a:latin typeface="Georgia" pitchFamily="18" charset="0"/>
            </a:endParaRPr>
          </a:p>
          <a:p>
            <a:pPr defTabSz="914400" eaLnBrk="1" hangingPunct="1">
              <a:spcAft>
                <a:spcPts val="600"/>
              </a:spcAft>
              <a:buClr>
                <a:schemeClr val="accent1"/>
              </a:buClr>
              <a:buSzPct val="85000"/>
              <a:buFont typeface="Arial" charset="0"/>
              <a:buChar char="•"/>
            </a:pPr>
            <a:endParaRPr lang="en-US" sz="1500">
              <a:latin typeface="Georgia" pitchFamily="18" charset="0"/>
            </a:endParaRPr>
          </a:p>
          <a:p>
            <a:pPr defTabSz="914400" eaLnBrk="1" hangingPunct="1">
              <a:spcAft>
                <a:spcPts val="600"/>
              </a:spcAft>
              <a:buClr>
                <a:schemeClr val="accent1"/>
              </a:buClr>
              <a:buSzPct val="85000"/>
            </a:pPr>
            <a:r>
              <a:rPr lang="en-US" sz="1600">
                <a:latin typeface="Georgia" pitchFamily="18" charset="0"/>
              </a:rPr>
              <a:t>	</a:t>
            </a:r>
          </a:p>
          <a:p>
            <a:pPr defTabSz="914400" eaLnBrk="1" hangingPunct="1">
              <a:spcAft>
                <a:spcPts val="1800"/>
              </a:spcAft>
              <a:buClr>
                <a:schemeClr val="accent1"/>
              </a:buClr>
              <a:buSzPct val="85000"/>
              <a:buFont typeface="Arial" charset="0"/>
              <a:buChar char="•"/>
            </a:pPr>
            <a:endParaRPr lang="en-US">
              <a:latin typeface="Georgia" pitchFamily="18" charset="0"/>
            </a:endParaRPr>
          </a:p>
          <a:p>
            <a:pPr defTabSz="914400" eaLnBrk="1" hangingPunct="1">
              <a:spcAft>
                <a:spcPts val="1800"/>
              </a:spcAft>
              <a:buClr>
                <a:schemeClr val="accent1"/>
              </a:buClr>
              <a:buSzPct val="85000"/>
              <a:buFont typeface="Arial" charset="0"/>
              <a:buChar char="•"/>
            </a:pPr>
            <a:endParaRPr lang="en-US">
              <a:latin typeface="Georgia" pitchFamily="18" charset="0"/>
            </a:endParaRPr>
          </a:p>
          <a:p>
            <a:pPr defTabSz="914400" eaLnBrk="1" hangingPunct="1">
              <a:spcAft>
                <a:spcPts val="1800"/>
              </a:spcAft>
              <a:buClr>
                <a:schemeClr val="accent1"/>
              </a:buClr>
              <a:buSzPct val="85000"/>
              <a:buFont typeface="Arial" charset="0"/>
              <a:buChar char="•"/>
            </a:pPr>
            <a:endParaRPr lang="en-US">
              <a:latin typeface="Georgia" pitchFamily="18" charset="0"/>
            </a:endParaRPr>
          </a:p>
          <a:p>
            <a:pPr lvl="1" defTabSz="914400" eaLnBrk="1" hangingPunct="1">
              <a:spcAft>
                <a:spcPts val="1800"/>
              </a:spcAft>
              <a:buClr>
                <a:schemeClr val="accent1"/>
              </a:buClr>
              <a:buSzPct val="85000"/>
            </a:pPr>
            <a:endParaRPr lang="en-US">
              <a:latin typeface="Georgia" pitchFamily="18" charset="0"/>
            </a:endParaRPr>
          </a:p>
          <a:p>
            <a:pPr lvl="2" defTabSz="914400" eaLnBrk="1" hangingPunct="1">
              <a:spcAft>
                <a:spcPts val="1800"/>
              </a:spcAft>
              <a:buClr>
                <a:schemeClr val="accent1"/>
              </a:buClr>
              <a:buSzPct val="85000"/>
              <a:buFont typeface="Wingdings 2" pitchFamily="18" charset="2"/>
              <a:buChar char=""/>
            </a:pPr>
            <a:endParaRPr lang="en-US" i="1">
              <a:latin typeface="Georgia" pitchFamily="18" charset="0"/>
            </a:endParaRPr>
          </a:p>
          <a:p>
            <a:pPr lvl="1" defTabSz="914400" eaLnBrk="1" hangingPunct="1">
              <a:spcAft>
                <a:spcPts val="1800"/>
              </a:spcAft>
              <a:buClr>
                <a:schemeClr val="accent1"/>
              </a:buClr>
              <a:buSzPct val="85000"/>
              <a:buFont typeface="Wingdings 2" pitchFamily="18" charset="2"/>
              <a:buChar char=""/>
            </a:pPr>
            <a:endParaRPr lang="en-US" u="sng">
              <a:latin typeface="Georgia" pitchFamily="18" charset="0"/>
            </a:endParaRPr>
          </a:p>
          <a:p>
            <a:pPr lvl="1" defTabSz="914400" eaLnBrk="1" hangingPunct="1">
              <a:spcAft>
                <a:spcPts val="1800"/>
              </a:spcAft>
              <a:buClr>
                <a:schemeClr val="accent1"/>
              </a:buClr>
              <a:buSzPct val="85000"/>
              <a:buFont typeface="Wingdings 2" pitchFamily="18" charset="2"/>
              <a:buChar char=""/>
            </a:pPr>
            <a:endParaRPr lang="en-US" b="1">
              <a:latin typeface="Georgia" pitchFamily="18" charset="0"/>
            </a:endParaRPr>
          </a:p>
        </p:txBody>
      </p:sp>
      <p:sp>
        <p:nvSpPr>
          <p:cNvPr id="64518" name="Content Placeholder 3"/>
          <p:cNvSpPr txBox="1">
            <a:spLocks/>
          </p:cNvSpPr>
          <p:nvPr/>
        </p:nvSpPr>
        <p:spPr bwMode="auto">
          <a:xfrm>
            <a:off x="231775" y="1527175"/>
            <a:ext cx="86820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eaLnBrk="0" hangingPunct="0">
              <a:defRPr>
                <a:solidFill>
                  <a:schemeClr val="tx1"/>
                </a:solidFill>
                <a:latin typeface="Arial" charset="0"/>
                <a:ea typeface="ＭＳ Ｐゴシック" pitchFamily="34" charset="-128"/>
              </a:defRPr>
            </a:lvl1pPr>
            <a:lvl2pPr marL="1087438" indent="-360363" eaLnBrk="0" hangingPunct="0">
              <a:defRPr>
                <a:solidFill>
                  <a:schemeClr val="tx1"/>
                </a:solidFill>
                <a:latin typeface="Arial" charset="0"/>
                <a:ea typeface="ＭＳ Ｐゴシック" pitchFamily="34" charset="-128"/>
              </a:defRPr>
            </a:lvl2pPr>
            <a:lvl3pPr marL="1187450" indent="-27305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hangingPunct="1">
              <a:spcAft>
                <a:spcPts val="1800"/>
              </a:spcAft>
              <a:buClr>
                <a:schemeClr val="accent1"/>
              </a:buClr>
              <a:buSzPct val="85000"/>
              <a:buFont typeface="Arial" charset="0"/>
              <a:buChar char="•"/>
            </a:pPr>
            <a:r>
              <a:rPr lang="en-US" sz="1600">
                <a:latin typeface="Georgia" pitchFamily="18" charset="0"/>
              </a:rPr>
              <a:t>Methane is burned in furnaces and in some power plants.  What is the standard </a:t>
            </a:r>
            <a:r>
              <a:rPr lang="en-US" sz="1600" b="1">
                <a:latin typeface="Georgia" pitchFamily="18" charset="0"/>
              </a:rPr>
              <a:t>molar </a:t>
            </a:r>
            <a:r>
              <a:rPr lang="en-US" sz="1600">
                <a:latin typeface="Georgia" pitchFamily="18" charset="0"/>
              </a:rPr>
              <a:t>enthalpy of combustion of methane?  Assume that water vapour is a product.</a:t>
            </a:r>
          </a:p>
          <a:p>
            <a:pPr defTabSz="914400" eaLnBrk="1" hangingPunct="1">
              <a:spcAft>
                <a:spcPts val="1800"/>
              </a:spcAft>
              <a:buClr>
                <a:schemeClr val="accent1"/>
              </a:buClr>
              <a:buSzPct val="85000"/>
              <a:buFont typeface="Arial" charset="0"/>
              <a:buChar char="•"/>
            </a:pPr>
            <a:r>
              <a:rPr lang="en-US" sz="1600">
                <a:latin typeface="Georgia" pitchFamily="18" charset="0"/>
              </a:rPr>
              <a:t>Need a balanced chemical equation:   CH</a:t>
            </a:r>
            <a:r>
              <a:rPr lang="en-US" sz="1600" baseline="-25000">
                <a:latin typeface="Georgia" pitchFamily="18" charset="0"/>
              </a:rPr>
              <a:t>4(g)</a:t>
            </a:r>
            <a:r>
              <a:rPr lang="en-US" sz="1600">
                <a:latin typeface="Georgia" pitchFamily="18" charset="0"/>
              </a:rPr>
              <a:t> + O</a:t>
            </a:r>
            <a:r>
              <a:rPr lang="en-US" sz="1600" baseline="-25000">
                <a:latin typeface="Georgia" pitchFamily="18" charset="0"/>
              </a:rPr>
              <a:t>2(g)</a:t>
            </a:r>
            <a:r>
              <a:rPr lang="en-US" sz="1600">
                <a:latin typeface="Georgia" pitchFamily="18" charset="0"/>
              </a:rPr>
              <a:t> </a:t>
            </a:r>
            <a:r>
              <a:rPr lang="en-US" sz="1600">
                <a:latin typeface="Georgia" pitchFamily="18" charset="0"/>
                <a:sym typeface="Wingdings" pitchFamily="2" charset="2"/>
              </a:rPr>
              <a:t>  CO</a:t>
            </a:r>
            <a:r>
              <a:rPr lang="en-US" sz="1600" baseline="-25000">
                <a:latin typeface="Georgia" pitchFamily="18" charset="0"/>
                <a:sym typeface="Wingdings" pitchFamily="2" charset="2"/>
              </a:rPr>
              <a:t>2(g)</a:t>
            </a:r>
            <a:r>
              <a:rPr lang="en-US" sz="1600">
                <a:latin typeface="Georgia" pitchFamily="18" charset="0"/>
                <a:sym typeface="Wingdings" pitchFamily="2" charset="2"/>
              </a:rPr>
              <a:t> + 2H</a:t>
            </a:r>
            <a:r>
              <a:rPr lang="en-US" sz="1600" baseline="-25000">
                <a:latin typeface="Georgia" pitchFamily="18" charset="0"/>
                <a:sym typeface="Wingdings" pitchFamily="2" charset="2"/>
              </a:rPr>
              <a:t>2</a:t>
            </a:r>
            <a:r>
              <a:rPr lang="en-US" sz="1600">
                <a:latin typeface="Georgia" pitchFamily="18" charset="0"/>
                <a:sym typeface="Wingdings" pitchFamily="2" charset="2"/>
              </a:rPr>
              <a:t>O</a:t>
            </a:r>
            <a:r>
              <a:rPr lang="en-US" sz="1600" baseline="-25000">
                <a:latin typeface="Georgia" pitchFamily="18" charset="0"/>
                <a:sym typeface="Wingdings" pitchFamily="2" charset="2"/>
              </a:rPr>
              <a:t>(g)</a:t>
            </a:r>
          </a:p>
          <a:p>
            <a:pPr defTabSz="914400" eaLnBrk="1" hangingPunct="1">
              <a:spcAft>
                <a:spcPts val="1800"/>
              </a:spcAft>
              <a:buClr>
                <a:schemeClr val="accent1"/>
              </a:buClr>
              <a:buSzPct val="85000"/>
              <a:buFont typeface="Arial" charset="0"/>
              <a:buChar char="•"/>
            </a:pPr>
            <a:r>
              <a:rPr lang="en-US" sz="1600">
                <a:latin typeface="Georgia" pitchFamily="18" charset="0"/>
                <a:sym typeface="Wingdings" pitchFamily="2" charset="2"/>
              </a:rPr>
              <a:t>Use the formula and the data booklet to calculate the </a:t>
            </a:r>
            <a:r>
              <a:rPr lang="en-US" sz="1600">
                <a:latin typeface="Lucida Grande" pitchFamily="-110" charset="0"/>
              </a:rPr>
              <a:t>Δ</a:t>
            </a:r>
            <a:r>
              <a:rPr lang="en-US" sz="1600" baseline="-25000">
                <a:latin typeface="Georgia" pitchFamily="18" charset="0"/>
              </a:rPr>
              <a:t>c</a:t>
            </a:r>
            <a:r>
              <a:rPr lang="en-US" sz="1600" i="1">
                <a:latin typeface="Georgia" pitchFamily="18" charset="0"/>
              </a:rPr>
              <a:t>H</a:t>
            </a:r>
            <a:r>
              <a:rPr lang="en-US" sz="1600">
                <a:latin typeface="Georgia" pitchFamily="18" charset="0"/>
              </a:rPr>
              <a:t>°</a:t>
            </a:r>
          </a:p>
          <a:p>
            <a:pPr lvl="1" defTabSz="914400" eaLnBrk="1" hangingPunct="1">
              <a:spcAft>
                <a:spcPts val="1800"/>
              </a:spcAft>
              <a:buClr>
                <a:schemeClr val="accent1"/>
              </a:buClr>
              <a:buSzPct val="85000"/>
            </a:pPr>
            <a:r>
              <a:rPr lang="en-US" sz="1200" i="1">
                <a:latin typeface="Georgia" pitchFamily="18" charset="0"/>
              </a:rPr>
              <a:t>We found all of the </a:t>
            </a:r>
            <a:r>
              <a:rPr lang="en-US" sz="1200" i="1">
                <a:latin typeface="Lucida Grande" pitchFamily="-110" charset="0"/>
              </a:rPr>
              <a:t>Δ</a:t>
            </a:r>
            <a:r>
              <a:rPr lang="en-US" sz="1200" i="1" baseline="-25000">
                <a:latin typeface="Georgia" pitchFamily="18" charset="0"/>
              </a:rPr>
              <a:t>f </a:t>
            </a:r>
            <a:r>
              <a:rPr lang="en-US" sz="1200" i="1">
                <a:latin typeface="Georgia" pitchFamily="18" charset="0"/>
              </a:rPr>
              <a:t>H</a:t>
            </a:r>
            <a:r>
              <a:rPr lang="en-US" sz="1200" i="1" baseline="-25000">
                <a:latin typeface="Georgia" pitchFamily="18" charset="0"/>
              </a:rPr>
              <a:t>m </a:t>
            </a:r>
            <a:r>
              <a:rPr lang="en-US" sz="1200" i="1">
                <a:latin typeface="Georgia" pitchFamily="18" charset="0"/>
              </a:rPr>
              <a:t>for the compounds two slides ago </a:t>
            </a:r>
          </a:p>
          <a:p>
            <a:pPr lvl="1" defTabSz="914400" eaLnBrk="1" hangingPunct="1">
              <a:spcAft>
                <a:spcPts val="1800"/>
              </a:spcAft>
              <a:buClr>
                <a:schemeClr val="accent1"/>
              </a:buClr>
              <a:buSzPct val="85000"/>
            </a:pPr>
            <a:endParaRPr lang="en-US" sz="1200" i="1">
              <a:latin typeface="Georgia" pitchFamily="18" charset="0"/>
            </a:endParaRPr>
          </a:p>
          <a:p>
            <a:pPr lvl="1" defTabSz="914400" eaLnBrk="1" hangingPunct="1">
              <a:spcAft>
                <a:spcPts val="1800"/>
              </a:spcAft>
              <a:buClr>
                <a:schemeClr val="accent1"/>
              </a:buClr>
              <a:buSzPct val="85000"/>
            </a:pPr>
            <a:endParaRPr lang="en-US" sz="1200" i="1">
              <a:latin typeface="Georgia" pitchFamily="18" charset="0"/>
            </a:endParaRPr>
          </a:p>
          <a:p>
            <a:pPr lvl="1" defTabSz="914400" eaLnBrk="1" hangingPunct="1">
              <a:spcAft>
                <a:spcPts val="1800"/>
              </a:spcAft>
              <a:buClr>
                <a:schemeClr val="accent1"/>
              </a:buClr>
              <a:buSzPct val="85000"/>
            </a:pPr>
            <a:endParaRPr lang="en-US" sz="1200" i="1">
              <a:latin typeface="Georgia" pitchFamily="18" charset="0"/>
            </a:endParaRPr>
          </a:p>
          <a:p>
            <a:pPr lvl="1" defTabSz="914400" eaLnBrk="1" hangingPunct="1">
              <a:spcAft>
                <a:spcPts val="1800"/>
              </a:spcAft>
              <a:buClr>
                <a:schemeClr val="accent1"/>
              </a:buClr>
              <a:buSzPct val="85000"/>
            </a:pPr>
            <a:endParaRPr lang="en-US" sz="1200" i="1">
              <a:latin typeface="Georgia" pitchFamily="18" charset="0"/>
            </a:endParaRPr>
          </a:p>
          <a:p>
            <a:pPr lvl="1" defTabSz="914400" eaLnBrk="1" hangingPunct="1">
              <a:spcAft>
                <a:spcPts val="1800"/>
              </a:spcAft>
              <a:buClr>
                <a:schemeClr val="accent1"/>
              </a:buClr>
              <a:buSzPct val="85000"/>
            </a:pPr>
            <a:endParaRPr lang="en-US" sz="1200" i="1">
              <a:latin typeface="Georgia" pitchFamily="18" charset="0"/>
            </a:endParaRPr>
          </a:p>
          <a:p>
            <a:pPr lvl="1" defTabSz="914400" eaLnBrk="1" hangingPunct="1">
              <a:spcAft>
                <a:spcPts val="1800"/>
              </a:spcAft>
              <a:buClr>
                <a:schemeClr val="accent1"/>
              </a:buClr>
              <a:buSzPct val="85000"/>
            </a:pPr>
            <a:r>
              <a:rPr lang="en-US" sz="1500" i="1">
                <a:latin typeface="Georgia" pitchFamily="18" charset="0"/>
              </a:rPr>
              <a:t>	Are we finished with -802.5 kJ??  NO!</a:t>
            </a:r>
          </a:p>
          <a:p>
            <a:pPr defTabSz="914400" eaLnBrk="1" hangingPunct="1">
              <a:spcAft>
                <a:spcPts val="1800"/>
              </a:spcAft>
              <a:buClr>
                <a:schemeClr val="accent1"/>
              </a:buClr>
              <a:buSzPct val="85000"/>
              <a:buFont typeface="Arial" charset="0"/>
              <a:buChar char="•"/>
            </a:pPr>
            <a:endParaRPr lang="en-US" sz="1600">
              <a:latin typeface="Georgia" pitchFamily="18" charset="0"/>
            </a:endParaRPr>
          </a:p>
          <a:p>
            <a:pPr defTabSz="914400" eaLnBrk="1" hangingPunct="1">
              <a:spcAft>
                <a:spcPts val="1800"/>
              </a:spcAft>
              <a:buClr>
                <a:schemeClr val="accent1"/>
              </a:buClr>
              <a:buSzPct val="85000"/>
              <a:buFont typeface="Arial" charset="0"/>
              <a:buChar char="•"/>
            </a:pPr>
            <a:endParaRPr lang="en-US" sz="1600">
              <a:latin typeface="Georgia" pitchFamily="18" charset="0"/>
            </a:endParaRPr>
          </a:p>
          <a:p>
            <a:pPr defTabSz="914400" eaLnBrk="1" hangingPunct="1">
              <a:spcAft>
                <a:spcPts val="1800"/>
              </a:spcAft>
              <a:buClr>
                <a:schemeClr val="accent1"/>
              </a:buClr>
              <a:buSzPct val="85000"/>
              <a:buFont typeface="Arial" charset="0"/>
              <a:buChar char="•"/>
            </a:pPr>
            <a:endParaRPr lang="en-US" sz="1600">
              <a:latin typeface="Georgia" pitchFamily="18" charset="0"/>
            </a:endParaRPr>
          </a:p>
          <a:p>
            <a:pPr defTabSz="914400" eaLnBrk="1" hangingPunct="1">
              <a:spcAft>
                <a:spcPts val="1800"/>
              </a:spcAft>
              <a:buClr>
                <a:schemeClr val="accent1"/>
              </a:buClr>
              <a:buSzPct val="85000"/>
              <a:buFont typeface="Arial" charset="0"/>
              <a:buChar char="•"/>
            </a:pPr>
            <a:endParaRPr lang="en-US" sz="1600">
              <a:latin typeface="Georgia" pitchFamily="18" charset="0"/>
            </a:endParaRPr>
          </a:p>
          <a:p>
            <a:pPr defTabSz="914400" eaLnBrk="1" hangingPunct="1">
              <a:spcAft>
                <a:spcPts val="1800"/>
              </a:spcAft>
              <a:buClr>
                <a:schemeClr val="accent1"/>
              </a:buClr>
              <a:buSzPct val="85000"/>
              <a:buFont typeface="Arial" charset="0"/>
              <a:buChar char="•"/>
            </a:pPr>
            <a:endParaRPr lang="en-US" sz="1600">
              <a:latin typeface="Georgia" pitchFamily="18" charset="0"/>
            </a:endParaRPr>
          </a:p>
          <a:p>
            <a:pPr defTabSz="914400" eaLnBrk="1" hangingPunct="1">
              <a:spcAft>
                <a:spcPts val="1800"/>
              </a:spcAft>
              <a:buClr>
                <a:schemeClr val="accent1"/>
              </a:buClr>
              <a:buSzPct val="85000"/>
              <a:buFont typeface="Arial" charset="0"/>
              <a:buChar char="•"/>
            </a:pPr>
            <a:endParaRPr lang="en-US" sz="1600">
              <a:latin typeface="Georgia" pitchFamily="18" charset="0"/>
            </a:endParaRPr>
          </a:p>
          <a:p>
            <a:pPr defTabSz="914400" eaLnBrk="1" hangingPunct="1">
              <a:spcAft>
                <a:spcPts val="1800"/>
              </a:spcAft>
              <a:buClr>
                <a:schemeClr val="accent1"/>
              </a:buClr>
              <a:buSzPct val="85000"/>
              <a:buFont typeface="Arial" charset="0"/>
              <a:buChar char="•"/>
            </a:pPr>
            <a:endParaRPr lang="en-US" sz="1600">
              <a:latin typeface="Georgia" pitchFamily="18" charset="0"/>
            </a:endParaRPr>
          </a:p>
          <a:p>
            <a:pPr defTabSz="914400" eaLnBrk="1" hangingPunct="1">
              <a:spcAft>
                <a:spcPts val="600"/>
              </a:spcAft>
              <a:buClr>
                <a:schemeClr val="accent1"/>
              </a:buClr>
              <a:buSzPct val="85000"/>
              <a:buFont typeface="Calibri" pitchFamily="34" charset="0"/>
              <a:buAutoNum type="arabicPeriod" startAt="2"/>
            </a:pPr>
            <a:endParaRPr lang="en-US" sz="600">
              <a:latin typeface="Georgia" pitchFamily="18" charset="0"/>
            </a:endParaRPr>
          </a:p>
          <a:p>
            <a:pPr defTabSz="914400" eaLnBrk="1" hangingPunct="1">
              <a:spcAft>
                <a:spcPts val="600"/>
              </a:spcAft>
              <a:buClr>
                <a:schemeClr val="accent1"/>
              </a:buClr>
              <a:buSzPct val="85000"/>
              <a:buFont typeface="Arial" charset="0"/>
              <a:buChar char="•"/>
            </a:pPr>
            <a:endParaRPr lang="en-US" sz="1500">
              <a:latin typeface="Georgia" pitchFamily="18" charset="0"/>
            </a:endParaRPr>
          </a:p>
          <a:p>
            <a:pPr defTabSz="914400" eaLnBrk="1" hangingPunct="1">
              <a:spcAft>
                <a:spcPts val="600"/>
              </a:spcAft>
              <a:buClr>
                <a:schemeClr val="accent1"/>
              </a:buClr>
              <a:buSzPct val="85000"/>
            </a:pPr>
            <a:r>
              <a:rPr lang="en-US" sz="1600">
                <a:latin typeface="Georgia" pitchFamily="18" charset="0"/>
              </a:rPr>
              <a:t>	</a:t>
            </a:r>
          </a:p>
          <a:p>
            <a:pPr defTabSz="914400" eaLnBrk="1" hangingPunct="1">
              <a:spcAft>
                <a:spcPts val="1800"/>
              </a:spcAft>
              <a:buClr>
                <a:schemeClr val="accent1"/>
              </a:buClr>
              <a:buSzPct val="85000"/>
              <a:buFont typeface="Arial" charset="0"/>
              <a:buChar char="•"/>
            </a:pPr>
            <a:endParaRPr lang="en-US">
              <a:latin typeface="Georgia" pitchFamily="18" charset="0"/>
            </a:endParaRPr>
          </a:p>
          <a:p>
            <a:pPr defTabSz="914400" eaLnBrk="1" hangingPunct="1">
              <a:spcAft>
                <a:spcPts val="1800"/>
              </a:spcAft>
              <a:buClr>
                <a:schemeClr val="accent1"/>
              </a:buClr>
              <a:buSzPct val="85000"/>
              <a:buFont typeface="Arial" charset="0"/>
              <a:buChar char="•"/>
            </a:pPr>
            <a:endParaRPr lang="en-US">
              <a:latin typeface="Georgia" pitchFamily="18" charset="0"/>
            </a:endParaRPr>
          </a:p>
          <a:p>
            <a:pPr defTabSz="914400" eaLnBrk="1" hangingPunct="1">
              <a:spcAft>
                <a:spcPts val="1800"/>
              </a:spcAft>
              <a:buClr>
                <a:schemeClr val="accent1"/>
              </a:buClr>
              <a:buSzPct val="85000"/>
              <a:buFont typeface="Arial" charset="0"/>
              <a:buChar char="•"/>
            </a:pPr>
            <a:endParaRPr lang="en-US">
              <a:latin typeface="Georgia" pitchFamily="18" charset="0"/>
            </a:endParaRPr>
          </a:p>
          <a:p>
            <a:pPr lvl="1" defTabSz="914400" eaLnBrk="1" hangingPunct="1">
              <a:spcAft>
                <a:spcPts val="1800"/>
              </a:spcAft>
              <a:buClr>
                <a:schemeClr val="accent1"/>
              </a:buClr>
              <a:buSzPct val="85000"/>
            </a:pPr>
            <a:endParaRPr lang="en-US">
              <a:latin typeface="Georgia" pitchFamily="18" charset="0"/>
            </a:endParaRPr>
          </a:p>
          <a:p>
            <a:pPr lvl="2" defTabSz="914400" eaLnBrk="1" hangingPunct="1">
              <a:spcAft>
                <a:spcPts val="1800"/>
              </a:spcAft>
              <a:buClr>
                <a:schemeClr val="accent1"/>
              </a:buClr>
              <a:buSzPct val="85000"/>
              <a:buFont typeface="Wingdings 2" pitchFamily="18" charset="2"/>
              <a:buChar char=""/>
            </a:pPr>
            <a:endParaRPr lang="en-US" i="1">
              <a:latin typeface="Georgia" pitchFamily="18" charset="0"/>
            </a:endParaRPr>
          </a:p>
          <a:p>
            <a:pPr lvl="1" defTabSz="914400" eaLnBrk="1" hangingPunct="1">
              <a:spcAft>
                <a:spcPts val="1800"/>
              </a:spcAft>
              <a:buClr>
                <a:schemeClr val="accent1"/>
              </a:buClr>
              <a:buSzPct val="85000"/>
              <a:buFont typeface="Wingdings 2" pitchFamily="18" charset="2"/>
              <a:buChar char=""/>
            </a:pPr>
            <a:endParaRPr lang="en-US" u="sng">
              <a:latin typeface="Georgia" pitchFamily="18" charset="0"/>
            </a:endParaRPr>
          </a:p>
          <a:p>
            <a:pPr lvl="1" defTabSz="914400" eaLnBrk="1" hangingPunct="1">
              <a:spcAft>
                <a:spcPts val="1800"/>
              </a:spcAft>
              <a:buClr>
                <a:schemeClr val="accent1"/>
              </a:buClr>
              <a:buSzPct val="85000"/>
              <a:buFont typeface="Wingdings 2" pitchFamily="18" charset="2"/>
              <a:buChar char=""/>
            </a:pPr>
            <a:endParaRPr lang="en-US" b="1">
              <a:latin typeface="Georgia" pitchFamily="18" charset="0"/>
            </a:endParaRPr>
          </a:p>
        </p:txBody>
      </p:sp>
      <p:pic>
        <p:nvPicPr>
          <p:cNvPr id="6451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53063" y="3097213"/>
            <a:ext cx="3441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788" y="3897313"/>
            <a:ext cx="46228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1" name="Picture 10"/>
          <p:cNvPicPr>
            <a:picLocks noChangeAspect="1"/>
          </p:cNvPicPr>
          <p:nvPr/>
        </p:nvPicPr>
        <p:blipFill>
          <a:blip r:embed="rId4">
            <a:extLst>
              <a:ext uri="{28A0092B-C50C-407E-A947-70E740481C1C}">
                <a14:useLocalDpi xmlns:a14="http://schemas.microsoft.com/office/drawing/2010/main" val="0"/>
              </a:ext>
            </a:extLst>
          </a:blip>
          <a:srcRect t="10471"/>
          <a:stretch>
            <a:fillRect/>
          </a:stretch>
        </p:blipFill>
        <p:spPr bwMode="auto">
          <a:xfrm>
            <a:off x="4946650" y="3897313"/>
            <a:ext cx="396716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05050" y="4645025"/>
            <a:ext cx="2006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3" name="Picture 13"/>
          <p:cNvPicPr>
            <a:picLocks noChangeAspect="1"/>
          </p:cNvPicPr>
          <p:nvPr/>
        </p:nvPicPr>
        <p:blipFill>
          <a:blip r:embed="rId3">
            <a:extLst>
              <a:ext uri="{28A0092B-C50C-407E-A947-70E740481C1C}">
                <a14:useLocalDpi xmlns:a14="http://schemas.microsoft.com/office/drawing/2010/main" val="0"/>
              </a:ext>
            </a:extLst>
          </a:blip>
          <a:srcRect r="88074"/>
          <a:stretch>
            <a:fillRect/>
          </a:stretch>
        </p:blipFill>
        <p:spPr bwMode="auto">
          <a:xfrm>
            <a:off x="1597025" y="4654550"/>
            <a:ext cx="73501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4"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54588" y="5337175"/>
            <a:ext cx="34131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5538" name="Title 3"/>
          <p:cNvSpPr>
            <a:spLocks noGrp="1"/>
          </p:cNvSpPr>
          <p:nvPr>
            <p:ph type="title"/>
          </p:nvPr>
        </p:nvSpPr>
        <p:spPr/>
        <p:txBody>
          <a:bodyPr/>
          <a:lstStyle/>
          <a:p>
            <a:pPr eaLnBrk="1" hangingPunct="1"/>
            <a:r>
              <a:rPr lang="en-US" smtClean="0">
                <a:ea typeface="ＭＳ Ｐゴシック" pitchFamily="34" charset="-128"/>
              </a:rPr>
              <a:t>ACTIVATION ENERGY OF A REACTION</a:t>
            </a:r>
          </a:p>
        </p:txBody>
      </p:sp>
      <p:sp>
        <p:nvSpPr>
          <p:cNvPr id="65539" name="Rectangle 5"/>
          <p:cNvSpPr>
            <a:spLocks noChangeArrowheads="1"/>
          </p:cNvSpPr>
          <p:nvPr/>
        </p:nvSpPr>
        <p:spPr bwMode="auto">
          <a:xfrm>
            <a:off x="274638" y="1562100"/>
            <a:ext cx="5308600" cy="898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30238" indent="-360363" defTabSz="914400">
              <a:spcAft>
                <a:spcPts val="2400"/>
              </a:spcAft>
              <a:buClr>
                <a:schemeClr val="accent1"/>
              </a:buClr>
              <a:buSzPct val="85000"/>
            </a:pPr>
            <a:r>
              <a:rPr lang="en-US" sz="2000" b="1" u="sng">
                <a:latin typeface="Georgia" pitchFamily="18" charset="0"/>
              </a:rPr>
              <a:t>Activation Energy</a:t>
            </a:r>
            <a:r>
              <a:rPr lang="en-US" sz="2000" b="1">
                <a:latin typeface="Georgia" pitchFamily="18" charset="0"/>
              </a:rPr>
              <a:t> – (E</a:t>
            </a:r>
            <a:r>
              <a:rPr lang="en-US" sz="2000" b="1" baseline="-25000">
                <a:latin typeface="Georgia" pitchFamily="18" charset="0"/>
              </a:rPr>
              <a:t>A</a:t>
            </a:r>
            <a:r>
              <a:rPr lang="en-US" sz="2000" b="1">
                <a:latin typeface="Georgia" pitchFamily="18" charset="0"/>
              </a:rPr>
              <a:t>)</a:t>
            </a:r>
          </a:p>
          <a:p>
            <a:pPr marL="630238" indent="-360363" defTabSz="914400">
              <a:spcAft>
                <a:spcPts val="2400"/>
              </a:spcAft>
              <a:buClr>
                <a:schemeClr val="accent1"/>
              </a:buClr>
              <a:buSzPct val="85000"/>
              <a:buFont typeface="Arial" charset="0"/>
              <a:buChar char="•"/>
            </a:pPr>
            <a:r>
              <a:rPr lang="en-US" sz="2000">
                <a:latin typeface="Georgia" pitchFamily="18" charset="0"/>
              </a:rPr>
              <a:t>The minimum collision energy required for effective collision</a:t>
            </a:r>
          </a:p>
          <a:p>
            <a:pPr marL="630238" indent="-360363" defTabSz="914400">
              <a:spcAft>
                <a:spcPts val="2400"/>
              </a:spcAft>
              <a:buClr>
                <a:schemeClr val="accent1"/>
              </a:buClr>
              <a:buSzPct val="85000"/>
              <a:buFont typeface="Arial" charset="0"/>
              <a:buChar char="•"/>
            </a:pPr>
            <a:r>
              <a:rPr lang="en-US" sz="2000">
                <a:latin typeface="Georgia" pitchFamily="18" charset="0"/>
              </a:rPr>
              <a:t>Dependant on the kinetic energy of the particles (depend on T)</a:t>
            </a:r>
          </a:p>
          <a:p>
            <a:pPr marL="630238" indent="-360363" defTabSz="914400">
              <a:spcAft>
                <a:spcPts val="2400"/>
              </a:spcAft>
              <a:buClr>
                <a:schemeClr val="accent1"/>
              </a:buClr>
              <a:buSzPct val="85000"/>
              <a:buFont typeface="Arial" charset="0"/>
              <a:buChar char="•"/>
            </a:pPr>
            <a:r>
              <a:rPr lang="en-US" sz="2000">
                <a:latin typeface="Georgia" pitchFamily="18" charset="0"/>
              </a:rPr>
              <a:t>Analogy: If the ball does not have enough kinetic energy to make it over the hill – the trip will not happen.  Same idea, if molecules collide without enough energy to rearrange their bonds, the reaction will not occur. (</a:t>
            </a:r>
            <a:r>
              <a:rPr lang="en-US" sz="2000" i="1">
                <a:latin typeface="Georgia" pitchFamily="18" charset="0"/>
              </a:rPr>
              <a:t>ineffective collision</a:t>
            </a:r>
            <a:r>
              <a:rPr lang="en-US" sz="2000">
                <a:latin typeface="Georgia" pitchFamily="18" charset="0"/>
              </a:rPr>
              <a:t>)</a:t>
            </a:r>
          </a:p>
          <a:p>
            <a:pPr marL="630238" indent="-360363" defTabSz="914400">
              <a:spcAft>
                <a:spcPts val="2400"/>
              </a:spcAft>
              <a:buClr>
                <a:schemeClr val="accent1"/>
              </a:buClr>
              <a:buSzPct val="85000"/>
              <a:buFont typeface="Arial" charset="0"/>
              <a:buChar char="•"/>
            </a:pPr>
            <a:endParaRPr lang="en-US" sz="2000">
              <a:latin typeface="Georgia" pitchFamily="18" charset="0"/>
            </a:endParaRPr>
          </a:p>
          <a:p>
            <a:pPr marL="630238" indent="-360363" defTabSz="914400">
              <a:spcAft>
                <a:spcPts val="2400"/>
              </a:spcAft>
              <a:buClr>
                <a:schemeClr val="accent1"/>
              </a:buClr>
              <a:buSzPct val="85000"/>
              <a:buFont typeface="Arial" charset="0"/>
              <a:buChar char="•"/>
            </a:pPr>
            <a:endParaRPr lang="en-US" sz="2000">
              <a:latin typeface="Georgia" pitchFamily="18" charset="0"/>
            </a:endParaRPr>
          </a:p>
          <a:p>
            <a:pPr marL="630238" indent="-360363" defTabSz="914400">
              <a:spcAft>
                <a:spcPts val="2400"/>
              </a:spcAft>
              <a:buClr>
                <a:schemeClr val="accent1"/>
              </a:buClr>
              <a:buSzPct val="85000"/>
            </a:pPr>
            <a:endParaRPr lang="en-US" sz="2000" b="1" u="sng">
              <a:latin typeface="Georgia" pitchFamily="18" charset="0"/>
            </a:endParaRPr>
          </a:p>
          <a:p>
            <a:pPr marL="630238" indent="-360363" defTabSz="914400">
              <a:spcAft>
                <a:spcPts val="2400"/>
              </a:spcAft>
              <a:buClr>
                <a:schemeClr val="accent1"/>
              </a:buClr>
              <a:buSzPct val="85000"/>
            </a:pPr>
            <a:endParaRPr lang="en-US" sz="2000" b="1" u="sng">
              <a:latin typeface="Georgia" pitchFamily="18" charset="0"/>
            </a:endParaRPr>
          </a:p>
          <a:p>
            <a:pPr marL="630238" indent="-360363" defTabSz="914400">
              <a:spcAft>
                <a:spcPts val="2400"/>
              </a:spcAft>
              <a:buClr>
                <a:schemeClr val="accent1"/>
              </a:buClr>
              <a:buSzPct val="85000"/>
            </a:pPr>
            <a:endParaRPr lang="en-US" sz="2000" b="1" u="sng">
              <a:latin typeface="Georgia" pitchFamily="18" charset="0"/>
            </a:endParaRPr>
          </a:p>
          <a:p>
            <a:pPr marL="630238" indent="-360363" defTabSz="914400">
              <a:spcAft>
                <a:spcPts val="2400"/>
              </a:spcAft>
              <a:buClr>
                <a:schemeClr val="accent1"/>
              </a:buClr>
              <a:buSzPct val="85000"/>
            </a:pPr>
            <a:endParaRPr lang="en-US" sz="2000" b="1" u="sng">
              <a:latin typeface="Georgia" pitchFamily="18" charset="0"/>
            </a:endParaRPr>
          </a:p>
          <a:p>
            <a:pPr marL="630238" indent="-360363" defTabSz="914400">
              <a:spcAft>
                <a:spcPts val="2400"/>
              </a:spcAft>
              <a:buClr>
                <a:schemeClr val="accent1"/>
              </a:buClr>
              <a:buSzPct val="85000"/>
            </a:pPr>
            <a:endParaRPr lang="en-US" b="1">
              <a:latin typeface="Georgia" pitchFamily="18" charset="0"/>
            </a:endParaRPr>
          </a:p>
        </p:txBody>
      </p:sp>
      <p:pic>
        <p:nvPicPr>
          <p:cNvPr id="6554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78500" y="1341438"/>
            <a:ext cx="3057525"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smtClean="0">
                <a:ea typeface="ＭＳ Ｐゴシック" pitchFamily="34" charset="-128"/>
              </a:rPr>
              <a:t>LET’S SEE IF YOU GET IT</a:t>
            </a:r>
          </a:p>
        </p:txBody>
      </p:sp>
      <p:sp>
        <p:nvSpPr>
          <p:cNvPr id="3" name="TextBox 2"/>
          <p:cNvSpPr txBox="1">
            <a:spLocks noChangeArrowheads="1"/>
          </p:cNvSpPr>
          <p:nvPr/>
        </p:nvSpPr>
        <p:spPr bwMode="auto">
          <a:xfrm>
            <a:off x="717550" y="1716088"/>
            <a:ext cx="7945438" cy="523875"/>
          </a:xfrm>
          <a:prstGeom prst="rect">
            <a:avLst/>
          </a:prstGeom>
          <a:gradFill rotWithShape="1">
            <a:gsLst>
              <a:gs pos="0">
                <a:srgbClr val="C8B0ED"/>
              </a:gs>
              <a:gs pos="100000">
                <a:srgbClr val="7F5BAB"/>
              </a:gs>
            </a:gsLst>
            <a:lin ang="5400000"/>
          </a:gradFill>
          <a:ln w="9525">
            <a:solidFill>
              <a:srgbClr val="7D60A0"/>
            </a:solidFill>
            <a:miter lim="800000"/>
            <a:headEnd/>
            <a:tailEnd/>
          </a:ln>
          <a:effectLst>
            <a:outerShdw blurRad="40000" dist="23000" dir="5400000" rotWithShape="0">
              <a:srgbClr val="808080">
                <a:alpha val="34999"/>
              </a:srgbClr>
            </a:outerShdw>
          </a:effectLst>
        </p:spPr>
        <p:txBody>
          <a:bodyPr>
            <a:spAutoFit/>
          </a:bodyPr>
          <a:lstStyle/>
          <a:p>
            <a:pPr algn="ctr">
              <a:defRPr/>
            </a:pPr>
            <a:r>
              <a:rPr lang="en-US" sz="1400" dirty="0">
                <a:solidFill>
                  <a:schemeClr val="lt1"/>
                </a:solidFill>
                <a:latin typeface="+mn-lt"/>
                <a:ea typeface="+mn-ea"/>
              </a:rPr>
              <a:t>Draw energy pathway diagrams for general endothermic and a general exothermic reaction.  Label the reactants, products, enthalpy change, activation energy, and activated complex.</a:t>
            </a:r>
          </a:p>
        </p:txBody>
      </p:sp>
      <p:pic>
        <p:nvPicPr>
          <p:cNvPr id="6656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0450" y="2439988"/>
            <a:ext cx="7326313"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mtClean="0">
                <a:ea typeface="ＭＳ Ｐゴシック" pitchFamily="34" charset="-128"/>
              </a:rPr>
              <a:t>CATALYSTS AND REACTION RATE</a:t>
            </a:r>
          </a:p>
        </p:txBody>
      </p:sp>
      <p:sp>
        <p:nvSpPr>
          <p:cNvPr id="67587" name="Content Placeholder 2"/>
          <p:cNvSpPr txBox="1">
            <a:spLocks/>
          </p:cNvSpPr>
          <p:nvPr/>
        </p:nvSpPr>
        <p:spPr bwMode="auto">
          <a:xfrm>
            <a:off x="301625" y="1506538"/>
            <a:ext cx="8504238"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ea typeface="ＭＳ Ｐゴシック" pitchFamily="34" charset="-128"/>
              </a:defRPr>
            </a:lvl1pPr>
            <a:lvl2pPr marL="730250" indent="-2730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spcBef>
                <a:spcPct val="20000"/>
              </a:spcBef>
              <a:spcAft>
                <a:spcPts val="600"/>
              </a:spcAft>
              <a:buClr>
                <a:schemeClr val="accent1"/>
              </a:buClr>
              <a:buSzPct val="85000"/>
              <a:buFont typeface="Wingdings 2" pitchFamily="18" charset="2"/>
              <a:buChar char=""/>
            </a:pPr>
            <a:r>
              <a:rPr lang="en-US" sz="1700">
                <a:latin typeface="Calibri" pitchFamily="34" charset="0"/>
              </a:rPr>
              <a:t>A </a:t>
            </a:r>
            <a:r>
              <a:rPr lang="en-US" sz="1700" b="1">
                <a:latin typeface="Calibri" pitchFamily="34" charset="0"/>
              </a:rPr>
              <a:t>catalyst </a:t>
            </a:r>
            <a:r>
              <a:rPr lang="en-US" sz="1700">
                <a:latin typeface="Calibri" pitchFamily="34" charset="0"/>
              </a:rPr>
              <a:t>is a substance that increases the rate of a chemical reaction without being consumed itself in the overall process.</a:t>
            </a:r>
          </a:p>
          <a:p>
            <a:pPr defTabSz="914400">
              <a:spcBef>
                <a:spcPct val="20000"/>
              </a:spcBef>
              <a:spcAft>
                <a:spcPts val="600"/>
              </a:spcAft>
              <a:buClr>
                <a:schemeClr val="accent1"/>
              </a:buClr>
              <a:buSzPct val="85000"/>
              <a:buFont typeface="Wingdings 2" pitchFamily="18" charset="2"/>
              <a:buChar char=""/>
            </a:pPr>
            <a:r>
              <a:rPr lang="en-US" sz="1700">
                <a:latin typeface="Calibri" pitchFamily="34" charset="0"/>
              </a:rPr>
              <a:t>A catalyst </a:t>
            </a:r>
            <a:r>
              <a:rPr lang="en-US" sz="1700" b="1">
                <a:latin typeface="Calibri" pitchFamily="34" charset="0"/>
              </a:rPr>
              <a:t>reduces </a:t>
            </a:r>
            <a:r>
              <a:rPr lang="en-US" sz="1700">
                <a:latin typeface="Calibri" pitchFamily="34" charset="0"/>
              </a:rPr>
              <a:t>the quantity of energy required to </a:t>
            </a:r>
            <a:r>
              <a:rPr lang="en-US" sz="1700" b="1">
                <a:latin typeface="Calibri" pitchFamily="34" charset="0"/>
              </a:rPr>
              <a:t>start </a:t>
            </a:r>
            <a:r>
              <a:rPr lang="en-US" sz="1700">
                <a:latin typeface="Calibri" pitchFamily="34" charset="0"/>
              </a:rPr>
              <a:t>the reaction, and results in a catalyzed reaction producing a </a:t>
            </a:r>
            <a:r>
              <a:rPr lang="en-US" sz="1700" b="1">
                <a:latin typeface="Calibri" pitchFamily="34" charset="0"/>
              </a:rPr>
              <a:t>greater yield</a:t>
            </a:r>
            <a:r>
              <a:rPr lang="en-US" sz="1700">
                <a:latin typeface="Calibri" pitchFamily="34" charset="0"/>
              </a:rPr>
              <a:t> in the same period of time than an uncatalyzed reaction.</a:t>
            </a:r>
          </a:p>
          <a:p>
            <a:pPr lvl="1" defTabSz="914400">
              <a:spcBef>
                <a:spcPct val="20000"/>
              </a:spcBef>
              <a:spcAft>
                <a:spcPts val="600"/>
              </a:spcAft>
              <a:buClr>
                <a:schemeClr val="accent1"/>
              </a:buClr>
              <a:buSzPct val="85000"/>
              <a:buFont typeface="Wingdings 2" pitchFamily="18" charset="2"/>
              <a:buChar char=""/>
            </a:pPr>
            <a:r>
              <a:rPr lang="en-US" sz="1700">
                <a:latin typeface="Calibri" pitchFamily="34" charset="0"/>
              </a:rPr>
              <a:t>It </a:t>
            </a:r>
            <a:r>
              <a:rPr lang="en-US" sz="1700" b="1">
                <a:latin typeface="Calibri" pitchFamily="34" charset="0"/>
              </a:rPr>
              <a:t>does not</a:t>
            </a:r>
            <a:r>
              <a:rPr lang="en-US" sz="1700">
                <a:latin typeface="Calibri" pitchFamily="34" charset="0"/>
              </a:rPr>
              <a:t> alter the net enthalpy change for a chemical reaction</a:t>
            </a:r>
          </a:p>
          <a:p>
            <a:pPr defTabSz="914400">
              <a:spcBef>
                <a:spcPct val="20000"/>
              </a:spcBef>
              <a:spcAft>
                <a:spcPts val="600"/>
              </a:spcAft>
              <a:buClr>
                <a:schemeClr val="accent1"/>
              </a:buClr>
              <a:buSzPct val="85000"/>
              <a:buFont typeface="Wingdings 2" pitchFamily="18" charset="2"/>
              <a:buChar char=""/>
            </a:pPr>
            <a:endParaRPr lang="en-US" sz="1700">
              <a:latin typeface="Calibri" pitchFamily="34" charset="0"/>
            </a:endParaRPr>
          </a:p>
          <a:p>
            <a:pPr defTabSz="914400">
              <a:spcBef>
                <a:spcPct val="20000"/>
              </a:spcBef>
              <a:spcAft>
                <a:spcPts val="600"/>
              </a:spcAft>
              <a:buClr>
                <a:schemeClr val="accent1"/>
              </a:buClr>
              <a:buSzPct val="85000"/>
              <a:buFont typeface="Wingdings 2" pitchFamily="18" charset="2"/>
              <a:buNone/>
            </a:pPr>
            <a:endParaRPr lang="en-US" i="1">
              <a:latin typeface="Calibri" pitchFamily="34" charset="0"/>
            </a:endParaRPr>
          </a:p>
        </p:txBody>
      </p:sp>
      <p:pic>
        <p:nvPicPr>
          <p:cNvPr id="6758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5925" y="3430588"/>
            <a:ext cx="3762375"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5448300" y="3914775"/>
            <a:ext cx="2951163" cy="1016000"/>
          </a:xfrm>
          <a:prstGeom prst="rect">
            <a:avLst/>
          </a:prstGeom>
          <a:gradFill rotWithShape="1">
            <a:gsLst>
              <a:gs pos="0">
                <a:srgbClr val="DCFFA0"/>
              </a:gs>
              <a:gs pos="100000">
                <a:srgbClr val="A0CA4A"/>
              </a:gs>
            </a:gsLst>
            <a:lin ang="5400000"/>
          </a:gradFill>
          <a:ln w="9525">
            <a:solidFill>
              <a:srgbClr val="98B954"/>
            </a:solidFill>
            <a:miter lim="800000"/>
            <a:headEnd/>
            <a:tailEnd/>
          </a:ln>
          <a:effectLst>
            <a:outerShdw blurRad="40000" dist="23000" dir="5400000" rotWithShape="0">
              <a:srgbClr val="808080">
                <a:alpha val="34999"/>
              </a:srgbClr>
            </a:outerShdw>
          </a:effectLst>
        </p:spPr>
        <p:txBody>
          <a:bodyPr>
            <a:spAutoFit/>
          </a:bodyPr>
          <a:lstStyle/>
          <a:p>
            <a:pPr algn="ctr">
              <a:defRPr/>
            </a:pPr>
            <a:r>
              <a:rPr lang="en-US" sz="1500" dirty="0">
                <a:solidFill>
                  <a:schemeClr val="lt1"/>
                </a:solidFill>
                <a:latin typeface="+mn-lt"/>
                <a:ea typeface="+mn-ea"/>
              </a:rPr>
              <a:t>Catalysts lower the activation energy, so a larger portion of particles have the necessary energy to react = </a:t>
            </a:r>
            <a:r>
              <a:rPr lang="en-US" sz="1500" b="1" dirty="0">
                <a:solidFill>
                  <a:schemeClr val="lt1"/>
                </a:solidFill>
                <a:latin typeface="+mn-lt"/>
                <a:ea typeface="+mn-ea"/>
              </a:rPr>
              <a:t>greater yield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8610" name="Title 6"/>
          <p:cNvSpPr>
            <a:spLocks noGrp="1"/>
          </p:cNvSpPr>
          <p:nvPr>
            <p:ph type="ctrTitle"/>
          </p:nvPr>
        </p:nvSpPr>
        <p:spPr>
          <a:xfrm>
            <a:off x="647700" y="2130425"/>
            <a:ext cx="8129588" cy="1470025"/>
          </a:xfrm>
        </p:spPr>
        <p:txBody>
          <a:bodyPr/>
          <a:lstStyle/>
          <a:p>
            <a:pPr eaLnBrk="1" hangingPunct="1"/>
            <a:r>
              <a:rPr lang="en-US" sz="5500" smtClean="0">
                <a:latin typeface="Bank Gothic" pitchFamily="-110" charset="0"/>
                <a:ea typeface="ＭＳ Ｐゴシック" pitchFamily="34" charset="-128"/>
              </a:rPr>
              <a:t>EQUILIBRIUM</a:t>
            </a:r>
          </a:p>
        </p:txBody>
      </p:sp>
      <p:sp>
        <p:nvSpPr>
          <p:cNvPr id="8" name="Subtitle 7"/>
          <p:cNvSpPr>
            <a:spLocks noGrp="1"/>
          </p:cNvSpPr>
          <p:nvPr>
            <p:ph type="subTitle" idx="1"/>
          </p:nvPr>
        </p:nvSpPr>
        <p:spPr/>
        <p:txBody>
          <a:bodyPr/>
          <a:lstStyle/>
          <a:p>
            <a:pPr eaLnBrk="1" hangingPunct="1">
              <a:buFont typeface="Arial" pitchFamily="-110" charset="0"/>
              <a:buNone/>
              <a:defRPr/>
            </a:pP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sz="3300" u="sng" smtClean="0">
                <a:ea typeface="ＭＳ Ｐゴシック" pitchFamily="34" charset="-128"/>
              </a:rPr>
              <a:t>4 Conditions of Dynamic Equilibrium*</a:t>
            </a:r>
          </a:p>
        </p:txBody>
      </p:sp>
      <p:sp>
        <p:nvSpPr>
          <p:cNvPr id="69635" name="Content Placeholder 2"/>
          <p:cNvSpPr>
            <a:spLocks noGrp="1"/>
          </p:cNvSpPr>
          <p:nvPr>
            <p:ph idx="1"/>
          </p:nvPr>
        </p:nvSpPr>
        <p:spPr>
          <a:xfrm>
            <a:off x="498475" y="1325563"/>
            <a:ext cx="8188325" cy="4889500"/>
          </a:xfrm>
        </p:spPr>
        <p:txBody>
          <a:bodyPr/>
          <a:lstStyle/>
          <a:p>
            <a:pPr marL="457200" indent="-457200" eaLnBrk="1" hangingPunct="1">
              <a:spcAft>
                <a:spcPts val="600"/>
              </a:spcAft>
              <a:buFont typeface="Calibri" pitchFamily="34" charset="0"/>
              <a:buAutoNum type="arabicPeriod"/>
            </a:pPr>
            <a:r>
              <a:rPr lang="en-US" sz="2400" smtClean="0">
                <a:solidFill>
                  <a:srgbClr val="262626"/>
                </a:solidFill>
                <a:ea typeface="ＭＳ Ｐゴシック" pitchFamily="34" charset="-128"/>
              </a:rPr>
              <a:t>Can be achieved in all reversible reactions when the rates   of the </a:t>
            </a:r>
            <a:r>
              <a:rPr lang="en-US" sz="2400" b="1" smtClean="0">
                <a:solidFill>
                  <a:srgbClr val="262626"/>
                </a:solidFill>
                <a:ea typeface="ＭＳ Ｐゴシック" pitchFamily="34" charset="-128"/>
              </a:rPr>
              <a:t>forward and reverse reaction become equal</a:t>
            </a:r>
          </a:p>
          <a:p>
            <a:pPr marL="457200" indent="-457200" eaLnBrk="1" hangingPunct="1">
              <a:spcAft>
                <a:spcPts val="600"/>
              </a:spcAft>
              <a:buFont typeface="Wingdings" pitchFamily="2" charset="2"/>
              <a:buNone/>
            </a:pPr>
            <a:r>
              <a:rPr lang="en-US" sz="2400" smtClean="0">
                <a:solidFill>
                  <a:srgbClr val="262626"/>
                </a:solidFill>
                <a:ea typeface="ＭＳ Ｐゴシック" pitchFamily="34" charset="-128"/>
              </a:rPr>
              <a:t>		Represented by   	         rather than by    </a:t>
            </a:r>
            <a:r>
              <a:rPr lang="en-US" sz="2400" smtClean="0">
                <a:solidFill>
                  <a:srgbClr val="262626"/>
                </a:solidFill>
                <a:ea typeface="ＭＳ Ｐゴシック" pitchFamily="34" charset="-128"/>
                <a:sym typeface="Wingdings" pitchFamily="2" charset="2"/>
              </a:rPr>
              <a:t></a:t>
            </a:r>
            <a:r>
              <a:rPr lang="en-US" sz="2400" smtClean="0">
                <a:solidFill>
                  <a:srgbClr val="262626"/>
                </a:solidFill>
                <a:ea typeface="ＭＳ Ｐゴシック" pitchFamily="34" charset="-128"/>
              </a:rPr>
              <a:t> </a:t>
            </a:r>
          </a:p>
          <a:p>
            <a:pPr marL="457200" indent="-457200" eaLnBrk="1" hangingPunct="1">
              <a:spcAft>
                <a:spcPts val="600"/>
              </a:spcAft>
              <a:buFont typeface="Calibri" pitchFamily="34" charset="0"/>
              <a:buAutoNum type="arabicPeriod" startAt="2"/>
            </a:pPr>
            <a:r>
              <a:rPr lang="en-US" sz="2400" smtClean="0">
                <a:solidFill>
                  <a:srgbClr val="262626"/>
                </a:solidFill>
                <a:ea typeface="ＭＳ Ｐゴシック" pitchFamily="34" charset="-128"/>
              </a:rPr>
              <a:t>All observable </a:t>
            </a:r>
            <a:r>
              <a:rPr lang="en-US" sz="2400" b="1" smtClean="0">
                <a:solidFill>
                  <a:srgbClr val="262626"/>
                </a:solidFill>
                <a:ea typeface="ＭＳ Ｐゴシック" pitchFamily="34" charset="-128"/>
              </a:rPr>
              <a:t>properties appear constant </a:t>
            </a:r>
            <a:r>
              <a:rPr lang="en-US" sz="2400" smtClean="0">
                <a:solidFill>
                  <a:srgbClr val="262626"/>
                </a:solidFill>
                <a:ea typeface="ＭＳ Ｐゴシック" pitchFamily="34" charset="-128"/>
              </a:rPr>
              <a:t>(colour, pH, etc)</a:t>
            </a:r>
          </a:p>
          <a:p>
            <a:pPr marL="457200" indent="-457200" eaLnBrk="1" hangingPunct="1">
              <a:spcAft>
                <a:spcPts val="600"/>
              </a:spcAft>
              <a:buFont typeface="Calibri" pitchFamily="34" charset="0"/>
              <a:buAutoNum type="arabicPeriod" startAt="2"/>
            </a:pPr>
            <a:r>
              <a:rPr lang="en-US" sz="2400" smtClean="0">
                <a:solidFill>
                  <a:srgbClr val="262626"/>
                </a:solidFill>
                <a:ea typeface="ＭＳ Ｐゴシック" pitchFamily="34" charset="-128"/>
              </a:rPr>
              <a:t>Can only be achieved in a </a:t>
            </a:r>
            <a:r>
              <a:rPr lang="en-US" sz="2400" b="1" smtClean="0">
                <a:solidFill>
                  <a:srgbClr val="262626"/>
                </a:solidFill>
                <a:ea typeface="ＭＳ Ｐゴシック" pitchFamily="34" charset="-128"/>
              </a:rPr>
              <a:t>closed system</a:t>
            </a:r>
            <a:r>
              <a:rPr lang="en-US" sz="2400" smtClean="0">
                <a:solidFill>
                  <a:srgbClr val="262626"/>
                </a:solidFill>
                <a:ea typeface="ＭＳ Ｐゴシック" pitchFamily="34" charset="-128"/>
              </a:rPr>
              <a:t> (no exchange of matter and must have a constant temperature)</a:t>
            </a:r>
          </a:p>
          <a:p>
            <a:pPr marL="457200" indent="-457200" eaLnBrk="1" hangingPunct="1">
              <a:spcAft>
                <a:spcPts val="600"/>
              </a:spcAft>
              <a:buFont typeface="Calibri" pitchFamily="34" charset="0"/>
              <a:buAutoNum type="arabicPeriod" startAt="2"/>
            </a:pPr>
            <a:r>
              <a:rPr lang="en-US" sz="2400" smtClean="0">
                <a:solidFill>
                  <a:srgbClr val="262626"/>
                </a:solidFill>
                <a:ea typeface="ＭＳ Ｐゴシック" pitchFamily="34" charset="-128"/>
              </a:rPr>
              <a:t>Equilibrium can be approached from </a:t>
            </a:r>
            <a:r>
              <a:rPr lang="en-US" sz="2400" b="1" smtClean="0">
                <a:solidFill>
                  <a:srgbClr val="262626"/>
                </a:solidFill>
                <a:ea typeface="ＭＳ Ｐゴシック" pitchFamily="34" charset="-128"/>
              </a:rPr>
              <a:t>either direction</a:t>
            </a:r>
            <a:r>
              <a:rPr lang="en-US" sz="2400" smtClean="0">
                <a:solidFill>
                  <a:srgbClr val="262626"/>
                </a:solidFill>
                <a:ea typeface="ＭＳ Ｐゴシック" pitchFamily="34" charset="-128"/>
              </a:rPr>
              <a:t>.  This means that the equilibrium concentrations will be the same regardless if you started with all reactants, all products, or a mixture of the two</a:t>
            </a:r>
          </a:p>
        </p:txBody>
      </p:sp>
      <p:pic>
        <p:nvPicPr>
          <p:cNvPr id="69636" name="Picture 3"/>
          <p:cNvPicPr>
            <a:picLocks noChangeAspect="1"/>
          </p:cNvPicPr>
          <p:nvPr/>
        </p:nvPicPr>
        <p:blipFill>
          <a:blip r:embed="rId2">
            <a:extLst>
              <a:ext uri="{28A0092B-C50C-407E-A947-70E740481C1C}">
                <a14:useLocalDpi xmlns:a14="http://schemas.microsoft.com/office/drawing/2010/main" val="0"/>
              </a:ext>
            </a:extLst>
          </a:blip>
          <a:srcRect l="43964" t="36548" r="43646" b="32124"/>
          <a:stretch>
            <a:fillRect/>
          </a:stretch>
        </p:blipFill>
        <p:spPr bwMode="auto">
          <a:xfrm>
            <a:off x="3500438" y="2303463"/>
            <a:ext cx="8239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0658" name="Title 1"/>
          <p:cNvSpPr>
            <a:spLocks noGrp="1"/>
          </p:cNvSpPr>
          <p:nvPr>
            <p:ph type="title"/>
          </p:nvPr>
        </p:nvSpPr>
        <p:spPr>
          <a:xfrm>
            <a:off x="498475" y="484188"/>
            <a:ext cx="7556500" cy="741362"/>
          </a:xfrm>
        </p:spPr>
        <p:txBody>
          <a:bodyPr/>
          <a:lstStyle/>
          <a:p>
            <a:pPr eaLnBrk="1" hangingPunct="1"/>
            <a:r>
              <a:rPr lang="en-US" sz="2800" b="1" u="sng" smtClean="0">
                <a:ea typeface="ＭＳ Ｐゴシック" pitchFamily="34" charset="-128"/>
              </a:rPr>
              <a:t>Describing the Position of Equilibrium</a:t>
            </a:r>
          </a:p>
        </p:txBody>
      </p:sp>
      <p:sp>
        <p:nvSpPr>
          <p:cNvPr id="70659" name="Content Placeholder 2"/>
          <p:cNvSpPr>
            <a:spLocks noGrp="1"/>
          </p:cNvSpPr>
          <p:nvPr>
            <p:ph idx="1"/>
          </p:nvPr>
        </p:nvSpPr>
        <p:spPr>
          <a:xfrm>
            <a:off x="442913" y="1192213"/>
            <a:ext cx="7723187" cy="4144962"/>
          </a:xfrm>
        </p:spPr>
        <p:txBody>
          <a:bodyPr/>
          <a:lstStyle/>
          <a:p>
            <a:pPr marL="457200" indent="-457200" eaLnBrk="1" hangingPunct="1">
              <a:buFont typeface="Calibri" pitchFamily="34" charset="0"/>
              <a:buAutoNum type="arabicPeriod"/>
            </a:pPr>
            <a:r>
              <a:rPr lang="en-US" sz="2200" b="1" smtClean="0">
                <a:solidFill>
                  <a:srgbClr val="262626"/>
                </a:solidFill>
                <a:ea typeface="ＭＳ Ｐゴシック" pitchFamily="34" charset="-128"/>
              </a:rPr>
              <a:t>Percent Yield</a:t>
            </a:r>
            <a:r>
              <a:rPr lang="en-US" sz="2200" smtClean="0">
                <a:solidFill>
                  <a:srgbClr val="262626"/>
                </a:solidFill>
                <a:ea typeface="ＭＳ Ｐゴシック" pitchFamily="34" charset="-128"/>
              </a:rPr>
              <a:t>- the yield of product measured at equilibrium compared with the maximum possible yield of product.</a:t>
            </a:r>
          </a:p>
          <a:p>
            <a:pPr marL="901700" lvl="1" indent="-455613" eaLnBrk="1" hangingPunct="1">
              <a:buClr>
                <a:srgbClr val="95B3D7"/>
              </a:buClr>
              <a:buFont typeface="Wingdings" pitchFamily="2" charset="2"/>
              <a:buChar char="n"/>
            </a:pPr>
            <a:r>
              <a:rPr lang="en-US" sz="2200" smtClean="0">
                <a:solidFill>
                  <a:srgbClr val="262626"/>
                </a:solidFill>
                <a:ea typeface="ＭＳ Ｐゴシック" pitchFamily="34" charset="-128"/>
              </a:rPr>
              <a:t>% yield =   </a:t>
            </a:r>
            <a:r>
              <a:rPr lang="en-US" sz="2200" u="sng" smtClean="0">
                <a:solidFill>
                  <a:srgbClr val="262626"/>
                </a:solidFill>
                <a:ea typeface="ＭＳ Ｐゴシック" pitchFamily="34" charset="-128"/>
              </a:rPr>
              <a:t>product</a:t>
            </a:r>
            <a:r>
              <a:rPr lang="en-US" sz="2200" smtClean="0">
                <a:solidFill>
                  <a:srgbClr val="262626"/>
                </a:solidFill>
                <a:ea typeface="ＭＳ Ｐゴシック" pitchFamily="34" charset="-128"/>
              </a:rPr>
              <a:t>  eq’m      x  100 %</a:t>
            </a:r>
          </a:p>
          <a:p>
            <a:pPr marL="901700" lvl="1" indent="-455613" eaLnBrk="1" hangingPunct="1">
              <a:buClr>
                <a:srgbClr val="95B3D7"/>
              </a:buClr>
              <a:buFont typeface="Wingdings" pitchFamily="2" charset="2"/>
              <a:buNone/>
            </a:pPr>
            <a:r>
              <a:rPr lang="en-US" smtClean="0">
                <a:solidFill>
                  <a:srgbClr val="262626"/>
                </a:solidFill>
                <a:ea typeface="ＭＳ Ｐゴシック" pitchFamily="34" charset="-128"/>
              </a:rPr>
              <a:t>			</a:t>
            </a:r>
            <a:r>
              <a:rPr lang="en-US" sz="2200" smtClean="0">
                <a:solidFill>
                  <a:srgbClr val="262626"/>
                </a:solidFill>
                <a:ea typeface="ＭＳ Ｐゴシック" pitchFamily="34" charset="-128"/>
              </a:rPr>
              <a:t>           product   max</a:t>
            </a:r>
          </a:p>
          <a:p>
            <a:pPr marL="901700" lvl="1" indent="-455613" eaLnBrk="1" hangingPunct="1">
              <a:buClr>
                <a:srgbClr val="95B3D7"/>
              </a:buClr>
              <a:buFont typeface="Wingdings" pitchFamily="2" charset="2"/>
              <a:buChar char="n"/>
            </a:pPr>
            <a:r>
              <a:rPr lang="en-US" smtClean="0">
                <a:solidFill>
                  <a:srgbClr val="262626"/>
                </a:solidFill>
                <a:ea typeface="ＭＳ Ｐゴシック" pitchFamily="34" charset="-128"/>
              </a:rPr>
              <a:t>The equilibrium concentration is determined </a:t>
            </a:r>
            <a:r>
              <a:rPr lang="en-US" i="1" smtClean="0">
                <a:solidFill>
                  <a:srgbClr val="262626"/>
                </a:solidFill>
                <a:ea typeface="ＭＳ Ｐゴシック" pitchFamily="34" charset="-128"/>
              </a:rPr>
              <a:t>experimentally</a:t>
            </a:r>
            <a:r>
              <a:rPr lang="en-US" smtClean="0">
                <a:solidFill>
                  <a:srgbClr val="262626"/>
                </a:solidFill>
                <a:ea typeface="ＭＳ Ｐゴシック" pitchFamily="34" charset="-128"/>
              </a:rPr>
              <a:t>, the maximum concentration is determined with </a:t>
            </a:r>
            <a:r>
              <a:rPr lang="en-US" i="1" smtClean="0">
                <a:solidFill>
                  <a:srgbClr val="262626"/>
                </a:solidFill>
                <a:ea typeface="ＭＳ Ｐゴシック" pitchFamily="34" charset="-128"/>
              </a:rPr>
              <a:t>stoichiometry</a:t>
            </a:r>
          </a:p>
          <a:p>
            <a:pPr marL="901700" lvl="1" indent="-455613" eaLnBrk="1" hangingPunct="1">
              <a:buClr>
                <a:srgbClr val="95B3D7"/>
              </a:buClr>
              <a:buFont typeface="Wingdings" pitchFamily="2" charset="2"/>
              <a:buNone/>
            </a:pPr>
            <a:endParaRPr lang="en-US" smtClean="0">
              <a:solidFill>
                <a:srgbClr val="262626"/>
              </a:solidFill>
              <a:ea typeface="ＭＳ Ｐゴシック" pitchFamily="34" charset="-128"/>
            </a:endParaRPr>
          </a:p>
        </p:txBody>
      </p:sp>
      <p:pic>
        <p:nvPicPr>
          <p:cNvPr id="70660" name="Picture 3"/>
          <p:cNvPicPr>
            <a:picLocks noChangeAspect="1"/>
          </p:cNvPicPr>
          <p:nvPr/>
        </p:nvPicPr>
        <p:blipFill>
          <a:blip r:embed="rId2">
            <a:extLst>
              <a:ext uri="{28A0092B-C50C-407E-A947-70E740481C1C}">
                <a14:useLocalDpi xmlns:a14="http://schemas.microsoft.com/office/drawing/2010/main" val="0"/>
              </a:ext>
            </a:extLst>
          </a:blip>
          <a:srcRect r="4329"/>
          <a:stretch>
            <a:fillRect/>
          </a:stretch>
        </p:blipFill>
        <p:spPr bwMode="auto">
          <a:xfrm>
            <a:off x="487363" y="3275013"/>
            <a:ext cx="8118475"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eft Bracket 5"/>
          <p:cNvSpPr>
            <a:spLocks/>
          </p:cNvSpPr>
          <p:nvPr/>
        </p:nvSpPr>
        <p:spPr bwMode="auto">
          <a:xfrm>
            <a:off x="2603500" y="2055813"/>
            <a:ext cx="46038" cy="244475"/>
          </a:xfrm>
          <a:prstGeom prst="leftBracket">
            <a:avLst>
              <a:gd name="adj" fmla="val 8334"/>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7" name="Right Bracket 6"/>
          <p:cNvSpPr>
            <a:spLocks/>
          </p:cNvSpPr>
          <p:nvPr/>
        </p:nvSpPr>
        <p:spPr bwMode="auto">
          <a:xfrm>
            <a:off x="3500438" y="2009775"/>
            <a:ext cx="66675" cy="244475"/>
          </a:xfrm>
          <a:prstGeom prst="rightBracket">
            <a:avLst>
              <a:gd name="adj" fmla="val 8335"/>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8" name="Left Bracket 7"/>
          <p:cNvSpPr>
            <a:spLocks/>
          </p:cNvSpPr>
          <p:nvPr/>
        </p:nvSpPr>
        <p:spPr bwMode="auto">
          <a:xfrm>
            <a:off x="2524125" y="2501900"/>
            <a:ext cx="46038" cy="246063"/>
          </a:xfrm>
          <a:prstGeom prst="leftBracket">
            <a:avLst>
              <a:gd name="adj" fmla="val 8339"/>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9" name="Right Bracket 8"/>
          <p:cNvSpPr>
            <a:spLocks/>
          </p:cNvSpPr>
          <p:nvPr/>
        </p:nvSpPr>
        <p:spPr bwMode="auto">
          <a:xfrm>
            <a:off x="3509963" y="2503488"/>
            <a:ext cx="66675" cy="246062"/>
          </a:xfrm>
          <a:prstGeom prst="rightBracket">
            <a:avLst>
              <a:gd name="adj" fmla="val 8338"/>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1682" name="Content Placeholder 2"/>
          <p:cNvSpPr>
            <a:spLocks noGrp="1"/>
          </p:cNvSpPr>
          <p:nvPr>
            <p:ph idx="1"/>
          </p:nvPr>
        </p:nvSpPr>
        <p:spPr>
          <a:xfrm>
            <a:off x="498475" y="1225550"/>
            <a:ext cx="7556500" cy="4900613"/>
          </a:xfrm>
        </p:spPr>
        <p:txBody>
          <a:bodyPr/>
          <a:lstStyle/>
          <a:p>
            <a:pPr marL="457200" indent="-457200" eaLnBrk="1" hangingPunct="1">
              <a:buFont typeface="Calibri" pitchFamily="34" charset="0"/>
              <a:buAutoNum type="arabicPeriod" startAt="2"/>
            </a:pPr>
            <a:r>
              <a:rPr lang="en-US" smtClean="0">
                <a:solidFill>
                  <a:srgbClr val="262626"/>
                </a:solidFill>
                <a:ea typeface="ＭＳ Ｐゴシック" pitchFamily="34" charset="-128"/>
              </a:rPr>
              <a:t>Using an Equilibrium Constant, (K</a:t>
            </a:r>
            <a:r>
              <a:rPr lang="en-US" baseline="-25000" smtClean="0">
                <a:solidFill>
                  <a:srgbClr val="262626"/>
                </a:solidFill>
                <a:ea typeface="ＭＳ Ｐゴシック" pitchFamily="34" charset="-128"/>
              </a:rPr>
              <a:t>c</a:t>
            </a:r>
            <a:r>
              <a:rPr lang="en-US" smtClean="0">
                <a:solidFill>
                  <a:srgbClr val="262626"/>
                </a:solidFill>
                <a:ea typeface="ＭＳ Ｐゴシック" pitchFamily="34" charset="-128"/>
              </a:rPr>
              <a:t>)</a:t>
            </a:r>
          </a:p>
          <a:p>
            <a:pPr marL="457200" indent="-457200" eaLnBrk="1" hangingPunct="1">
              <a:buFont typeface="Calibri" pitchFamily="34" charset="0"/>
              <a:buAutoNum type="arabicPeriod" startAt="2"/>
            </a:pPr>
            <a:endParaRPr lang="en-US" smtClean="0">
              <a:solidFill>
                <a:srgbClr val="262626"/>
              </a:solidFill>
              <a:ea typeface="ＭＳ Ｐゴシック" pitchFamily="34" charset="-128"/>
            </a:endParaRPr>
          </a:p>
          <a:p>
            <a:pPr marL="457200" indent="-457200" eaLnBrk="1" hangingPunct="1">
              <a:buFont typeface="Wingdings" pitchFamily="2" charset="2"/>
              <a:buChar char="n"/>
            </a:pPr>
            <a:endParaRPr lang="en-US" smtClean="0">
              <a:solidFill>
                <a:srgbClr val="262626"/>
              </a:solidFill>
              <a:ea typeface="ＭＳ Ｐゴシック" pitchFamily="34" charset="-128"/>
            </a:endParaRPr>
          </a:p>
          <a:p>
            <a:pPr marL="457200" indent="-457200" eaLnBrk="1" hangingPunct="1">
              <a:buFont typeface="Wingdings" pitchFamily="2" charset="2"/>
              <a:buChar char="n"/>
            </a:pPr>
            <a:endParaRPr lang="en-US" smtClean="0">
              <a:solidFill>
                <a:srgbClr val="262626"/>
              </a:solidFill>
              <a:ea typeface="ＭＳ Ｐゴシック" pitchFamily="34" charset="-128"/>
            </a:endParaRPr>
          </a:p>
          <a:p>
            <a:pPr marL="457200" indent="-457200" eaLnBrk="1" hangingPunct="1">
              <a:buFont typeface="Wingdings" pitchFamily="2" charset="2"/>
              <a:buChar char="n"/>
            </a:pPr>
            <a:r>
              <a:rPr lang="en-US" sz="2400" u="sng" smtClean="0">
                <a:solidFill>
                  <a:srgbClr val="262626"/>
                </a:solidFill>
                <a:ea typeface="ＭＳ Ｐゴシック" pitchFamily="34" charset="-128"/>
              </a:rPr>
              <a:t>Example #1</a:t>
            </a:r>
            <a:r>
              <a:rPr lang="en-US" sz="2400" smtClean="0">
                <a:solidFill>
                  <a:srgbClr val="262626"/>
                </a:solidFill>
                <a:ea typeface="ＭＳ Ｐゴシック" pitchFamily="34" charset="-128"/>
              </a:rPr>
              <a:t>: Write the equilibrium law expression for the reaction of nitrogen monoxide gas with oxygen gas to form nitrogen dioxide gas.</a:t>
            </a:r>
          </a:p>
          <a:p>
            <a:pPr marL="457200" indent="-457200" eaLnBrk="1" hangingPunct="1">
              <a:buFont typeface="Wingdings" pitchFamily="2" charset="2"/>
              <a:buNone/>
            </a:pPr>
            <a:endParaRPr lang="en-US" smtClean="0">
              <a:solidFill>
                <a:srgbClr val="262626"/>
              </a:solidFill>
              <a:ea typeface="ＭＳ Ｐゴシック" pitchFamily="34" charset="-128"/>
            </a:endParaRPr>
          </a:p>
        </p:txBody>
      </p:sp>
      <p:sp>
        <p:nvSpPr>
          <p:cNvPr id="4" name="Title 1"/>
          <p:cNvSpPr txBox="1">
            <a:spLocks/>
          </p:cNvSpPr>
          <p:nvPr/>
        </p:nvSpPr>
        <p:spPr>
          <a:xfrm>
            <a:off x="498475" y="484188"/>
            <a:ext cx="7556500" cy="741362"/>
          </a:xfrm>
          <a:prstGeom prst="rect">
            <a:avLst/>
          </a:prstGeom>
        </p:spPr>
        <p:txBody>
          <a:bodyPr/>
          <a:lstStyle/>
          <a:p>
            <a:pPr algn="ctr" defTabSz="914400" fontAlgn="auto">
              <a:spcAft>
                <a:spcPts val="0"/>
              </a:spcAft>
              <a:defRPr/>
            </a:pPr>
            <a:r>
              <a:rPr lang="en-US" sz="2800" b="1" u="sng" dirty="0">
                <a:latin typeface="+mj-lt"/>
                <a:ea typeface="+mj-ea"/>
                <a:cs typeface="+mj-cs"/>
              </a:rPr>
              <a:t>Describing the Position of Equilibrium</a:t>
            </a:r>
          </a:p>
        </p:txBody>
      </p:sp>
      <p:pic>
        <p:nvPicPr>
          <p:cNvPr id="5" name="Picture 4"/>
          <p:cNvPicPr>
            <a:picLocks noChangeAspect="1"/>
          </p:cNvPicPr>
          <p:nvPr/>
        </p:nvPicPr>
        <p:blipFill>
          <a:blip r:embed="rId2"/>
          <a:stretch>
            <a:fillRect/>
          </a:stretch>
        </p:blipFill>
        <p:spPr>
          <a:xfrm>
            <a:off x="1752600" y="1999466"/>
            <a:ext cx="5638800" cy="1333500"/>
          </a:xfrm>
          <a:prstGeom prst="rect">
            <a:avLst/>
          </a:prstGeom>
          <a:effectLst>
            <a:glow rad="63500">
              <a:schemeClr val="accent1">
                <a:alpha val="75000"/>
              </a:schemeClr>
            </a:glow>
            <a:outerShdw blurRad="50800" dist="38100" dir="2700000" algn="br">
              <a:srgbClr val="000000">
                <a:alpha val="43000"/>
              </a:srgbClr>
            </a:outerShdw>
          </a:effectLst>
        </p:spPr>
      </p:pic>
      <p:pic>
        <p:nvPicPr>
          <p:cNvPr id="7168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87688" y="4799013"/>
            <a:ext cx="3433762"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498475" y="1225550"/>
            <a:ext cx="7556500" cy="4900613"/>
          </a:xfrm>
        </p:spPr>
        <p:txBody>
          <a:bodyPr/>
          <a:lstStyle/>
          <a:p>
            <a:pPr marL="457200" indent="-457200" eaLnBrk="1" hangingPunct="1">
              <a:lnSpc>
                <a:spcPct val="80000"/>
              </a:lnSpc>
              <a:buFont typeface="Calibri" pitchFamily="34" charset="0"/>
              <a:buAutoNum type="arabicPeriod" startAt="2"/>
            </a:pPr>
            <a:r>
              <a:rPr lang="en-US" sz="2500" smtClean="0">
                <a:solidFill>
                  <a:srgbClr val="262626"/>
                </a:solidFill>
                <a:ea typeface="ＭＳ Ｐゴシック" pitchFamily="34" charset="-128"/>
              </a:rPr>
              <a:t>Using an Equilibrium Constant, (K</a:t>
            </a:r>
            <a:r>
              <a:rPr lang="en-US" sz="2500" baseline="-25000" smtClean="0">
                <a:solidFill>
                  <a:srgbClr val="262626"/>
                </a:solidFill>
                <a:ea typeface="ＭＳ Ｐゴシック" pitchFamily="34" charset="-128"/>
              </a:rPr>
              <a:t>c</a:t>
            </a:r>
            <a:r>
              <a:rPr lang="en-US" sz="2500" smtClean="0">
                <a:solidFill>
                  <a:srgbClr val="262626"/>
                </a:solidFill>
                <a:ea typeface="ＭＳ Ｐゴシック" pitchFamily="34" charset="-128"/>
              </a:rPr>
              <a:t>)</a:t>
            </a:r>
          </a:p>
          <a:p>
            <a:pPr marL="457200" indent="-457200" eaLnBrk="1" hangingPunct="1">
              <a:lnSpc>
                <a:spcPct val="80000"/>
              </a:lnSpc>
              <a:buFont typeface="Calibri" pitchFamily="34" charset="0"/>
              <a:buAutoNum type="arabicPeriod" startAt="2"/>
            </a:pPr>
            <a:endParaRPr lang="en-US" sz="200" smtClean="0">
              <a:solidFill>
                <a:srgbClr val="262626"/>
              </a:solidFill>
              <a:ea typeface="ＭＳ Ｐゴシック" pitchFamily="34" charset="-128"/>
            </a:endParaRPr>
          </a:p>
          <a:p>
            <a:pPr marL="685800" lvl="1" indent="-457200" eaLnBrk="1" hangingPunct="1">
              <a:lnSpc>
                <a:spcPct val="90000"/>
              </a:lnSpc>
              <a:spcBef>
                <a:spcPts val="800"/>
              </a:spcBef>
              <a:buClr>
                <a:srgbClr val="95B3D7"/>
              </a:buClr>
              <a:buFont typeface="Wingdings" pitchFamily="2" charset="2"/>
              <a:buChar char="n"/>
            </a:pPr>
            <a:r>
              <a:rPr lang="en-US" sz="2200" smtClean="0">
                <a:solidFill>
                  <a:srgbClr val="262626"/>
                </a:solidFill>
                <a:ea typeface="ＭＳ Ｐゴシック" pitchFamily="34" charset="-128"/>
              </a:rPr>
              <a:t>Note: The Kc value describes the extent of the forward reaction.	  		    </a:t>
            </a:r>
          </a:p>
          <a:p>
            <a:pPr marL="685800" lvl="1" indent="-457200" eaLnBrk="1" hangingPunct="1">
              <a:lnSpc>
                <a:spcPct val="90000"/>
              </a:lnSpc>
              <a:spcBef>
                <a:spcPts val="800"/>
              </a:spcBef>
              <a:buClr>
                <a:srgbClr val="95B3D7"/>
              </a:buClr>
              <a:buFont typeface="Wingdings" pitchFamily="2" charset="2"/>
              <a:buChar char="n"/>
            </a:pPr>
            <a:r>
              <a:rPr lang="en-US" sz="2200" smtClean="0">
                <a:solidFill>
                  <a:srgbClr val="262626"/>
                </a:solidFill>
                <a:ea typeface="ＭＳ Ｐゴシック" pitchFamily="34" charset="-128"/>
              </a:rPr>
              <a:t> K</a:t>
            </a:r>
            <a:r>
              <a:rPr lang="en-US" sz="2200" baseline="-25000" smtClean="0">
                <a:solidFill>
                  <a:srgbClr val="262626"/>
                </a:solidFill>
                <a:ea typeface="ＭＳ Ｐゴシック" pitchFamily="34" charset="-128"/>
              </a:rPr>
              <a:t>c reverse </a:t>
            </a:r>
            <a:r>
              <a:rPr lang="en-US" sz="2200" smtClean="0">
                <a:solidFill>
                  <a:srgbClr val="262626"/>
                </a:solidFill>
                <a:ea typeface="ＭＳ Ｐゴシック" pitchFamily="34" charset="-128"/>
              </a:rPr>
              <a:t>=   </a:t>
            </a:r>
            <a:r>
              <a:rPr lang="en-US" sz="2200" u="sng" smtClean="0">
                <a:solidFill>
                  <a:srgbClr val="262626"/>
                </a:solidFill>
                <a:ea typeface="ＭＳ Ｐゴシック" pitchFamily="34" charset="-128"/>
              </a:rPr>
              <a:t>      1     </a:t>
            </a:r>
            <a:r>
              <a:rPr lang="en-US" sz="2200" u="sng" smtClean="0">
                <a:solidFill>
                  <a:schemeClr val="bg1"/>
                </a:solidFill>
                <a:ea typeface="ＭＳ Ｐゴシック" pitchFamily="34" charset="-128"/>
              </a:rPr>
              <a:t>.            </a:t>
            </a:r>
            <a:r>
              <a:rPr lang="en-US" sz="2200" smtClean="0">
                <a:solidFill>
                  <a:srgbClr val="000000"/>
                </a:solidFill>
                <a:ea typeface="ＭＳ Ｐゴシック" pitchFamily="34" charset="-128"/>
              </a:rPr>
              <a:t>=</a:t>
            </a:r>
            <a:r>
              <a:rPr lang="en-US" sz="2200" u="sng" smtClean="0">
                <a:solidFill>
                  <a:schemeClr val="bg1"/>
                </a:solidFill>
                <a:ea typeface="ＭＳ Ｐゴシック" pitchFamily="34" charset="-128"/>
              </a:rPr>
              <a:t>   </a:t>
            </a:r>
            <a:r>
              <a:rPr lang="en-US" sz="2200" smtClean="0">
                <a:solidFill>
                  <a:srgbClr val="000000"/>
                </a:solidFill>
                <a:ea typeface="ＭＳ Ｐゴシック" pitchFamily="34" charset="-128"/>
              </a:rPr>
              <a:t>The reciprocal value</a:t>
            </a:r>
          </a:p>
          <a:p>
            <a:pPr marL="457200" indent="-457200" eaLnBrk="1" hangingPunct="1">
              <a:lnSpc>
                <a:spcPct val="90000"/>
              </a:lnSpc>
              <a:spcBef>
                <a:spcPts val="800"/>
              </a:spcBef>
              <a:buFont typeface="Wingdings" pitchFamily="2" charset="2"/>
              <a:buNone/>
            </a:pPr>
            <a:r>
              <a:rPr lang="en-US" sz="2500" smtClean="0">
                <a:solidFill>
                  <a:srgbClr val="262626"/>
                </a:solidFill>
                <a:ea typeface="ＭＳ Ｐゴシック" pitchFamily="34" charset="-128"/>
              </a:rPr>
              <a:t>				   K</a:t>
            </a:r>
            <a:r>
              <a:rPr lang="en-US" sz="2500" baseline="-25000" smtClean="0">
                <a:solidFill>
                  <a:srgbClr val="262626"/>
                </a:solidFill>
                <a:ea typeface="ＭＳ Ｐゴシック" pitchFamily="34" charset="-128"/>
              </a:rPr>
              <a:t>c forward</a:t>
            </a:r>
          </a:p>
          <a:p>
            <a:pPr marL="457200" indent="-457200" eaLnBrk="1" hangingPunct="1">
              <a:lnSpc>
                <a:spcPct val="90000"/>
              </a:lnSpc>
              <a:spcBef>
                <a:spcPts val="800"/>
              </a:spcBef>
              <a:buFont typeface="Wingdings" pitchFamily="2" charset="2"/>
              <a:buNone/>
            </a:pPr>
            <a:endParaRPr lang="en-US" sz="2500" u="sng" smtClean="0">
              <a:solidFill>
                <a:srgbClr val="262626"/>
              </a:solidFill>
              <a:ea typeface="ＭＳ Ｐゴシック" pitchFamily="34" charset="-128"/>
            </a:endParaRPr>
          </a:p>
          <a:p>
            <a:pPr marL="685800" lvl="1" indent="-457200" eaLnBrk="1" hangingPunct="1">
              <a:lnSpc>
                <a:spcPct val="80000"/>
              </a:lnSpc>
              <a:buClr>
                <a:srgbClr val="95B3D7"/>
              </a:buClr>
              <a:buFont typeface="Wingdings" pitchFamily="2" charset="2"/>
              <a:buChar char="n"/>
            </a:pPr>
            <a:r>
              <a:rPr lang="en-US" sz="2200" u="sng" smtClean="0">
                <a:solidFill>
                  <a:srgbClr val="262626"/>
                </a:solidFill>
                <a:ea typeface="ＭＳ Ｐゴシック" pitchFamily="34" charset="-128"/>
              </a:rPr>
              <a:t>Example #2</a:t>
            </a:r>
            <a:r>
              <a:rPr lang="en-US" sz="2200" smtClean="0">
                <a:solidFill>
                  <a:srgbClr val="262626"/>
                </a:solidFill>
                <a:ea typeface="ＭＳ Ｐゴシック" pitchFamily="34" charset="-128"/>
              </a:rPr>
              <a:t>: The value of K</a:t>
            </a:r>
            <a:r>
              <a:rPr lang="en-US" sz="2200" baseline="-25000" smtClean="0">
                <a:solidFill>
                  <a:srgbClr val="262626"/>
                </a:solidFill>
                <a:ea typeface="ＭＳ Ｐゴシック" pitchFamily="34" charset="-128"/>
              </a:rPr>
              <a:t>c</a:t>
            </a:r>
            <a:r>
              <a:rPr lang="en-US" sz="2200" smtClean="0">
                <a:solidFill>
                  <a:srgbClr val="262626"/>
                </a:solidFill>
                <a:ea typeface="ＭＳ Ｐゴシック" pitchFamily="34" charset="-128"/>
              </a:rPr>
              <a:t> for the formation of HI</a:t>
            </a:r>
            <a:r>
              <a:rPr lang="en-US" sz="2200" baseline="-25000" smtClean="0">
                <a:solidFill>
                  <a:srgbClr val="262626"/>
                </a:solidFill>
                <a:ea typeface="ＭＳ Ｐゴシック" pitchFamily="34" charset="-128"/>
              </a:rPr>
              <a:t>(g)</a:t>
            </a:r>
            <a:r>
              <a:rPr lang="en-US" sz="2200" smtClean="0">
                <a:solidFill>
                  <a:srgbClr val="262626"/>
                </a:solidFill>
                <a:ea typeface="ＭＳ Ｐゴシック" pitchFamily="34" charset="-128"/>
              </a:rPr>
              <a:t> from H</a:t>
            </a:r>
            <a:r>
              <a:rPr lang="en-US" sz="2200" baseline="-25000" smtClean="0">
                <a:solidFill>
                  <a:srgbClr val="262626"/>
                </a:solidFill>
                <a:ea typeface="ＭＳ Ｐゴシック" pitchFamily="34" charset="-128"/>
              </a:rPr>
              <a:t>2(g)</a:t>
            </a:r>
            <a:r>
              <a:rPr lang="en-US" sz="2200" smtClean="0">
                <a:solidFill>
                  <a:srgbClr val="262626"/>
                </a:solidFill>
                <a:ea typeface="ＭＳ Ｐゴシック" pitchFamily="34" charset="-128"/>
              </a:rPr>
              <a:t> and I</a:t>
            </a:r>
            <a:r>
              <a:rPr lang="en-US" sz="2200" baseline="-25000" smtClean="0">
                <a:solidFill>
                  <a:srgbClr val="262626"/>
                </a:solidFill>
                <a:ea typeface="ＭＳ Ｐゴシック" pitchFamily="34" charset="-128"/>
              </a:rPr>
              <a:t>2(g)</a:t>
            </a:r>
            <a:r>
              <a:rPr lang="en-US" sz="2200" smtClean="0">
                <a:solidFill>
                  <a:srgbClr val="262626"/>
                </a:solidFill>
                <a:ea typeface="ＭＳ Ｐゴシック" pitchFamily="34" charset="-128"/>
              </a:rPr>
              <a:t> is 40, at a given temperature.  What is the value of K</a:t>
            </a:r>
            <a:r>
              <a:rPr lang="en-US" sz="2200" baseline="-25000" smtClean="0">
                <a:solidFill>
                  <a:srgbClr val="262626"/>
                </a:solidFill>
                <a:ea typeface="ＭＳ Ｐゴシック" pitchFamily="34" charset="-128"/>
              </a:rPr>
              <a:t>c</a:t>
            </a:r>
            <a:r>
              <a:rPr lang="en-US" sz="2200" smtClean="0">
                <a:solidFill>
                  <a:srgbClr val="262626"/>
                </a:solidFill>
                <a:ea typeface="ＭＳ Ｐゴシック" pitchFamily="34" charset="-128"/>
              </a:rPr>
              <a:t> for the decomposition of HI</a:t>
            </a:r>
            <a:r>
              <a:rPr lang="en-US" sz="2200" baseline="-25000" smtClean="0">
                <a:solidFill>
                  <a:srgbClr val="262626"/>
                </a:solidFill>
                <a:ea typeface="ＭＳ Ｐゴシック" pitchFamily="34" charset="-128"/>
              </a:rPr>
              <a:t>(g)</a:t>
            </a:r>
            <a:r>
              <a:rPr lang="en-US" sz="2200" smtClean="0">
                <a:solidFill>
                  <a:srgbClr val="262626"/>
                </a:solidFill>
                <a:ea typeface="ＭＳ Ｐゴシック" pitchFamily="34" charset="-128"/>
              </a:rPr>
              <a:t> at the same temperature.</a:t>
            </a:r>
          </a:p>
          <a:p>
            <a:pPr marL="685800" lvl="1" indent="-457200" eaLnBrk="1" hangingPunct="1">
              <a:lnSpc>
                <a:spcPct val="80000"/>
              </a:lnSpc>
              <a:buClr>
                <a:srgbClr val="95B3D7"/>
              </a:buClr>
              <a:buFont typeface="Wingdings" pitchFamily="2" charset="2"/>
              <a:buChar char="n"/>
            </a:pPr>
            <a:endParaRPr lang="en-US" sz="2200" smtClean="0">
              <a:solidFill>
                <a:srgbClr val="262626"/>
              </a:solidFill>
              <a:ea typeface="ＭＳ Ｐゴシック" pitchFamily="34" charset="-128"/>
            </a:endParaRPr>
          </a:p>
          <a:p>
            <a:pPr marL="685800" lvl="1" indent="-457200" eaLnBrk="1" hangingPunct="1">
              <a:lnSpc>
                <a:spcPct val="90000"/>
              </a:lnSpc>
              <a:spcBef>
                <a:spcPts val="800"/>
              </a:spcBef>
              <a:buClr>
                <a:srgbClr val="95B3D7"/>
              </a:buClr>
              <a:buFont typeface="Wingdings" pitchFamily="2" charset="2"/>
              <a:buNone/>
            </a:pPr>
            <a:r>
              <a:rPr lang="en-US" sz="2200" smtClean="0">
                <a:solidFill>
                  <a:srgbClr val="262626"/>
                </a:solidFill>
                <a:ea typeface="ＭＳ Ｐゴシック" pitchFamily="34" charset="-128"/>
              </a:rPr>
              <a:t>			K</a:t>
            </a:r>
            <a:r>
              <a:rPr lang="en-US" sz="2200" baseline="-25000" smtClean="0">
                <a:solidFill>
                  <a:srgbClr val="262626"/>
                </a:solidFill>
                <a:ea typeface="ＭＳ Ｐゴシック" pitchFamily="34" charset="-128"/>
              </a:rPr>
              <a:t>c reverse </a:t>
            </a:r>
            <a:r>
              <a:rPr lang="en-US" sz="2200" smtClean="0">
                <a:solidFill>
                  <a:srgbClr val="262626"/>
                </a:solidFill>
                <a:ea typeface="ＭＳ Ｐゴシック" pitchFamily="34" charset="-128"/>
              </a:rPr>
              <a:t>=   </a:t>
            </a:r>
            <a:r>
              <a:rPr lang="en-US" sz="2200" u="sng" smtClean="0">
                <a:solidFill>
                  <a:srgbClr val="262626"/>
                </a:solidFill>
                <a:ea typeface="ＭＳ Ｐゴシック" pitchFamily="34" charset="-128"/>
              </a:rPr>
              <a:t>      1     </a:t>
            </a:r>
            <a:r>
              <a:rPr lang="en-US" sz="2200" u="sng" smtClean="0">
                <a:solidFill>
                  <a:schemeClr val="bg1"/>
                </a:solidFill>
                <a:ea typeface="ＭＳ Ｐゴシック" pitchFamily="34" charset="-128"/>
              </a:rPr>
              <a:t>.	</a:t>
            </a:r>
            <a:r>
              <a:rPr lang="en-US" sz="2200" smtClean="0">
                <a:ea typeface="ＭＳ Ｐゴシック" pitchFamily="34" charset="-128"/>
              </a:rPr>
              <a:t>=  </a:t>
            </a:r>
            <a:r>
              <a:rPr lang="en-US" sz="2200" u="sng" smtClean="0">
                <a:ea typeface="ＭＳ Ｐゴシック" pitchFamily="34" charset="-128"/>
              </a:rPr>
              <a:t>   1    </a:t>
            </a:r>
            <a:r>
              <a:rPr lang="en-US" sz="2200" smtClean="0">
                <a:ea typeface="ＭＳ Ｐゴシック" pitchFamily="34" charset="-128"/>
              </a:rPr>
              <a:t>    =   0.025</a:t>
            </a:r>
          </a:p>
          <a:p>
            <a:pPr marL="457200" indent="-457200" eaLnBrk="1" hangingPunct="1">
              <a:lnSpc>
                <a:spcPct val="90000"/>
              </a:lnSpc>
              <a:spcBef>
                <a:spcPts val="800"/>
              </a:spcBef>
              <a:buFont typeface="Wingdings" pitchFamily="2" charset="2"/>
              <a:buNone/>
            </a:pPr>
            <a:r>
              <a:rPr lang="en-US" sz="2500" smtClean="0">
                <a:solidFill>
                  <a:srgbClr val="262626"/>
                </a:solidFill>
                <a:ea typeface="ＭＳ Ｐゴシック" pitchFamily="34" charset="-128"/>
              </a:rPr>
              <a:t>			                  K</a:t>
            </a:r>
            <a:r>
              <a:rPr lang="en-US" sz="2500" baseline="-25000" smtClean="0">
                <a:solidFill>
                  <a:srgbClr val="262626"/>
                </a:solidFill>
                <a:ea typeface="ＭＳ Ｐゴシック" pitchFamily="34" charset="-128"/>
              </a:rPr>
              <a:t>c forward</a:t>
            </a:r>
            <a:r>
              <a:rPr lang="en-US" sz="2500" smtClean="0">
                <a:solidFill>
                  <a:srgbClr val="262626"/>
                </a:solidFill>
                <a:ea typeface="ＭＳ Ｐゴシック" pitchFamily="34" charset="-128"/>
              </a:rPr>
              <a:t>	      40</a:t>
            </a:r>
          </a:p>
          <a:p>
            <a:pPr marL="685800" lvl="1" indent="-457200" eaLnBrk="1" hangingPunct="1">
              <a:lnSpc>
                <a:spcPct val="80000"/>
              </a:lnSpc>
              <a:buClr>
                <a:srgbClr val="95B3D7"/>
              </a:buClr>
              <a:buFont typeface="Wingdings" pitchFamily="2" charset="2"/>
              <a:buChar char="n"/>
            </a:pPr>
            <a:endParaRPr lang="en-US" sz="2200" smtClean="0">
              <a:solidFill>
                <a:srgbClr val="262626"/>
              </a:solidFill>
              <a:ea typeface="ＭＳ Ｐゴシック" pitchFamily="34" charset="-128"/>
            </a:endParaRPr>
          </a:p>
          <a:p>
            <a:pPr marL="457200" indent="-457200" eaLnBrk="1" hangingPunct="1">
              <a:lnSpc>
                <a:spcPct val="80000"/>
              </a:lnSpc>
              <a:buFont typeface="Wingdings" pitchFamily="2" charset="2"/>
              <a:buNone/>
            </a:pPr>
            <a:endParaRPr lang="en-US" sz="2500" smtClean="0">
              <a:solidFill>
                <a:srgbClr val="262626"/>
              </a:solidFill>
              <a:ea typeface="ＭＳ Ｐゴシック" pitchFamily="34" charset="-128"/>
            </a:endParaRPr>
          </a:p>
        </p:txBody>
      </p:sp>
      <p:sp>
        <p:nvSpPr>
          <p:cNvPr id="4" name="Title 1"/>
          <p:cNvSpPr txBox="1">
            <a:spLocks/>
          </p:cNvSpPr>
          <p:nvPr/>
        </p:nvSpPr>
        <p:spPr>
          <a:xfrm>
            <a:off x="498475" y="484188"/>
            <a:ext cx="7556500" cy="741362"/>
          </a:xfrm>
          <a:prstGeom prst="rect">
            <a:avLst/>
          </a:prstGeom>
        </p:spPr>
        <p:txBody>
          <a:bodyPr/>
          <a:lstStyle/>
          <a:p>
            <a:pPr algn="ctr" defTabSz="914400" fontAlgn="auto">
              <a:spcAft>
                <a:spcPts val="0"/>
              </a:spcAft>
              <a:defRPr/>
            </a:pPr>
            <a:r>
              <a:rPr lang="en-US" sz="2800" b="1" u="sng" dirty="0">
                <a:solidFill>
                  <a:srgbClr val="000000"/>
                </a:solidFill>
                <a:latin typeface="+mj-lt"/>
                <a:ea typeface="+mj-ea"/>
                <a:cs typeface="+mj-cs"/>
              </a:rPr>
              <a:t>Describing the Position of Equilibrium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r="45212" b="27679"/>
          <a:stretch>
            <a:fillRect/>
          </a:stretch>
        </p:blipFill>
        <p:spPr bwMode="auto">
          <a:xfrm>
            <a:off x="990600" y="4876800"/>
            <a:ext cx="28194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a:spLocks noGrp="1"/>
          </p:cNvSpPr>
          <p:nvPr>
            <p:ph type="title"/>
          </p:nvPr>
        </p:nvSpPr>
        <p:spPr>
          <a:xfrm>
            <a:off x="457200" y="63500"/>
            <a:ext cx="8229600" cy="1143000"/>
          </a:xfrm>
        </p:spPr>
        <p:txBody>
          <a:bodyPr/>
          <a:lstStyle/>
          <a:p>
            <a:pPr eaLnBrk="1" hangingPunct="1"/>
            <a:r>
              <a:rPr lang="en-CA" b="1" u="sng" smtClean="0">
                <a:latin typeface="Baskerville" pitchFamily="-110" charset="0"/>
                <a:ea typeface="ＭＳ Ｐゴシック" pitchFamily="34" charset="-128"/>
                <a:cs typeface="Aharoni" pitchFamily="2" charset="-79"/>
              </a:rPr>
              <a:t>CYCLO</a:t>
            </a:r>
            <a:r>
              <a:rPr lang="en-CA" b="1" smtClean="0">
                <a:latin typeface="Baskerville" pitchFamily="-110" charset="0"/>
                <a:ea typeface="ＭＳ Ｐゴシック" pitchFamily="34" charset="-128"/>
                <a:cs typeface="Aharoni" pitchFamily="2" charset="-79"/>
              </a:rPr>
              <a:t>ALKANES</a:t>
            </a:r>
          </a:p>
        </p:txBody>
      </p:sp>
      <p:sp>
        <p:nvSpPr>
          <p:cNvPr id="10" name="Content Placeholder 9"/>
          <p:cNvSpPr>
            <a:spLocks noGrp="1"/>
          </p:cNvSpPr>
          <p:nvPr>
            <p:ph sz="quarter" idx="1"/>
          </p:nvPr>
        </p:nvSpPr>
        <p:spPr>
          <a:xfrm>
            <a:off x="381000" y="1206500"/>
            <a:ext cx="8382000" cy="4813300"/>
          </a:xfrm>
        </p:spPr>
        <p:txBody>
          <a:bodyPr/>
          <a:lstStyle/>
          <a:p>
            <a:pPr marL="514350" indent="-514350" eaLnBrk="1" hangingPunct="1"/>
            <a:r>
              <a:rPr lang="en-US" sz="2200" smtClean="0">
                <a:ea typeface="ＭＳ Ｐゴシック" pitchFamily="34" charset="-128"/>
              </a:rPr>
              <a:t>Based on evidence, chemists believe that organic carbon compounds sometimes take the form of cyclic hydrocarbons:</a:t>
            </a:r>
          </a:p>
          <a:p>
            <a:pPr marL="514350" indent="-514350" eaLnBrk="1" hangingPunct="1"/>
            <a:r>
              <a:rPr lang="en-US" sz="2200" u="sng" smtClean="0">
                <a:ea typeface="ＭＳ Ｐゴシック" pitchFamily="34" charset="-128"/>
              </a:rPr>
              <a:t>Cycloalkane</a:t>
            </a:r>
            <a:r>
              <a:rPr lang="en-US" sz="2200" smtClean="0">
                <a:ea typeface="ＭＳ Ｐゴシック" pitchFamily="34" charset="-128"/>
              </a:rPr>
              <a:t>s: Alkanes that form a closed ring</a:t>
            </a:r>
          </a:p>
          <a:p>
            <a:pPr marL="835025" lvl="1" indent="-514350" eaLnBrk="1" hangingPunct="1"/>
            <a:r>
              <a:rPr lang="en-US" sz="1900" smtClean="0">
                <a:ea typeface="ＭＳ Ｐゴシック" pitchFamily="34" charset="-128"/>
              </a:rPr>
              <a:t>General Formula </a:t>
            </a:r>
            <a:r>
              <a:rPr lang="en-US" sz="1900" b="1" smtClean="0">
                <a:ea typeface="ＭＳ Ｐゴシック" pitchFamily="34" charset="-128"/>
              </a:rPr>
              <a:t>C</a:t>
            </a:r>
            <a:r>
              <a:rPr lang="en-US" sz="1900" b="1" baseline="-25000" smtClean="0">
                <a:ea typeface="ＭＳ Ｐゴシック" pitchFamily="34" charset="-128"/>
              </a:rPr>
              <a:t>n</a:t>
            </a:r>
            <a:r>
              <a:rPr lang="en-US" sz="1900" b="1" smtClean="0">
                <a:ea typeface="ＭＳ Ｐゴシック" pitchFamily="34" charset="-128"/>
              </a:rPr>
              <a:t>H</a:t>
            </a:r>
            <a:r>
              <a:rPr lang="en-US" sz="1900" b="1" baseline="-25000" smtClean="0">
                <a:ea typeface="ＭＳ Ｐゴシック" pitchFamily="34" charset="-128"/>
              </a:rPr>
              <a:t>2n</a:t>
            </a:r>
            <a:r>
              <a:rPr lang="en-US" sz="1900" b="1" smtClean="0">
                <a:ea typeface="ＭＳ Ｐゴシック" pitchFamily="34" charset="-128"/>
              </a:rPr>
              <a:t>  </a:t>
            </a:r>
          </a:p>
          <a:p>
            <a:pPr marL="1108075" lvl="2" indent="-514350" eaLnBrk="1" hangingPunct="1"/>
            <a:r>
              <a:rPr lang="en-US" sz="2000" smtClean="0">
                <a:ea typeface="ＭＳ Ｐゴシック" pitchFamily="34" charset="-128"/>
              </a:rPr>
              <a:t>Two less hydrogens are present than in straight chain alkanes because the two ends of the molecule are joined</a:t>
            </a:r>
          </a:p>
          <a:p>
            <a:pPr marL="1108075" lvl="2" indent="-514350" eaLnBrk="1" hangingPunct="1"/>
            <a:r>
              <a:rPr lang="en-US" sz="2000" smtClean="0">
                <a:ea typeface="ＭＳ Ｐゴシック" pitchFamily="34" charset="-128"/>
              </a:rPr>
              <a:t>Are these considered </a:t>
            </a:r>
            <a:r>
              <a:rPr lang="en-US" sz="2000" b="1" smtClean="0">
                <a:ea typeface="ＭＳ Ｐゴシック" pitchFamily="34" charset="-128"/>
              </a:rPr>
              <a:t>saturated</a:t>
            </a:r>
            <a:r>
              <a:rPr lang="en-US" sz="2000" smtClean="0">
                <a:ea typeface="ＭＳ Ｐゴシック" pitchFamily="34" charset="-128"/>
              </a:rPr>
              <a:t>??  </a:t>
            </a:r>
            <a:r>
              <a:rPr lang="en-US" sz="2000" u="sng" smtClean="0">
                <a:ea typeface="ＭＳ Ｐゴシック" pitchFamily="34" charset="-128"/>
              </a:rPr>
              <a:t>Yes</a:t>
            </a:r>
            <a:r>
              <a:rPr lang="en-US" sz="2000" smtClean="0">
                <a:ea typeface="ＭＳ Ｐゴシック" pitchFamily="34" charset="-128"/>
              </a:rPr>
              <a:t>, because they have only single bonds and the max amount of hydrogen's bonded to the carbons</a:t>
            </a:r>
          </a:p>
          <a:p>
            <a:pPr marL="1108075" lvl="2" indent="-514350" eaLnBrk="1" hangingPunct="1"/>
            <a:r>
              <a:rPr lang="en-US" sz="2000" smtClean="0">
                <a:ea typeface="ＭＳ Ｐゴシック" pitchFamily="34" charset="-128"/>
              </a:rPr>
              <a:t>Cyclo-compounds will have a </a:t>
            </a:r>
            <a:r>
              <a:rPr lang="en-US" sz="2000" b="1" smtClean="0">
                <a:ea typeface="ＭＳ Ｐゴシック" pitchFamily="34" charset="-128"/>
              </a:rPr>
              <a:t>higher </a:t>
            </a:r>
            <a:r>
              <a:rPr lang="en-US" sz="2000" smtClean="0">
                <a:ea typeface="ＭＳ Ｐゴシック" pitchFamily="34" charset="-128"/>
              </a:rPr>
              <a:t>boiling point than their straight chain partners (because there is an additional bond present)</a:t>
            </a:r>
          </a:p>
          <a:p>
            <a:pPr marL="835025" lvl="1" indent="-514350" eaLnBrk="1" hangingPunct="1"/>
            <a:endParaRPr lang="en-US" sz="2200" baseline="-25000" smtClean="0">
              <a:ea typeface="ＭＳ Ｐゴシック" pitchFamily="34" charset="-12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l="63921" t="48215"/>
          <a:stretch>
            <a:fillRect/>
          </a:stretch>
        </p:blipFill>
        <p:spPr bwMode="auto">
          <a:xfrm>
            <a:off x="6477000" y="5181600"/>
            <a:ext cx="20574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648200" y="5867400"/>
            <a:ext cx="11430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l="63921" t="48215"/>
          <a:stretch>
            <a:fillRect/>
          </a:stretch>
        </p:blipFill>
        <p:spPr bwMode="auto">
          <a:xfrm>
            <a:off x="6248400" y="5181600"/>
            <a:ext cx="20574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rcRect l="63921" t="2678" b="49107"/>
          <a:stretch>
            <a:fillRect/>
          </a:stretch>
        </p:blipFill>
        <p:spPr bwMode="auto">
          <a:xfrm>
            <a:off x="4038600" y="5181600"/>
            <a:ext cx="2057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3730" name="Title 3"/>
          <p:cNvSpPr>
            <a:spLocks noGrp="1"/>
          </p:cNvSpPr>
          <p:nvPr>
            <p:ph type="title"/>
          </p:nvPr>
        </p:nvSpPr>
        <p:spPr>
          <a:xfrm>
            <a:off x="498475" y="484188"/>
            <a:ext cx="7556500" cy="611187"/>
          </a:xfrm>
        </p:spPr>
        <p:txBody>
          <a:bodyPr/>
          <a:lstStyle/>
          <a:p>
            <a:pPr eaLnBrk="1" hangingPunct="1"/>
            <a:r>
              <a:rPr lang="en-US" sz="2800" b="1" smtClean="0">
                <a:ea typeface="ＭＳ Ｐゴシック" pitchFamily="34" charset="-128"/>
              </a:rPr>
              <a:t>ICE Charts and Equilibrium Calculations</a:t>
            </a:r>
          </a:p>
        </p:txBody>
      </p:sp>
      <p:sp>
        <p:nvSpPr>
          <p:cNvPr id="73731" name="Content Placeholder 4"/>
          <p:cNvSpPr>
            <a:spLocks noGrp="1"/>
          </p:cNvSpPr>
          <p:nvPr>
            <p:ph idx="1"/>
          </p:nvPr>
        </p:nvSpPr>
        <p:spPr>
          <a:xfrm>
            <a:off x="498475" y="1293813"/>
            <a:ext cx="8221663" cy="5564187"/>
          </a:xfrm>
        </p:spPr>
        <p:txBody>
          <a:bodyPr/>
          <a:lstStyle/>
          <a:p>
            <a:pPr eaLnBrk="1" hangingPunct="1"/>
            <a:r>
              <a:rPr lang="en-US" sz="2200" smtClean="0">
                <a:solidFill>
                  <a:srgbClr val="000000"/>
                </a:solidFill>
                <a:ea typeface="ＭＳ Ｐゴシック" pitchFamily="34" charset="-128"/>
              </a:rPr>
              <a:t>Example #1: </a:t>
            </a:r>
            <a:r>
              <a:rPr lang="en-CA" sz="2200" smtClean="0">
                <a:solidFill>
                  <a:srgbClr val="000000"/>
                </a:solidFill>
                <a:ea typeface="ＭＳ Ｐゴシック" pitchFamily="34" charset="-128"/>
              </a:rPr>
              <a:t>Consider the following equilibrium at 100 </a:t>
            </a:r>
            <a:r>
              <a:rPr lang="en-CA" sz="2200" baseline="30000" smtClean="0">
                <a:solidFill>
                  <a:srgbClr val="000000"/>
                </a:solidFill>
                <a:ea typeface="ＭＳ Ｐゴシック" pitchFamily="34" charset="-128"/>
              </a:rPr>
              <a:t>o</a:t>
            </a:r>
            <a:r>
              <a:rPr lang="en-CA" sz="2200" smtClean="0">
                <a:solidFill>
                  <a:srgbClr val="000000"/>
                </a:solidFill>
                <a:ea typeface="ＭＳ Ｐゴシック" pitchFamily="34" charset="-128"/>
              </a:rPr>
              <a:t>C:  </a:t>
            </a:r>
            <a:endParaRPr lang="en-US" sz="2200" smtClean="0">
              <a:solidFill>
                <a:srgbClr val="000000"/>
              </a:solidFill>
              <a:ea typeface="ＭＳ Ｐゴシック" pitchFamily="34" charset="-128"/>
            </a:endParaRPr>
          </a:p>
          <a:p>
            <a:pPr algn="ctr" eaLnBrk="1" hangingPunct="1">
              <a:buFont typeface="Wingdings" pitchFamily="2" charset="2"/>
              <a:buNone/>
            </a:pPr>
            <a:r>
              <a:rPr lang="en-CA" sz="2200" smtClean="0">
                <a:solidFill>
                  <a:srgbClr val="000000"/>
                </a:solidFill>
                <a:ea typeface="ＭＳ Ｐゴシック" pitchFamily="34" charset="-128"/>
              </a:rPr>
              <a:t>N</a:t>
            </a:r>
            <a:r>
              <a:rPr lang="en-CA" sz="2200" baseline="-25000" smtClean="0">
                <a:solidFill>
                  <a:srgbClr val="000000"/>
                </a:solidFill>
                <a:ea typeface="ＭＳ Ｐゴシック" pitchFamily="34" charset="-128"/>
              </a:rPr>
              <a:t>2</a:t>
            </a:r>
            <a:r>
              <a:rPr lang="en-CA" sz="2200" smtClean="0">
                <a:solidFill>
                  <a:srgbClr val="000000"/>
                </a:solidFill>
                <a:ea typeface="ＭＳ Ｐゴシック" pitchFamily="34" charset="-128"/>
              </a:rPr>
              <a:t>O</a:t>
            </a:r>
            <a:r>
              <a:rPr lang="en-CA" sz="2200" baseline="-25000" smtClean="0">
                <a:solidFill>
                  <a:srgbClr val="000000"/>
                </a:solidFill>
                <a:ea typeface="ＭＳ Ｐゴシック" pitchFamily="34" charset="-128"/>
              </a:rPr>
              <a:t>4(g)</a:t>
            </a:r>
            <a:r>
              <a:rPr lang="en-CA" sz="2200" smtClean="0">
                <a:solidFill>
                  <a:srgbClr val="000000"/>
                </a:solidFill>
                <a:ea typeface="ＭＳ Ｐゴシック" pitchFamily="34" charset="-128"/>
              </a:rPr>
              <a:t>  ↔  2 NO</a:t>
            </a:r>
            <a:r>
              <a:rPr lang="en-CA" sz="2200" baseline="-25000" smtClean="0">
                <a:solidFill>
                  <a:srgbClr val="000000"/>
                </a:solidFill>
                <a:ea typeface="ＭＳ Ｐゴシック" pitchFamily="34" charset="-128"/>
              </a:rPr>
              <a:t>2(g)</a:t>
            </a:r>
            <a:endParaRPr lang="en-US" sz="2200" smtClean="0">
              <a:solidFill>
                <a:srgbClr val="000000"/>
              </a:solidFill>
              <a:ea typeface="ＭＳ Ｐゴシック" pitchFamily="34" charset="-128"/>
            </a:endParaRPr>
          </a:p>
          <a:p>
            <a:pPr eaLnBrk="1" hangingPunct="1"/>
            <a:r>
              <a:rPr lang="en-CA" sz="2200" b="1" smtClean="0">
                <a:solidFill>
                  <a:srgbClr val="000000"/>
                </a:solidFill>
                <a:ea typeface="ＭＳ Ｐゴシック" pitchFamily="34" charset="-128"/>
              </a:rPr>
              <a:t>2.0 mol </a:t>
            </a:r>
            <a:r>
              <a:rPr lang="en-CA" sz="2200" smtClean="0">
                <a:solidFill>
                  <a:srgbClr val="000000"/>
                </a:solidFill>
                <a:ea typeface="ＭＳ Ｐゴシック" pitchFamily="34" charset="-128"/>
              </a:rPr>
              <a:t>of N</a:t>
            </a:r>
            <a:r>
              <a:rPr lang="en-CA" sz="2200" baseline="-25000" smtClean="0">
                <a:solidFill>
                  <a:srgbClr val="000000"/>
                </a:solidFill>
                <a:ea typeface="ＭＳ Ｐゴシック" pitchFamily="34" charset="-128"/>
              </a:rPr>
              <a:t>2</a:t>
            </a:r>
            <a:r>
              <a:rPr lang="en-CA" sz="2200" smtClean="0">
                <a:solidFill>
                  <a:srgbClr val="000000"/>
                </a:solidFill>
                <a:ea typeface="ＭＳ Ｐゴシック" pitchFamily="34" charset="-128"/>
              </a:rPr>
              <a:t>O</a:t>
            </a:r>
            <a:r>
              <a:rPr lang="en-CA" sz="2200" baseline="-25000" smtClean="0">
                <a:solidFill>
                  <a:srgbClr val="000000"/>
                </a:solidFill>
                <a:ea typeface="ＭＳ Ｐゴシック" pitchFamily="34" charset="-128"/>
              </a:rPr>
              <a:t>4(g)</a:t>
            </a:r>
            <a:r>
              <a:rPr lang="en-CA" sz="2200" smtClean="0">
                <a:solidFill>
                  <a:srgbClr val="000000"/>
                </a:solidFill>
                <a:ea typeface="ＭＳ Ｐゴシック" pitchFamily="34" charset="-128"/>
              </a:rPr>
              <a:t> was introduced into an empty </a:t>
            </a:r>
            <a:r>
              <a:rPr lang="en-CA" sz="2200" b="1" smtClean="0">
                <a:solidFill>
                  <a:srgbClr val="000000"/>
                </a:solidFill>
                <a:ea typeface="ＭＳ Ｐゴシック" pitchFamily="34" charset="-128"/>
              </a:rPr>
              <a:t>2.0 L </a:t>
            </a:r>
            <a:r>
              <a:rPr lang="en-CA" sz="2200" smtClean="0">
                <a:solidFill>
                  <a:srgbClr val="000000"/>
                </a:solidFill>
                <a:ea typeface="ＭＳ Ｐゴシック" pitchFamily="34" charset="-128"/>
              </a:rPr>
              <a:t>bulb.  After equilibrium was established, only </a:t>
            </a:r>
            <a:r>
              <a:rPr lang="en-CA" sz="2200" b="1" smtClean="0">
                <a:solidFill>
                  <a:srgbClr val="000000"/>
                </a:solidFill>
                <a:ea typeface="ＭＳ Ｐゴシック" pitchFamily="34" charset="-128"/>
              </a:rPr>
              <a:t>1.6 mol </a:t>
            </a:r>
            <a:r>
              <a:rPr lang="en-CA" sz="2200" smtClean="0">
                <a:solidFill>
                  <a:srgbClr val="000000"/>
                </a:solidFill>
                <a:ea typeface="ＭＳ Ｐゴシック" pitchFamily="34" charset="-128"/>
              </a:rPr>
              <a:t>of N</a:t>
            </a:r>
            <a:r>
              <a:rPr lang="en-CA" sz="2200" baseline="-25000" smtClean="0">
                <a:solidFill>
                  <a:srgbClr val="000000"/>
                </a:solidFill>
                <a:ea typeface="ＭＳ Ｐゴシック" pitchFamily="34" charset="-128"/>
              </a:rPr>
              <a:t>2</a:t>
            </a:r>
            <a:r>
              <a:rPr lang="en-CA" sz="2200" smtClean="0">
                <a:solidFill>
                  <a:srgbClr val="000000"/>
                </a:solidFill>
                <a:ea typeface="ＭＳ Ｐゴシック" pitchFamily="34" charset="-128"/>
              </a:rPr>
              <a:t>O</a:t>
            </a:r>
            <a:r>
              <a:rPr lang="en-CA" sz="2200" baseline="-25000" smtClean="0">
                <a:solidFill>
                  <a:srgbClr val="000000"/>
                </a:solidFill>
                <a:ea typeface="ＭＳ Ｐゴシック" pitchFamily="34" charset="-128"/>
              </a:rPr>
              <a:t>4(g)</a:t>
            </a:r>
            <a:r>
              <a:rPr lang="en-CA" sz="2200" smtClean="0">
                <a:solidFill>
                  <a:srgbClr val="000000"/>
                </a:solidFill>
                <a:ea typeface="ＭＳ Ｐゴシック" pitchFamily="34" charset="-128"/>
              </a:rPr>
              <a:t> remained.  What is the value of K</a:t>
            </a:r>
            <a:r>
              <a:rPr lang="en-CA" sz="2200" baseline="-25000" smtClean="0">
                <a:solidFill>
                  <a:srgbClr val="000000"/>
                </a:solidFill>
                <a:ea typeface="ＭＳ Ｐゴシック" pitchFamily="34" charset="-128"/>
              </a:rPr>
              <a:t>c</a:t>
            </a:r>
            <a:r>
              <a:rPr lang="en-CA" sz="2200" smtClean="0">
                <a:solidFill>
                  <a:srgbClr val="000000"/>
                </a:solidFill>
                <a:ea typeface="ＭＳ Ｐゴシック" pitchFamily="34" charset="-128"/>
              </a:rPr>
              <a:t>?</a:t>
            </a:r>
          </a:p>
          <a:p>
            <a:pPr eaLnBrk="1" hangingPunct="1"/>
            <a:endParaRPr lang="en-CA" smtClean="0">
              <a:solidFill>
                <a:srgbClr val="000000"/>
              </a:solidFill>
              <a:ea typeface="ＭＳ Ｐゴシック" pitchFamily="34" charset="-128"/>
            </a:endParaRPr>
          </a:p>
          <a:p>
            <a:pPr eaLnBrk="1" hangingPunct="1"/>
            <a:endParaRPr lang="en-CA" smtClean="0">
              <a:solidFill>
                <a:srgbClr val="000000"/>
              </a:solidFill>
              <a:ea typeface="ＭＳ Ｐゴシック" pitchFamily="34" charset="-128"/>
            </a:endParaRPr>
          </a:p>
          <a:p>
            <a:pPr eaLnBrk="1" hangingPunct="1"/>
            <a:endParaRPr lang="en-CA" smtClean="0">
              <a:solidFill>
                <a:srgbClr val="000000"/>
              </a:solidFill>
              <a:ea typeface="ＭＳ Ｐゴシック" pitchFamily="34" charset="-128"/>
            </a:endParaRPr>
          </a:p>
          <a:p>
            <a:pPr eaLnBrk="1" hangingPunct="1">
              <a:buFont typeface="Wingdings" pitchFamily="2" charset="2"/>
              <a:buNone/>
            </a:pPr>
            <a:r>
              <a:rPr lang="en-CA" sz="2200" smtClean="0">
                <a:solidFill>
                  <a:srgbClr val="000000"/>
                </a:solidFill>
                <a:ea typeface="ＭＳ Ｐゴシック" pitchFamily="34" charset="-128"/>
              </a:rPr>
              <a:t>E: 1.0 – x = 0.80    solve for x      x = 0.20    2x = 0.40 </a:t>
            </a:r>
          </a:p>
          <a:p>
            <a:pPr eaLnBrk="1" hangingPunct="1">
              <a:buFont typeface="Wingdings" pitchFamily="2" charset="2"/>
              <a:buNone/>
            </a:pPr>
            <a:endParaRPr lang="en-CA" sz="2200" smtClean="0">
              <a:solidFill>
                <a:srgbClr val="000000"/>
              </a:solidFill>
              <a:ea typeface="ＭＳ Ｐゴシック" pitchFamily="34" charset="-128"/>
            </a:endParaRPr>
          </a:p>
          <a:p>
            <a:pPr eaLnBrk="1" hangingPunct="1">
              <a:buFont typeface="Wingdings" pitchFamily="2" charset="2"/>
              <a:buNone/>
            </a:pPr>
            <a:r>
              <a:rPr lang="en-CA" sz="2200" smtClean="0">
                <a:solidFill>
                  <a:srgbClr val="000000"/>
                </a:solidFill>
                <a:ea typeface="ＭＳ Ｐゴシック" pitchFamily="34" charset="-128"/>
              </a:rPr>
              <a:t>Solve for K</a:t>
            </a:r>
            <a:r>
              <a:rPr lang="en-CA" sz="2200" baseline="-25000" smtClean="0">
                <a:solidFill>
                  <a:srgbClr val="000000"/>
                </a:solidFill>
                <a:ea typeface="ＭＳ Ｐゴシック" pitchFamily="34" charset="-128"/>
              </a:rPr>
              <a:t>c</a:t>
            </a:r>
            <a:r>
              <a:rPr lang="en-CA" sz="2200" smtClean="0">
                <a:solidFill>
                  <a:srgbClr val="000000"/>
                </a:solidFill>
                <a:ea typeface="ＭＳ Ｐゴシック" pitchFamily="34" charset="-128"/>
              </a:rPr>
              <a:t> = </a:t>
            </a:r>
            <a:r>
              <a:rPr lang="en-CA" sz="2200" u="sng" smtClean="0">
                <a:solidFill>
                  <a:srgbClr val="000000"/>
                </a:solidFill>
                <a:ea typeface="ＭＳ Ｐゴシック" pitchFamily="34" charset="-128"/>
              </a:rPr>
              <a:t>(0.40)</a:t>
            </a:r>
            <a:r>
              <a:rPr lang="en-CA" sz="2200" u="sng" baseline="30000" smtClean="0">
                <a:solidFill>
                  <a:srgbClr val="000000"/>
                </a:solidFill>
                <a:ea typeface="ＭＳ Ｐゴシック" pitchFamily="34" charset="-128"/>
              </a:rPr>
              <a:t>2</a:t>
            </a:r>
            <a:r>
              <a:rPr lang="en-CA" sz="2200" baseline="30000" smtClean="0">
                <a:solidFill>
                  <a:srgbClr val="000000"/>
                </a:solidFill>
                <a:ea typeface="ＭＳ Ｐゴシック" pitchFamily="34" charset="-128"/>
              </a:rPr>
              <a:t> </a:t>
            </a:r>
            <a:r>
              <a:rPr lang="en-CA" sz="2200" smtClean="0">
                <a:solidFill>
                  <a:srgbClr val="000000"/>
                </a:solidFill>
                <a:ea typeface="ＭＳ Ｐゴシック" pitchFamily="34" charset="-128"/>
              </a:rPr>
              <a:t>	=  </a:t>
            </a:r>
            <a:r>
              <a:rPr lang="en-CA" sz="2200" smtClean="0">
                <a:solidFill>
                  <a:srgbClr val="0000FF"/>
                </a:solidFill>
                <a:ea typeface="ＭＳ Ｐゴシック" pitchFamily="34" charset="-128"/>
              </a:rPr>
              <a:t>0.20</a:t>
            </a:r>
            <a:r>
              <a:rPr lang="en-CA" sz="2200" smtClean="0">
                <a:solidFill>
                  <a:srgbClr val="000000"/>
                </a:solidFill>
                <a:ea typeface="ＭＳ Ｐゴシック" pitchFamily="34" charset="-128"/>
              </a:rPr>
              <a:t>	</a:t>
            </a:r>
          </a:p>
          <a:p>
            <a:pPr eaLnBrk="1" hangingPunct="1">
              <a:buFont typeface="Wingdings" pitchFamily="2" charset="2"/>
              <a:buNone/>
            </a:pPr>
            <a:r>
              <a:rPr lang="en-CA" sz="2200" smtClean="0">
                <a:solidFill>
                  <a:srgbClr val="000000"/>
                </a:solidFill>
                <a:ea typeface="ＭＳ Ｐゴシック" pitchFamily="34" charset="-128"/>
              </a:rPr>
              <a:t>			           (0.80)</a:t>
            </a:r>
            <a:endParaRPr lang="en-US" sz="2200" smtClean="0">
              <a:solidFill>
                <a:srgbClr val="000000"/>
              </a:solidFill>
              <a:ea typeface="ＭＳ Ｐゴシック" pitchFamily="34" charset="-128"/>
            </a:endParaRPr>
          </a:p>
          <a:p>
            <a:pPr eaLnBrk="1" hangingPunct="1"/>
            <a:endParaRPr lang="en-US" smtClean="0">
              <a:solidFill>
                <a:srgbClr val="000000"/>
              </a:solidFill>
              <a:ea typeface="ＭＳ Ｐゴシック" pitchFamily="34" charset="-128"/>
            </a:endParaRPr>
          </a:p>
        </p:txBody>
      </p:sp>
      <p:graphicFrame>
        <p:nvGraphicFramePr>
          <p:cNvPr id="7" name="Table 6"/>
          <p:cNvGraphicFramePr>
            <a:graphicFrameLocks noGrp="1"/>
          </p:cNvGraphicFramePr>
          <p:nvPr/>
        </p:nvGraphicFramePr>
        <p:xfrm>
          <a:off x="2878138" y="3389313"/>
          <a:ext cx="5630862" cy="1485900"/>
        </p:xfrm>
        <a:graphic>
          <a:graphicData uri="http://schemas.openxmlformats.org/drawingml/2006/table">
            <a:tbl>
              <a:tblPr/>
              <a:tblGrid>
                <a:gridCol w="2814637"/>
                <a:gridCol w="2816225"/>
              </a:tblGrid>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N</a:t>
                      </a:r>
                      <a:r>
                        <a:rPr kumimoji="0" lang="en-US" sz="1800" b="0" i="0" u="none" strike="noStrike" cap="none" normalizeH="0" baseline="-25000" smtClean="0">
                          <a:ln>
                            <a:noFill/>
                          </a:ln>
                          <a:solidFill>
                            <a:schemeClr val="tx1"/>
                          </a:solidFill>
                          <a:effectLst/>
                          <a:latin typeface="Calibri" pitchFamily="34" charset="0"/>
                          <a:ea typeface="ＭＳ Ｐゴシック" pitchFamily="34" charset="-128"/>
                        </a:rPr>
                        <a:t>2</a:t>
                      </a: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O</a:t>
                      </a:r>
                      <a:r>
                        <a:rPr kumimoji="0" lang="en-US" sz="1800" b="0" i="0" u="none" strike="noStrike" cap="none" normalizeH="0" baseline="-25000" smtClean="0">
                          <a:ln>
                            <a:noFill/>
                          </a:ln>
                          <a:solidFill>
                            <a:schemeClr val="tx1"/>
                          </a:solidFill>
                          <a:effectLst/>
                          <a:latin typeface="Calibri" pitchFamily="34" charset="0"/>
                          <a:ea typeface="ＭＳ Ｐゴシック" pitchFamily="34" charset="-128"/>
                        </a:rPr>
                        <a:t>4(g)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2NO</a:t>
                      </a:r>
                      <a:r>
                        <a:rPr kumimoji="0" lang="en-US" sz="1800" b="0" i="0" u="none" strike="noStrike" cap="none" normalizeH="0" baseline="-25000" smtClean="0">
                          <a:ln>
                            <a:noFill/>
                          </a:ln>
                          <a:solidFill>
                            <a:schemeClr val="tx1"/>
                          </a:solidFill>
                          <a:effectLst/>
                          <a:latin typeface="Calibri" pitchFamily="34" charset="0"/>
                          <a:ea typeface="ＭＳ Ｐゴシック" pitchFamily="34" charset="-128"/>
                        </a:rPr>
                        <a:t>2(g)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I:               1.0 mol/L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C:                - 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+ 2x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E:           1.0 – x = 0.80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2x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TextBox 7"/>
          <p:cNvSpPr txBox="1"/>
          <p:nvPr/>
        </p:nvSpPr>
        <p:spPr>
          <a:xfrm>
            <a:off x="327025" y="3494088"/>
            <a:ext cx="2143125" cy="522287"/>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en-US" sz="1400" u="sng" dirty="0"/>
              <a:t>2.0 mol </a:t>
            </a:r>
            <a:r>
              <a:rPr lang="en-US" sz="1400" dirty="0"/>
              <a:t> = 1.0 mol/L </a:t>
            </a:r>
            <a:r>
              <a:rPr lang="en-US" sz="1400" b="1" dirty="0">
                <a:solidFill>
                  <a:schemeClr val="tx1"/>
                </a:solidFill>
              </a:rPr>
              <a:t>(I)</a:t>
            </a:r>
          </a:p>
          <a:p>
            <a:pPr>
              <a:defRPr/>
            </a:pPr>
            <a:r>
              <a:rPr lang="en-US" sz="1400" dirty="0"/>
              <a:t>     2.0L </a:t>
            </a:r>
          </a:p>
        </p:txBody>
      </p:sp>
      <p:sp>
        <p:nvSpPr>
          <p:cNvPr id="9" name="TextBox 8"/>
          <p:cNvSpPr txBox="1"/>
          <p:nvPr/>
        </p:nvSpPr>
        <p:spPr>
          <a:xfrm>
            <a:off x="327025" y="4256088"/>
            <a:ext cx="2143125" cy="5222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400" u="sng" dirty="0"/>
              <a:t>1.6 mol </a:t>
            </a:r>
            <a:r>
              <a:rPr lang="en-US" sz="1400" dirty="0"/>
              <a:t> = 0.8 mol/L </a:t>
            </a:r>
            <a:r>
              <a:rPr lang="en-US" sz="1400" b="1" dirty="0"/>
              <a:t>(E)</a:t>
            </a:r>
            <a:r>
              <a:rPr lang="en-US" sz="1400" dirty="0"/>
              <a:t> </a:t>
            </a:r>
          </a:p>
          <a:p>
            <a:pPr>
              <a:defRPr/>
            </a:pPr>
            <a:r>
              <a:rPr lang="en-US" sz="1400" dirty="0"/>
              <a:t>     2.0L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4754" name="Title 3"/>
          <p:cNvSpPr>
            <a:spLocks noGrp="1"/>
          </p:cNvSpPr>
          <p:nvPr>
            <p:ph type="title"/>
          </p:nvPr>
        </p:nvSpPr>
        <p:spPr>
          <a:xfrm>
            <a:off x="498475" y="250825"/>
            <a:ext cx="7556500" cy="611188"/>
          </a:xfrm>
        </p:spPr>
        <p:txBody>
          <a:bodyPr/>
          <a:lstStyle/>
          <a:p>
            <a:pPr eaLnBrk="1" hangingPunct="1"/>
            <a:r>
              <a:rPr lang="en-US" sz="2800" b="1" smtClean="0">
                <a:ea typeface="ＭＳ Ｐゴシック" pitchFamily="34" charset="-128"/>
              </a:rPr>
              <a:t>ICE Charts and Equilibrium Calculations</a:t>
            </a:r>
          </a:p>
        </p:txBody>
      </p:sp>
      <p:sp>
        <p:nvSpPr>
          <p:cNvPr id="74755" name="Content Placeholder 4"/>
          <p:cNvSpPr>
            <a:spLocks noGrp="1"/>
          </p:cNvSpPr>
          <p:nvPr>
            <p:ph idx="1"/>
          </p:nvPr>
        </p:nvSpPr>
        <p:spPr>
          <a:xfrm>
            <a:off x="327025" y="862013"/>
            <a:ext cx="8504238" cy="5802312"/>
          </a:xfrm>
        </p:spPr>
        <p:txBody>
          <a:bodyPr/>
          <a:lstStyle/>
          <a:p>
            <a:pPr eaLnBrk="1" hangingPunct="1">
              <a:spcBef>
                <a:spcPts val="800"/>
              </a:spcBef>
              <a:buFont typeface="Wingdings" pitchFamily="2" charset="2"/>
              <a:buChar char="n"/>
            </a:pPr>
            <a:r>
              <a:rPr lang="en-CA" sz="1800" smtClean="0">
                <a:ea typeface="ＭＳ Ｐゴシック" pitchFamily="34" charset="-128"/>
              </a:rPr>
              <a:t> </a:t>
            </a:r>
            <a:r>
              <a:rPr lang="en-CA" sz="1800" u="sng" smtClean="0">
                <a:solidFill>
                  <a:srgbClr val="000000"/>
                </a:solidFill>
                <a:ea typeface="ＭＳ Ｐゴシック" pitchFamily="34" charset="-128"/>
              </a:rPr>
              <a:t>Example #3: Using a perfect square</a:t>
            </a:r>
            <a:r>
              <a:rPr lang="en-CA" sz="1800" smtClean="0">
                <a:solidFill>
                  <a:srgbClr val="000000"/>
                </a:solidFill>
                <a:ea typeface="ＭＳ Ｐゴシック" pitchFamily="34" charset="-128"/>
              </a:rPr>
              <a:t> </a:t>
            </a:r>
            <a:endParaRPr lang="en-US" sz="1800" smtClean="0">
              <a:solidFill>
                <a:srgbClr val="000000"/>
              </a:solidFill>
              <a:ea typeface="ＭＳ Ｐゴシック" pitchFamily="34" charset="-128"/>
            </a:endParaRPr>
          </a:p>
          <a:p>
            <a:pPr eaLnBrk="1" hangingPunct="1">
              <a:spcBef>
                <a:spcPts val="800"/>
              </a:spcBef>
              <a:buFont typeface="Wingdings" pitchFamily="2" charset="2"/>
              <a:buChar char="n"/>
            </a:pPr>
            <a:r>
              <a:rPr lang="en-CA" sz="1800" smtClean="0">
                <a:solidFill>
                  <a:srgbClr val="000000"/>
                </a:solidFill>
                <a:ea typeface="ＭＳ Ｐゴシック" pitchFamily="34" charset="-128"/>
              </a:rPr>
              <a:t>Given the following reaction:</a:t>
            </a:r>
            <a:endParaRPr lang="en-US" sz="1800" smtClean="0">
              <a:solidFill>
                <a:srgbClr val="000000"/>
              </a:solidFill>
              <a:ea typeface="ＭＳ Ｐゴシック" pitchFamily="34" charset="-128"/>
            </a:endParaRPr>
          </a:p>
          <a:p>
            <a:pPr algn="ctr" eaLnBrk="1" hangingPunct="1">
              <a:spcBef>
                <a:spcPts val="800"/>
              </a:spcBef>
              <a:buFont typeface="Wingdings" pitchFamily="2" charset="2"/>
              <a:buNone/>
            </a:pPr>
            <a:r>
              <a:rPr lang="en-CA" sz="1800" smtClean="0">
                <a:solidFill>
                  <a:srgbClr val="000000"/>
                </a:solidFill>
                <a:ea typeface="ＭＳ Ｐゴシック" pitchFamily="34" charset="-128"/>
              </a:rPr>
              <a:t>N</a:t>
            </a:r>
            <a:r>
              <a:rPr lang="en-CA" sz="1800" baseline="-25000" smtClean="0">
                <a:solidFill>
                  <a:srgbClr val="000000"/>
                </a:solidFill>
                <a:ea typeface="ＭＳ Ｐゴシック" pitchFamily="34" charset="-128"/>
              </a:rPr>
              <a:t>2(g)</a:t>
            </a:r>
            <a:r>
              <a:rPr lang="en-CA" sz="1800" smtClean="0">
                <a:solidFill>
                  <a:srgbClr val="000000"/>
                </a:solidFill>
                <a:ea typeface="ＭＳ Ｐゴシック" pitchFamily="34" charset="-128"/>
              </a:rPr>
              <a:t> + O</a:t>
            </a:r>
            <a:r>
              <a:rPr lang="en-CA" sz="1800" baseline="-25000" smtClean="0">
                <a:solidFill>
                  <a:srgbClr val="000000"/>
                </a:solidFill>
                <a:ea typeface="ＭＳ Ｐゴシック" pitchFamily="34" charset="-128"/>
              </a:rPr>
              <a:t>2(g)  </a:t>
            </a:r>
            <a:r>
              <a:rPr lang="en-CA" sz="1800" smtClean="0">
                <a:solidFill>
                  <a:srgbClr val="000000"/>
                </a:solidFill>
                <a:ea typeface="ＭＳ Ｐゴシック" pitchFamily="34" charset="-128"/>
              </a:rPr>
              <a:t>↔  2NO</a:t>
            </a:r>
            <a:r>
              <a:rPr lang="en-CA" sz="1800" baseline="-25000" smtClean="0">
                <a:solidFill>
                  <a:srgbClr val="000000"/>
                </a:solidFill>
                <a:ea typeface="ＭＳ Ｐゴシック" pitchFamily="34" charset="-128"/>
              </a:rPr>
              <a:t>(g)</a:t>
            </a:r>
            <a:r>
              <a:rPr lang="en-CA" sz="1800" smtClean="0">
                <a:solidFill>
                  <a:srgbClr val="000000"/>
                </a:solidFill>
                <a:ea typeface="ＭＳ Ｐゴシック" pitchFamily="34" charset="-128"/>
              </a:rPr>
              <a:t>   	K</a:t>
            </a:r>
            <a:r>
              <a:rPr lang="en-CA" sz="1800" baseline="-25000" smtClean="0">
                <a:solidFill>
                  <a:srgbClr val="000000"/>
                </a:solidFill>
                <a:ea typeface="ＭＳ Ｐゴシック" pitchFamily="34" charset="-128"/>
              </a:rPr>
              <a:t>c</a:t>
            </a:r>
            <a:r>
              <a:rPr lang="en-CA" sz="1800" smtClean="0">
                <a:solidFill>
                  <a:srgbClr val="000000"/>
                </a:solidFill>
                <a:ea typeface="ＭＳ Ｐゴシック" pitchFamily="34" charset="-128"/>
              </a:rPr>
              <a:t> = 0.00250</a:t>
            </a:r>
            <a:endParaRPr lang="en-US" sz="1800" smtClean="0">
              <a:solidFill>
                <a:srgbClr val="000000"/>
              </a:solidFill>
              <a:ea typeface="ＭＳ Ｐゴシック" pitchFamily="34" charset="-128"/>
            </a:endParaRPr>
          </a:p>
          <a:p>
            <a:pPr eaLnBrk="1" hangingPunct="1">
              <a:spcBef>
                <a:spcPts val="800"/>
              </a:spcBef>
              <a:buFont typeface="Wingdings" pitchFamily="2" charset="2"/>
              <a:buChar char="n"/>
            </a:pPr>
            <a:r>
              <a:rPr lang="en-CA" sz="1800" smtClean="0">
                <a:solidFill>
                  <a:srgbClr val="000000"/>
                </a:solidFill>
                <a:ea typeface="ＭＳ Ｐゴシック" pitchFamily="34" charset="-128"/>
              </a:rPr>
              <a:t>Determine the equilibrium concentrations for all species present given that the initial concentration of each reactant is 0.200 mol/L.</a:t>
            </a:r>
            <a:endParaRPr lang="en-US" sz="1800" smtClean="0">
              <a:solidFill>
                <a:srgbClr val="000000"/>
              </a:solidFill>
              <a:ea typeface="ＭＳ Ｐゴシック" pitchFamily="34" charset="-128"/>
            </a:endParaRPr>
          </a:p>
          <a:p>
            <a:pPr eaLnBrk="1" hangingPunct="1">
              <a:spcBef>
                <a:spcPts val="800"/>
              </a:spcBef>
              <a:buFont typeface="Wingdings" pitchFamily="2" charset="2"/>
              <a:buNone/>
            </a:pPr>
            <a:endParaRPr lang="en-CA" sz="1800" smtClean="0">
              <a:solidFill>
                <a:srgbClr val="262626"/>
              </a:solidFill>
              <a:ea typeface="ＭＳ Ｐゴシック" pitchFamily="34" charset="-128"/>
            </a:endParaRPr>
          </a:p>
          <a:p>
            <a:pPr eaLnBrk="1" hangingPunct="1">
              <a:spcBef>
                <a:spcPts val="800"/>
              </a:spcBef>
              <a:buFont typeface="Wingdings" pitchFamily="2" charset="2"/>
              <a:buNone/>
            </a:pPr>
            <a:endParaRPr lang="en-CA" sz="1800" smtClean="0">
              <a:solidFill>
                <a:srgbClr val="000000"/>
              </a:solidFill>
              <a:ea typeface="ＭＳ Ｐゴシック" pitchFamily="34" charset="-128"/>
            </a:endParaRPr>
          </a:p>
          <a:p>
            <a:pPr eaLnBrk="1" hangingPunct="1">
              <a:spcBef>
                <a:spcPts val="200"/>
              </a:spcBef>
              <a:buFont typeface="Wingdings" pitchFamily="2" charset="2"/>
              <a:buChar char="n"/>
            </a:pPr>
            <a:endParaRPr lang="en-CA" sz="1800" smtClean="0">
              <a:solidFill>
                <a:srgbClr val="000000"/>
              </a:solidFill>
              <a:ea typeface="ＭＳ Ｐゴシック" pitchFamily="34" charset="-128"/>
            </a:endParaRPr>
          </a:p>
          <a:p>
            <a:pPr eaLnBrk="1" hangingPunct="1">
              <a:spcBef>
                <a:spcPts val="200"/>
              </a:spcBef>
              <a:buFont typeface="Wingdings" pitchFamily="2" charset="2"/>
              <a:buChar char="n"/>
            </a:pPr>
            <a:endParaRPr lang="en-CA" sz="1800" smtClean="0">
              <a:solidFill>
                <a:srgbClr val="000000"/>
              </a:solidFill>
              <a:ea typeface="ＭＳ Ｐゴシック" pitchFamily="34" charset="-128"/>
            </a:endParaRPr>
          </a:p>
          <a:p>
            <a:pPr eaLnBrk="1" hangingPunct="1">
              <a:spcBef>
                <a:spcPts val="200"/>
              </a:spcBef>
              <a:buFont typeface="Wingdings" pitchFamily="2" charset="2"/>
              <a:buChar char="n"/>
            </a:pPr>
            <a:endParaRPr lang="en-CA" sz="1800" smtClean="0">
              <a:solidFill>
                <a:srgbClr val="000000"/>
              </a:solidFill>
              <a:ea typeface="ＭＳ Ｐゴシック" pitchFamily="34" charset="-128"/>
            </a:endParaRPr>
          </a:p>
          <a:p>
            <a:pPr eaLnBrk="1" hangingPunct="1">
              <a:spcBef>
                <a:spcPts val="200"/>
              </a:spcBef>
              <a:buFont typeface="Wingdings" pitchFamily="2" charset="2"/>
              <a:buChar char="n"/>
            </a:pPr>
            <a:endParaRPr lang="en-CA" sz="1800" smtClean="0">
              <a:solidFill>
                <a:srgbClr val="000000"/>
              </a:solidFill>
              <a:ea typeface="ＭＳ Ｐゴシック" pitchFamily="34" charset="-128"/>
            </a:endParaRPr>
          </a:p>
          <a:p>
            <a:pPr eaLnBrk="1" hangingPunct="1">
              <a:spcBef>
                <a:spcPts val="200"/>
              </a:spcBef>
              <a:buFont typeface="Wingdings" pitchFamily="2" charset="2"/>
              <a:buNone/>
            </a:pPr>
            <a:endParaRPr lang="en-CA" sz="1800" smtClean="0">
              <a:solidFill>
                <a:srgbClr val="000000"/>
              </a:solidFill>
              <a:ea typeface="ＭＳ Ｐゴシック" pitchFamily="34" charset="-128"/>
            </a:endParaRPr>
          </a:p>
          <a:p>
            <a:pPr eaLnBrk="1" hangingPunct="1">
              <a:spcBef>
                <a:spcPts val="200"/>
              </a:spcBef>
              <a:buFont typeface="Wingdings" pitchFamily="2" charset="2"/>
              <a:buNone/>
            </a:pPr>
            <a:endParaRPr lang="en-CA" sz="1800" smtClean="0">
              <a:solidFill>
                <a:srgbClr val="000000"/>
              </a:solidFill>
              <a:ea typeface="ＭＳ Ｐゴシック" pitchFamily="34" charset="-128"/>
            </a:endParaRPr>
          </a:p>
          <a:p>
            <a:pPr lvl="1" eaLnBrk="1" hangingPunct="1">
              <a:spcBef>
                <a:spcPts val="200"/>
              </a:spcBef>
              <a:buFont typeface="Wingdings" pitchFamily="2" charset="2"/>
              <a:buChar char="n"/>
            </a:pPr>
            <a:r>
              <a:rPr lang="en-CA" sz="2000" b="1" smtClean="0">
                <a:solidFill>
                  <a:srgbClr val="000000"/>
                </a:solidFill>
                <a:ea typeface="ＭＳ Ｐゴシック" pitchFamily="34" charset="-128"/>
              </a:rPr>
              <a:t>0.00250</a:t>
            </a:r>
            <a:r>
              <a:rPr lang="en-CA" sz="2000" b="1" baseline="-25000" smtClean="0">
                <a:solidFill>
                  <a:srgbClr val="000000"/>
                </a:solidFill>
                <a:ea typeface="ＭＳ Ｐゴシック" pitchFamily="34" charset="-128"/>
              </a:rPr>
              <a:t>  </a:t>
            </a:r>
            <a:r>
              <a:rPr lang="en-CA" sz="2000" b="1" smtClean="0">
                <a:solidFill>
                  <a:srgbClr val="000000"/>
                </a:solidFill>
                <a:ea typeface="ＭＳ Ｐゴシック" pitchFamily="34" charset="-128"/>
              </a:rPr>
              <a:t>=       </a:t>
            </a:r>
            <a:r>
              <a:rPr lang="en-CA" sz="2000" b="1" u="sng" smtClean="0">
                <a:solidFill>
                  <a:srgbClr val="000000"/>
                </a:solidFill>
                <a:ea typeface="ＭＳ Ｐゴシック" pitchFamily="34" charset="-128"/>
              </a:rPr>
              <a:t> (2x)</a:t>
            </a:r>
            <a:r>
              <a:rPr lang="en-CA" sz="2000" b="1" u="sng" baseline="30000" smtClean="0">
                <a:solidFill>
                  <a:srgbClr val="000000"/>
                </a:solidFill>
                <a:ea typeface="ＭＳ Ｐゴシック" pitchFamily="34" charset="-128"/>
              </a:rPr>
              <a:t>2</a:t>
            </a:r>
            <a:r>
              <a:rPr lang="en-CA" b="1" smtClean="0">
                <a:solidFill>
                  <a:srgbClr val="000000"/>
                </a:solidFill>
                <a:ea typeface="ＭＳ Ｐゴシック" pitchFamily="34" charset="-128"/>
              </a:rPr>
              <a:t>	     </a:t>
            </a:r>
            <a:r>
              <a:rPr lang="en-CA" sz="1200" smtClean="0">
                <a:solidFill>
                  <a:srgbClr val="000000"/>
                </a:solidFill>
                <a:ea typeface="ＭＳ Ｐゴシック" pitchFamily="34" charset="-128"/>
              </a:rPr>
              <a:t>square root both sides    0.005 =   </a:t>
            </a:r>
            <a:r>
              <a:rPr lang="en-CA" sz="1200" u="sng" smtClean="0">
                <a:solidFill>
                  <a:srgbClr val="000000"/>
                </a:solidFill>
                <a:ea typeface="ＭＳ Ｐゴシック" pitchFamily="34" charset="-128"/>
              </a:rPr>
              <a:t> 2x  </a:t>
            </a:r>
            <a:r>
              <a:rPr lang="en-CA" sz="1200" smtClean="0">
                <a:solidFill>
                  <a:srgbClr val="000000"/>
                </a:solidFill>
                <a:ea typeface="ＭＳ Ｐゴシック" pitchFamily="34" charset="-128"/>
              </a:rPr>
              <a:t>          = 0.01 – 0.05x = 2x</a:t>
            </a:r>
            <a:endParaRPr lang="en-CA" sz="1200" baseline="30000" smtClean="0">
              <a:ea typeface="ＭＳ Ｐゴシック" pitchFamily="34" charset="-128"/>
            </a:endParaRPr>
          </a:p>
          <a:p>
            <a:pPr eaLnBrk="1" hangingPunct="1">
              <a:spcBef>
                <a:spcPts val="200"/>
              </a:spcBef>
              <a:buFont typeface="Wingdings" pitchFamily="2" charset="2"/>
              <a:buNone/>
            </a:pPr>
            <a:r>
              <a:rPr lang="en-CA" sz="1800" b="1" smtClean="0">
                <a:solidFill>
                  <a:srgbClr val="000000"/>
                </a:solidFill>
                <a:ea typeface="ＭＳ Ｐゴシック" pitchFamily="34" charset="-128"/>
              </a:rPr>
              <a:t>		                                (0.200-x)</a:t>
            </a:r>
            <a:r>
              <a:rPr lang="en-CA" sz="1800" b="1" baseline="30000" smtClean="0">
                <a:solidFill>
                  <a:srgbClr val="000000"/>
                </a:solidFill>
                <a:ea typeface="ＭＳ Ｐゴシック" pitchFamily="34" charset="-128"/>
              </a:rPr>
              <a:t>2    </a:t>
            </a:r>
            <a:r>
              <a:rPr lang="en-CA" sz="1800" baseline="30000" smtClean="0">
                <a:solidFill>
                  <a:srgbClr val="000000"/>
                </a:solidFill>
                <a:ea typeface="ＭＳ Ｐゴシック" pitchFamily="34" charset="-128"/>
              </a:rPr>
              <a:t>		                                 0.200 – x  </a:t>
            </a:r>
          </a:p>
          <a:p>
            <a:pPr eaLnBrk="1" hangingPunct="1">
              <a:spcBef>
                <a:spcPts val="200"/>
              </a:spcBef>
              <a:buFont typeface="Wingdings" pitchFamily="2" charset="2"/>
              <a:buNone/>
            </a:pPr>
            <a:r>
              <a:rPr lang="en-CA" sz="1800" baseline="30000" smtClean="0">
                <a:solidFill>
                  <a:srgbClr val="000000"/>
                </a:solidFill>
                <a:ea typeface="ＭＳ Ｐゴシック" pitchFamily="34" charset="-128"/>
              </a:rPr>
              <a:t>										   </a:t>
            </a:r>
            <a:r>
              <a:rPr lang="en-CA" sz="1200" smtClean="0">
                <a:solidFill>
                  <a:srgbClr val="000000"/>
                </a:solidFill>
                <a:ea typeface="ＭＳ Ｐゴシック" pitchFamily="34" charset="-128"/>
              </a:rPr>
              <a:t>= 0.01 = 2.05x</a:t>
            </a:r>
            <a:r>
              <a:rPr lang="en-CA" sz="1200" b="1" baseline="30000" smtClean="0">
                <a:solidFill>
                  <a:srgbClr val="000000"/>
                </a:solidFill>
                <a:ea typeface="ＭＳ Ｐゴシック" pitchFamily="34" charset="-128"/>
              </a:rPr>
              <a:t>          </a:t>
            </a:r>
            <a:r>
              <a:rPr lang="en-CA" sz="1200" b="1" smtClean="0">
                <a:solidFill>
                  <a:srgbClr val="000000"/>
                </a:solidFill>
                <a:ea typeface="ＭＳ Ｐゴシック" pitchFamily="34" charset="-128"/>
              </a:rPr>
              <a:t>=  </a:t>
            </a:r>
            <a:r>
              <a:rPr lang="en-CA" sz="1200" smtClean="0">
                <a:solidFill>
                  <a:srgbClr val="000000"/>
                </a:solidFill>
                <a:ea typeface="ＭＳ Ｐゴシック" pitchFamily="34" charset="-128"/>
              </a:rPr>
              <a:t>0.00488</a:t>
            </a:r>
            <a:endParaRPr lang="en-US" sz="1200" smtClean="0">
              <a:solidFill>
                <a:srgbClr val="000000"/>
              </a:solidFill>
              <a:ea typeface="ＭＳ Ｐゴシック" pitchFamily="34" charset="-128"/>
            </a:endParaRPr>
          </a:p>
          <a:p>
            <a:pPr eaLnBrk="1" hangingPunct="1">
              <a:spcBef>
                <a:spcPts val="200"/>
              </a:spcBef>
              <a:buFont typeface="Wingdings" pitchFamily="2" charset="2"/>
              <a:buChar char="n"/>
            </a:pPr>
            <a:endParaRPr lang="en-CA" sz="1800" smtClean="0">
              <a:solidFill>
                <a:srgbClr val="000000"/>
              </a:solidFill>
              <a:ea typeface="ＭＳ Ｐゴシック" pitchFamily="34" charset="-128"/>
            </a:endParaRPr>
          </a:p>
          <a:p>
            <a:pPr eaLnBrk="1" hangingPunct="1">
              <a:spcBef>
                <a:spcPts val="200"/>
              </a:spcBef>
              <a:buFont typeface="Wingdings" pitchFamily="2" charset="2"/>
              <a:buChar char="n"/>
            </a:pPr>
            <a:endParaRPr lang="en-CA" sz="1800" smtClean="0">
              <a:solidFill>
                <a:srgbClr val="000000"/>
              </a:solidFill>
              <a:ea typeface="ＭＳ Ｐゴシック" pitchFamily="34" charset="-128"/>
            </a:endParaRPr>
          </a:p>
          <a:p>
            <a:pPr eaLnBrk="1" hangingPunct="1">
              <a:buFont typeface="Wingdings" pitchFamily="2" charset="2"/>
              <a:buChar char="n"/>
            </a:pPr>
            <a:endParaRPr lang="en-CA" smtClean="0">
              <a:solidFill>
                <a:srgbClr val="000000"/>
              </a:solidFill>
              <a:ea typeface="ＭＳ Ｐゴシック" pitchFamily="34" charset="-128"/>
            </a:endParaRPr>
          </a:p>
          <a:p>
            <a:pPr eaLnBrk="1" hangingPunct="1">
              <a:buFont typeface="Wingdings" pitchFamily="2" charset="2"/>
              <a:buChar char="n"/>
            </a:pPr>
            <a:endParaRPr lang="en-US" smtClean="0">
              <a:solidFill>
                <a:srgbClr val="000000"/>
              </a:solidFill>
              <a:ea typeface="ＭＳ Ｐゴシック" pitchFamily="34" charset="-128"/>
            </a:endParaRPr>
          </a:p>
        </p:txBody>
      </p:sp>
      <p:graphicFrame>
        <p:nvGraphicFramePr>
          <p:cNvPr id="7" name="Table 6"/>
          <p:cNvGraphicFramePr>
            <a:graphicFrameLocks noGrp="1"/>
          </p:cNvGraphicFramePr>
          <p:nvPr/>
        </p:nvGraphicFramePr>
        <p:xfrm>
          <a:off x="1928813" y="2897188"/>
          <a:ext cx="5824537" cy="1857375"/>
        </p:xfrm>
        <a:graphic>
          <a:graphicData uri="http://schemas.openxmlformats.org/drawingml/2006/table">
            <a:tbl>
              <a:tblPr/>
              <a:tblGrid>
                <a:gridCol w="2109787"/>
                <a:gridCol w="1773238"/>
                <a:gridCol w="1941512"/>
              </a:tblGrid>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34" charset="0"/>
                          <a:ea typeface="ＭＳ Ｐゴシック" pitchFamily="34" charset="-128"/>
                        </a:rPr>
                        <a:t>N</a:t>
                      </a:r>
                      <a:r>
                        <a:rPr kumimoji="0" lang="en-CA" sz="1800" b="0" i="0" u="none" strike="noStrike" cap="none" normalizeH="0" baseline="-25000" smtClean="0">
                          <a:ln>
                            <a:noFill/>
                          </a:ln>
                          <a:solidFill>
                            <a:srgbClr val="000000"/>
                          </a:solidFill>
                          <a:effectLst/>
                          <a:latin typeface="Calibri" pitchFamily="34" charset="0"/>
                          <a:ea typeface="ＭＳ Ｐゴシック" pitchFamily="34" charset="-128"/>
                        </a:rPr>
                        <a:t>2(g)</a:t>
                      </a:r>
                      <a:r>
                        <a:rPr kumimoji="0" lang="en-CA" sz="1800" b="0" i="0" u="none" strike="noStrike" cap="none" normalizeH="0" baseline="0" smtClean="0">
                          <a:ln>
                            <a:noFill/>
                          </a:ln>
                          <a:solidFill>
                            <a:srgbClr val="000000"/>
                          </a:solidFill>
                          <a:effectLst/>
                          <a:latin typeface="Calibri" pitchFamily="34" charset="0"/>
                          <a:ea typeface="ＭＳ Ｐゴシック" pitchFamily="34" charset="-128"/>
                        </a:rPr>
                        <a:t> </a:t>
                      </a:r>
                      <a:endParaRPr kumimoji="0" lang="en-US" sz="1800" b="0" i="0" u="none" strike="noStrike" cap="none" normalizeH="0" baseline="-25000" smtClean="0">
                        <a:ln>
                          <a:noFill/>
                        </a:ln>
                        <a:solidFill>
                          <a:schemeClr val="tx1"/>
                        </a:solidFill>
                        <a:effectLst/>
                        <a:latin typeface="Calibri" pitchFamily="34"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34" charset="0"/>
                          <a:ea typeface="ＭＳ Ｐゴシック" pitchFamily="34" charset="-128"/>
                        </a:rPr>
                        <a:t>O</a:t>
                      </a:r>
                      <a:r>
                        <a:rPr kumimoji="0" lang="en-CA" sz="1800" b="0" i="0" u="none" strike="noStrike" cap="none" normalizeH="0" baseline="-25000" smtClean="0">
                          <a:ln>
                            <a:noFill/>
                          </a:ln>
                          <a:solidFill>
                            <a:srgbClr val="000000"/>
                          </a:solidFill>
                          <a:effectLst/>
                          <a:latin typeface="Calibri" pitchFamily="34" charset="0"/>
                          <a:ea typeface="ＭＳ Ｐゴシック" pitchFamily="34" charset="-128"/>
                        </a:rPr>
                        <a:t>2(g)</a:t>
                      </a:r>
                      <a:r>
                        <a:rPr kumimoji="0" lang="en-CA" sz="1800" b="0" i="0" u="none" strike="noStrike" cap="none" normalizeH="0" baseline="0" smtClean="0">
                          <a:ln>
                            <a:noFill/>
                          </a:ln>
                          <a:solidFill>
                            <a:srgbClr val="000000"/>
                          </a:solidFill>
                          <a:effectLst/>
                          <a:latin typeface="Calibri" pitchFamily="34" charset="0"/>
                          <a:ea typeface="ＭＳ Ｐゴシック" pitchFamily="34" charset="-128"/>
                        </a:rPr>
                        <a:t> </a:t>
                      </a:r>
                      <a:endParaRPr kumimoji="0" lang="en-US" sz="1800" b="0" i="0" u="none" strike="noStrike" cap="none" normalizeH="0" baseline="-25000" smtClean="0">
                        <a:ln>
                          <a:noFill/>
                        </a:ln>
                        <a:solidFill>
                          <a:schemeClr val="tx1"/>
                        </a:solidFill>
                        <a:effectLst/>
                        <a:latin typeface="Calibri" pitchFamily="34"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Calibri" pitchFamily="34" charset="0"/>
                          <a:ea typeface="ＭＳ Ｐゴシック" pitchFamily="34" charset="-128"/>
                        </a:rPr>
                        <a:t>2NO</a:t>
                      </a:r>
                      <a:r>
                        <a:rPr kumimoji="0" lang="en-CA" sz="1800" b="0" i="0" u="none" strike="noStrike" cap="none" normalizeH="0" baseline="-25000" smtClean="0">
                          <a:ln>
                            <a:noFill/>
                          </a:ln>
                          <a:solidFill>
                            <a:srgbClr val="000000"/>
                          </a:solidFill>
                          <a:effectLst/>
                          <a:latin typeface="Calibri" pitchFamily="34" charset="0"/>
                          <a:ea typeface="ＭＳ Ｐゴシック" pitchFamily="34" charset="-128"/>
                        </a:rPr>
                        <a:t>(g)</a:t>
                      </a:r>
                      <a:endParaRPr kumimoji="0" lang="en-US" sz="1800" b="0" i="0" u="none" strike="noStrike" cap="none" normalizeH="0" baseline="-25000" smtClean="0">
                        <a:ln>
                          <a:noFill/>
                        </a:ln>
                        <a:solidFill>
                          <a:schemeClr val="tx1"/>
                        </a:solidFill>
                        <a:effectLst/>
                        <a:latin typeface="Calibri" pitchFamily="34"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I:         0.200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0.200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C:       - 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  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+ 2x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E:     0.200 - 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0.200 - 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2x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FF"/>
                          </a:solidFill>
                          <a:effectLst/>
                          <a:latin typeface="Calibri" pitchFamily="34" charset="0"/>
                          <a:ea typeface="ＭＳ Ｐゴシック" pitchFamily="34" charset="-128"/>
                        </a:rPr>
                        <a:t> E:      0.195mol/L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FF"/>
                          </a:solidFill>
                          <a:effectLst/>
                          <a:latin typeface="Calibri" pitchFamily="34" charset="0"/>
                          <a:ea typeface="ＭＳ Ｐゴシック" pitchFamily="34" charset="-128"/>
                        </a:rPr>
                        <a:t>0.195mol/L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FF"/>
                          </a:solidFill>
                          <a:effectLst/>
                          <a:latin typeface="Calibri" pitchFamily="34" charset="0"/>
                          <a:ea typeface="ＭＳ Ｐゴシック" pitchFamily="34" charset="-128"/>
                        </a:rPr>
                        <a:t>0.00976mol/L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5778" name="Content Placeholder 2"/>
          <p:cNvSpPr>
            <a:spLocks noGrp="1"/>
          </p:cNvSpPr>
          <p:nvPr>
            <p:ph idx="1"/>
          </p:nvPr>
        </p:nvSpPr>
        <p:spPr>
          <a:xfrm>
            <a:off x="587375" y="298450"/>
            <a:ext cx="7734300" cy="4144963"/>
          </a:xfrm>
        </p:spPr>
        <p:txBody>
          <a:bodyPr/>
          <a:lstStyle/>
          <a:p>
            <a:pPr eaLnBrk="1" hangingPunct="1"/>
            <a:r>
              <a:rPr lang="en-US" sz="2200" smtClean="0">
                <a:solidFill>
                  <a:srgbClr val="000000"/>
                </a:solidFill>
                <a:ea typeface="ＭＳ Ｐゴシック" pitchFamily="34" charset="-128"/>
              </a:rPr>
              <a:t>Identify the nature of the changes imposed on the following equilibrium system at the four times indicated by coordinates A, B, C and D</a:t>
            </a:r>
          </a:p>
        </p:txBody>
      </p:sp>
      <p:pic>
        <p:nvPicPr>
          <p:cNvPr id="7577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8613" y="1370013"/>
            <a:ext cx="6032500"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Box 4"/>
          <p:cNvSpPr txBox="1">
            <a:spLocks noChangeArrowheads="1"/>
          </p:cNvSpPr>
          <p:nvPr/>
        </p:nvSpPr>
        <p:spPr bwMode="auto">
          <a:xfrm>
            <a:off x="587375" y="4483100"/>
            <a:ext cx="81756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Aft>
                <a:spcPts val="1200"/>
              </a:spcAft>
              <a:buFont typeface="Arial" charset="0"/>
              <a:buChar char="•"/>
            </a:pPr>
            <a:r>
              <a:rPr lang="en-US"/>
              <a:t> </a:t>
            </a:r>
            <a:r>
              <a:rPr lang="en-US" sz="1600"/>
              <a:t>At A, the concentration (or pressure) of every chemical in the system is decreased by increasing the container volume.  Then the equilibrium shifts to the left (the side with more moles of gas)</a:t>
            </a:r>
          </a:p>
          <a:p>
            <a:pPr eaLnBrk="1" hangingPunct="1">
              <a:spcAft>
                <a:spcPts val="1200"/>
              </a:spcAft>
              <a:buFont typeface="Arial" charset="0"/>
              <a:buChar char="•"/>
            </a:pPr>
            <a:r>
              <a:rPr lang="en-US" sz="1600"/>
              <a:t> At B, the temperature is increased.  Then the equilibrium shifts to left.</a:t>
            </a:r>
          </a:p>
          <a:p>
            <a:pPr eaLnBrk="1" hangingPunct="1">
              <a:spcAft>
                <a:spcPts val="1200"/>
              </a:spcAft>
              <a:buFont typeface="Arial" charset="0"/>
              <a:buChar char="•"/>
            </a:pPr>
            <a:r>
              <a:rPr lang="en-US" sz="1600"/>
              <a:t> At C, C</a:t>
            </a:r>
            <a:r>
              <a:rPr lang="en-US" sz="1600" baseline="-25000"/>
              <a:t>2</a:t>
            </a:r>
            <a:r>
              <a:rPr lang="en-US" sz="1600"/>
              <a:t>H</a:t>
            </a:r>
            <a:r>
              <a:rPr lang="en-US" sz="1600" baseline="-25000"/>
              <a:t>6(g)</a:t>
            </a:r>
            <a:r>
              <a:rPr lang="en-US" sz="1600"/>
              <a:t> is added to the system.  Then the equilibrium shifts to the left.</a:t>
            </a:r>
          </a:p>
          <a:p>
            <a:pPr eaLnBrk="1" hangingPunct="1">
              <a:spcAft>
                <a:spcPts val="1200"/>
              </a:spcAft>
              <a:buFont typeface="Arial" charset="0"/>
              <a:buChar char="•"/>
            </a:pPr>
            <a:r>
              <a:rPr lang="en-US" sz="1600"/>
              <a:t> At D, no shift in equilibrium position is apparent; the change imposed must be addition of a catalyst, or of a substance that is not involved in the equilibrium reaction.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6802" name="Title 1"/>
          <p:cNvSpPr>
            <a:spLocks noGrp="1"/>
          </p:cNvSpPr>
          <p:nvPr>
            <p:ph type="title"/>
          </p:nvPr>
        </p:nvSpPr>
        <p:spPr>
          <a:xfrm>
            <a:off x="498475" y="484188"/>
            <a:ext cx="7556500" cy="700087"/>
          </a:xfrm>
        </p:spPr>
        <p:txBody>
          <a:bodyPr/>
          <a:lstStyle/>
          <a:p>
            <a:pPr eaLnBrk="1" hangingPunct="1"/>
            <a:r>
              <a:rPr lang="en-US" sz="4200" smtClean="0">
                <a:ea typeface="ＭＳ Ｐゴシック" pitchFamily="34" charset="-128"/>
              </a:rPr>
              <a:t>The Water Ionization Constant, K</a:t>
            </a:r>
            <a:r>
              <a:rPr lang="en-US" sz="4200" baseline="-25000" smtClean="0">
                <a:ea typeface="ＭＳ Ｐゴシック" pitchFamily="34" charset="-128"/>
              </a:rPr>
              <a:t>w</a:t>
            </a:r>
          </a:p>
        </p:txBody>
      </p:sp>
      <p:sp>
        <p:nvSpPr>
          <p:cNvPr id="76803" name="Content Placeholder 2"/>
          <p:cNvSpPr>
            <a:spLocks noGrp="1"/>
          </p:cNvSpPr>
          <p:nvPr>
            <p:ph idx="1"/>
          </p:nvPr>
        </p:nvSpPr>
        <p:spPr>
          <a:xfrm>
            <a:off x="498475" y="1430338"/>
            <a:ext cx="7556500" cy="4144962"/>
          </a:xfrm>
        </p:spPr>
        <p:txBody>
          <a:bodyPr/>
          <a:lstStyle/>
          <a:p>
            <a:pPr eaLnBrk="1" hangingPunct="1"/>
            <a:r>
              <a:rPr lang="en-US" sz="2300" smtClean="0">
                <a:solidFill>
                  <a:srgbClr val="000000"/>
                </a:solidFill>
                <a:ea typeface="ＭＳ Ｐゴシック" pitchFamily="34" charset="-128"/>
              </a:rPr>
              <a:t>Since the mathematical relationship is simple, we can easily use K</a:t>
            </a:r>
            <a:r>
              <a:rPr lang="en-US" sz="2300" baseline="-25000" smtClean="0">
                <a:solidFill>
                  <a:srgbClr val="000000"/>
                </a:solidFill>
                <a:ea typeface="ＭＳ Ｐゴシック" pitchFamily="34" charset="-128"/>
              </a:rPr>
              <a:t>w</a:t>
            </a:r>
            <a:r>
              <a:rPr lang="en-US" sz="2300" smtClean="0">
                <a:solidFill>
                  <a:srgbClr val="000000"/>
                </a:solidFill>
                <a:ea typeface="ＭＳ Ｐゴシック" pitchFamily="34" charset="-128"/>
              </a:rPr>
              <a:t> to calculate either the hydronium or hydroxide ion concentration, if the other concentration is know.</a:t>
            </a:r>
          </a:p>
        </p:txBody>
      </p:sp>
      <p:pic>
        <p:nvPicPr>
          <p:cNvPr id="4" name="Picture 3"/>
          <p:cNvPicPr>
            <a:picLocks noChangeAspect="1"/>
          </p:cNvPicPr>
          <p:nvPr/>
        </p:nvPicPr>
        <p:blipFill>
          <a:blip r:embed="rId2"/>
          <a:stretch>
            <a:fillRect/>
          </a:stretch>
        </p:blipFill>
        <p:spPr>
          <a:xfrm>
            <a:off x="2371531" y="2785354"/>
            <a:ext cx="4102100" cy="2197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srcRect/>
          <a:stretch>
            <a:fillRect/>
          </a:stretch>
        </p:blipFill>
        <p:spPr bwMode="auto">
          <a:xfrm>
            <a:off x="877888" y="5727700"/>
            <a:ext cx="5510212" cy="387350"/>
          </a:xfrm>
          <a:prstGeom prst="rect">
            <a:avLst/>
          </a:prstGeom>
          <a:noFill/>
          <a:ln w="15875"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6521450" y="5208588"/>
            <a:ext cx="2454275" cy="1476375"/>
          </a:xfrm>
          <a:prstGeom prst="rect">
            <a:avLst/>
          </a:prstGeom>
          <a:solidFill>
            <a:schemeClr val="accent1"/>
          </a:solidFill>
          <a:ln w="38100">
            <a:solidFill>
              <a:schemeClr val="bg1"/>
            </a:solidFill>
            <a:miter lim="800000"/>
            <a:headEnd/>
            <a:tailEnd/>
          </a:ln>
          <a:effectLst>
            <a:outerShdw blurRad="40000" dist="20000" dir="5400000" rotWithShape="0">
              <a:srgbClr val="808080">
                <a:alpha val="37999"/>
              </a:srgbClr>
            </a:outerShdw>
          </a:effectLst>
        </p:spPr>
        <p:txBody>
          <a:bodyPr>
            <a:spAutoFit/>
          </a:bodyPr>
          <a:lstStyle/>
          <a:p>
            <a:pPr algn="ctr">
              <a:defRPr/>
            </a:pPr>
            <a:r>
              <a:rPr lang="en-US" sz="1500" dirty="0">
                <a:solidFill>
                  <a:schemeClr val="lt1"/>
                </a:solidFill>
                <a:latin typeface="+mn-lt"/>
                <a:ea typeface="+mn-ea"/>
              </a:rPr>
              <a:t>The presence of substances other than water decreases the certainty of the Kw value to two significant digits; </a:t>
            </a:r>
          </a:p>
          <a:p>
            <a:pPr algn="ctr">
              <a:defRPr/>
            </a:pPr>
            <a:r>
              <a:rPr lang="en-US" sz="1500" dirty="0">
                <a:solidFill>
                  <a:schemeClr val="lt1"/>
                </a:solidFill>
                <a:latin typeface="+mn-lt"/>
                <a:ea typeface="+mn-ea"/>
              </a:rPr>
              <a:t>1.0 </a:t>
            </a:r>
            <a:r>
              <a:rPr lang="en-US" sz="1500" dirty="0" err="1">
                <a:solidFill>
                  <a:schemeClr val="lt1"/>
                </a:solidFill>
                <a:latin typeface="+mn-lt"/>
                <a:ea typeface="+mn-ea"/>
              </a:rPr>
              <a:t>x</a:t>
            </a:r>
            <a:r>
              <a:rPr lang="en-US" sz="1500" dirty="0">
                <a:solidFill>
                  <a:schemeClr val="lt1"/>
                </a:solidFill>
                <a:latin typeface="+mn-lt"/>
                <a:ea typeface="+mn-ea"/>
              </a:rPr>
              <a:t> 10 </a:t>
            </a:r>
            <a:r>
              <a:rPr lang="en-US" sz="1500" baseline="30000" dirty="0">
                <a:solidFill>
                  <a:schemeClr val="lt1"/>
                </a:solidFill>
                <a:latin typeface="+mn-lt"/>
                <a:ea typeface="+mn-ea"/>
              </a:rPr>
              <a:t>-14</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7826" name="Title 1"/>
          <p:cNvSpPr>
            <a:spLocks noGrp="1"/>
          </p:cNvSpPr>
          <p:nvPr>
            <p:ph type="title"/>
          </p:nvPr>
        </p:nvSpPr>
        <p:spPr>
          <a:xfrm>
            <a:off x="498475" y="484188"/>
            <a:ext cx="7556500" cy="754062"/>
          </a:xfrm>
        </p:spPr>
        <p:txBody>
          <a:bodyPr/>
          <a:lstStyle/>
          <a:p>
            <a:pPr eaLnBrk="1" hangingPunct="1"/>
            <a:r>
              <a:rPr lang="en-US" u="sng" smtClean="0">
                <a:ea typeface="ＭＳ Ｐゴシック" pitchFamily="34" charset="-128"/>
              </a:rPr>
              <a:t>% Ionization </a:t>
            </a:r>
          </a:p>
        </p:txBody>
      </p:sp>
      <p:sp>
        <p:nvSpPr>
          <p:cNvPr id="77827" name="Content Placeholder 2"/>
          <p:cNvSpPr>
            <a:spLocks noGrp="1"/>
          </p:cNvSpPr>
          <p:nvPr>
            <p:ph idx="1"/>
          </p:nvPr>
        </p:nvSpPr>
        <p:spPr>
          <a:xfrm>
            <a:off x="434975" y="1238250"/>
            <a:ext cx="8474075" cy="4887913"/>
          </a:xfrm>
        </p:spPr>
        <p:txBody>
          <a:bodyPr/>
          <a:lstStyle/>
          <a:p>
            <a:pPr eaLnBrk="1" hangingPunct="1"/>
            <a:r>
              <a:rPr lang="en-US" sz="2400" smtClean="0">
                <a:solidFill>
                  <a:srgbClr val="000000"/>
                </a:solidFill>
                <a:ea typeface="ＭＳ Ｐゴシック" pitchFamily="34" charset="-128"/>
              </a:rPr>
              <a:t>The pH of 0.10 mol/L methanoic acid solution is 2.38.     Calculate the percent reaction for ionization of methanoic acid.</a:t>
            </a:r>
          </a:p>
        </p:txBody>
      </p:sp>
      <p:pic>
        <p:nvPicPr>
          <p:cNvPr id="4" name="Picture 3"/>
          <p:cNvPicPr>
            <a:picLocks noChangeAspect="1"/>
          </p:cNvPicPr>
          <p:nvPr/>
        </p:nvPicPr>
        <p:blipFill>
          <a:blip r:embed="rId2"/>
          <a:srcRect/>
          <a:stretch>
            <a:fillRect/>
          </a:stretch>
        </p:blipFill>
        <p:spPr bwMode="auto">
          <a:xfrm>
            <a:off x="498475" y="2228850"/>
            <a:ext cx="2968625" cy="3741738"/>
          </a:xfrm>
          <a:prstGeom prst="rect">
            <a:avLst/>
          </a:prstGeom>
          <a:noFill/>
          <a:ln w="15875"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rcRect/>
          <a:stretch>
            <a:fillRect/>
          </a:stretch>
        </p:blipFill>
        <p:spPr bwMode="auto">
          <a:xfrm>
            <a:off x="4291013" y="2228850"/>
            <a:ext cx="2794000" cy="730250"/>
          </a:xfrm>
          <a:prstGeom prst="rect">
            <a:avLst/>
          </a:prstGeom>
          <a:noFill/>
          <a:ln w="1905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rcRect/>
          <a:stretch>
            <a:fillRect/>
          </a:stretch>
        </p:blipFill>
        <p:spPr bwMode="auto">
          <a:xfrm>
            <a:off x="5600700" y="3336925"/>
            <a:ext cx="2967038" cy="1171575"/>
          </a:xfrm>
          <a:prstGeom prst="rect">
            <a:avLst/>
          </a:prstGeom>
          <a:noFill/>
          <a:ln w="1905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rcRect/>
          <a:stretch>
            <a:fillRect/>
          </a:stretch>
        </p:blipFill>
        <p:spPr bwMode="auto">
          <a:xfrm>
            <a:off x="4291013" y="4827588"/>
            <a:ext cx="3098800" cy="1143000"/>
          </a:xfrm>
          <a:prstGeom prst="rect">
            <a:avLst/>
          </a:prstGeom>
          <a:noFill/>
          <a:ln w="1905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8850" name="Title 3"/>
          <p:cNvSpPr>
            <a:spLocks noGrp="1"/>
          </p:cNvSpPr>
          <p:nvPr>
            <p:ph type="title"/>
          </p:nvPr>
        </p:nvSpPr>
        <p:spPr>
          <a:xfrm>
            <a:off x="498475" y="484188"/>
            <a:ext cx="7556500" cy="679450"/>
          </a:xfrm>
        </p:spPr>
        <p:txBody>
          <a:bodyPr/>
          <a:lstStyle/>
          <a:p>
            <a:pPr eaLnBrk="1" hangingPunct="1"/>
            <a:r>
              <a:rPr lang="en-US" sz="3400" smtClean="0">
                <a:ea typeface="ＭＳ Ｐゴシック" pitchFamily="34" charset="-128"/>
              </a:rPr>
              <a:t>Bronsted-Lowry Acid-Base Concept</a:t>
            </a:r>
          </a:p>
        </p:txBody>
      </p:sp>
      <p:sp>
        <p:nvSpPr>
          <p:cNvPr id="78851" name="Content Placeholder 4"/>
          <p:cNvSpPr>
            <a:spLocks noGrp="1"/>
          </p:cNvSpPr>
          <p:nvPr>
            <p:ph idx="1"/>
          </p:nvPr>
        </p:nvSpPr>
        <p:spPr>
          <a:xfrm>
            <a:off x="498475" y="1355725"/>
            <a:ext cx="7556500" cy="4770438"/>
          </a:xfrm>
        </p:spPr>
        <p:txBody>
          <a:bodyPr/>
          <a:lstStyle/>
          <a:p>
            <a:pPr eaLnBrk="1" hangingPunct="1"/>
            <a:r>
              <a:rPr lang="en-US" sz="2400" smtClean="0">
                <a:solidFill>
                  <a:srgbClr val="000000"/>
                </a:solidFill>
                <a:ea typeface="ＭＳ Ｐゴシック" pitchFamily="34" charset="-128"/>
              </a:rPr>
              <a:t>Focuses on the role of the chemical species</a:t>
            </a:r>
            <a:r>
              <a:rPr lang="en-US" sz="2400" i="1" smtClean="0">
                <a:solidFill>
                  <a:srgbClr val="000000"/>
                </a:solidFill>
                <a:ea typeface="ＭＳ Ｐゴシック" pitchFamily="34" charset="-128"/>
              </a:rPr>
              <a:t> in a reaction </a:t>
            </a:r>
            <a:r>
              <a:rPr lang="en-US" sz="2400" smtClean="0">
                <a:solidFill>
                  <a:srgbClr val="000000"/>
                </a:solidFill>
                <a:ea typeface="ＭＳ Ｐゴシック" pitchFamily="34" charset="-128"/>
              </a:rPr>
              <a:t>rather than on the acidic or basic properties of their aqueous solutions.</a:t>
            </a:r>
          </a:p>
          <a:p>
            <a:pPr eaLnBrk="1" hangingPunct="1"/>
            <a:r>
              <a:rPr lang="en-US" sz="2400" u="sng" smtClean="0">
                <a:solidFill>
                  <a:srgbClr val="000000"/>
                </a:solidFill>
                <a:ea typeface="ＭＳ Ｐゴシック" pitchFamily="34" charset="-128"/>
              </a:rPr>
              <a:t>Bronsted Lowry Definition for an Acid</a:t>
            </a:r>
            <a:r>
              <a:rPr lang="en-US" sz="2400" smtClean="0">
                <a:solidFill>
                  <a:srgbClr val="000000"/>
                </a:solidFill>
                <a:ea typeface="ＭＳ Ｐゴシック" pitchFamily="34" charset="-128"/>
              </a:rPr>
              <a:t>: </a:t>
            </a:r>
            <a:r>
              <a:rPr lang="en-US" sz="2400" i="1" smtClean="0">
                <a:solidFill>
                  <a:srgbClr val="000000"/>
                </a:solidFill>
                <a:ea typeface="ＭＳ Ｐゴシック" pitchFamily="34" charset="-128"/>
              </a:rPr>
              <a:t>proton donor</a:t>
            </a:r>
          </a:p>
          <a:p>
            <a:pPr eaLnBrk="1" hangingPunct="1"/>
            <a:endParaRPr lang="en-US" sz="2400" i="1" smtClean="0">
              <a:solidFill>
                <a:srgbClr val="000000"/>
              </a:solidFill>
              <a:ea typeface="ＭＳ Ｐゴシック" pitchFamily="34" charset="-128"/>
            </a:endParaRPr>
          </a:p>
          <a:p>
            <a:pPr eaLnBrk="1" hangingPunct="1">
              <a:buFont typeface="Wingdings" pitchFamily="2" charset="2"/>
              <a:buNone/>
            </a:pPr>
            <a:endParaRPr lang="en-US" sz="2400" i="1" smtClean="0">
              <a:solidFill>
                <a:srgbClr val="000000"/>
              </a:solidFill>
              <a:ea typeface="ＭＳ Ｐゴシック" pitchFamily="34" charset="-128"/>
            </a:endParaRPr>
          </a:p>
          <a:p>
            <a:pPr eaLnBrk="1" hangingPunct="1">
              <a:buFont typeface="Wingdings" pitchFamily="2" charset="2"/>
              <a:buNone/>
            </a:pPr>
            <a:endParaRPr lang="en-US" sz="2400" i="1" smtClean="0">
              <a:solidFill>
                <a:srgbClr val="000000"/>
              </a:solidFill>
              <a:ea typeface="ＭＳ Ｐゴシック" pitchFamily="34" charset="-128"/>
            </a:endParaRPr>
          </a:p>
          <a:p>
            <a:pPr eaLnBrk="1" hangingPunct="1"/>
            <a:r>
              <a:rPr lang="en-US" sz="2400" u="sng" smtClean="0">
                <a:solidFill>
                  <a:srgbClr val="000000"/>
                </a:solidFill>
                <a:ea typeface="ＭＳ Ｐゴシック" pitchFamily="34" charset="-128"/>
              </a:rPr>
              <a:t>Bronsted Lowry Definition for an Base</a:t>
            </a:r>
            <a:r>
              <a:rPr lang="en-US" sz="2400" smtClean="0">
                <a:solidFill>
                  <a:srgbClr val="000000"/>
                </a:solidFill>
                <a:ea typeface="ＭＳ Ｐゴシック" pitchFamily="34" charset="-128"/>
              </a:rPr>
              <a:t>: </a:t>
            </a:r>
            <a:r>
              <a:rPr lang="en-US" sz="2400" i="1" smtClean="0">
                <a:solidFill>
                  <a:srgbClr val="000000"/>
                </a:solidFill>
                <a:ea typeface="ＭＳ Ｐゴシック" pitchFamily="34" charset="-128"/>
              </a:rPr>
              <a:t>proton acceptor</a:t>
            </a:r>
          </a:p>
          <a:p>
            <a:pPr eaLnBrk="1" hangingPunct="1"/>
            <a:endParaRPr lang="en-US" smtClean="0">
              <a:solidFill>
                <a:srgbClr val="000000"/>
              </a:solidFill>
              <a:ea typeface="ＭＳ Ｐゴシック" pitchFamily="34" charset="-128"/>
            </a:endParaRPr>
          </a:p>
          <a:p>
            <a:pPr eaLnBrk="1" hangingPunct="1"/>
            <a:endParaRPr lang="en-US" smtClean="0">
              <a:solidFill>
                <a:srgbClr val="000000"/>
              </a:solidFill>
              <a:ea typeface="ＭＳ Ｐゴシック" pitchFamily="34" charset="-128"/>
            </a:endParaRPr>
          </a:p>
          <a:p>
            <a:pPr eaLnBrk="1" hangingPunct="1"/>
            <a:endParaRPr lang="en-US" smtClean="0">
              <a:solidFill>
                <a:srgbClr val="000000"/>
              </a:solidFill>
              <a:ea typeface="ＭＳ Ｐゴシック" pitchFamily="34" charset="-128"/>
            </a:endParaRPr>
          </a:p>
        </p:txBody>
      </p:sp>
      <p:pic>
        <p:nvPicPr>
          <p:cNvPr id="788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0138" y="2932113"/>
            <a:ext cx="1190625"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0138" y="4913313"/>
            <a:ext cx="12096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1013" y="3108325"/>
            <a:ext cx="4802187"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79563" y="4913313"/>
            <a:ext cx="50688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9874" name="Title 3"/>
          <p:cNvSpPr>
            <a:spLocks noGrp="1"/>
          </p:cNvSpPr>
          <p:nvPr>
            <p:ph type="title"/>
          </p:nvPr>
        </p:nvSpPr>
        <p:spPr>
          <a:xfrm>
            <a:off x="498475" y="484188"/>
            <a:ext cx="7556500" cy="679450"/>
          </a:xfrm>
        </p:spPr>
        <p:txBody>
          <a:bodyPr/>
          <a:lstStyle/>
          <a:p>
            <a:pPr eaLnBrk="1" hangingPunct="1"/>
            <a:r>
              <a:rPr lang="en-US" sz="3400" smtClean="0">
                <a:ea typeface="ＭＳ Ｐゴシック" pitchFamily="34" charset="-128"/>
              </a:rPr>
              <a:t>Bronsted-Lowry Acid-Base Concept</a:t>
            </a:r>
          </a:p>
        </p:txBody>
      </p:sp>
      <p:sp>
        <p:nvSpPr>
          <p:cNvPr id="79875" name="Content Placeholder 4"/>
          <p:cNvSpPr>
            <a:spLocks noGrp="1"/>
          </p:cNvSpPr>
          <p:nvPr>
            <p:ph idx="1"/>
          </p:nvPr>
        </p:nvSpPr>
        <p:spPr>
          <a:xfrm>
            <a:off x="498475" y="1355725"/>
            <a:ext cx="8264525" cy="5229225"/>
          </a:xfrm>
        </p:spPr>
        <p:txBody>
          <a:bodyPr/>
          <a:lstStyle/>
          <a:p>
            <a:pPr eaLnBrk="1" hangingPunct="1"/>
            <a:r>
              <a:rPr lang="en-US" sz="2400" smtClean="0">
                <a:solidFill>
                  <a:srgbClr val="000000"/>
                </a:solidFill>
                <a:ea typeface="ＭＳ Ｐゴシック" pitchFamily="34" charset="-128"/>
              </a:rPr>
              <a:t>Protons may be gained in a reaction with one entity, but lost in a reaction with another entity.   </a:t>
            </a:r>
          </a:p>
          <a:p>
            <a:pPr lvl="1" eaLnBrk="1" hangingPunct="1"/>
            <a:r>
              <a:rPr lang="en-US" sz="2400" smtClean="0">
                <a:solidFill>
                  <a:srgbClr val="000000"/>
                </a:solidFill>
                <a:ea typeface="ＭＳ Ｐゴシック" pitchFamily="34" charset="-128"/>
              </a:rPr>
              <a:t>The empirical term, </a:t>
            </a:r>
            <a:r>
              <a:rPr lang="en-US" sz="2400" b="1" smtClean="0">
                <a:solidFill>
                  <a:srgbClr val="000000"/>
                </a:solidFill>
                <a:ea typeface="ＭＳ Ｐゴシック" pitchFamily="34" charset="-128"/>
              </a:rPr>
              <a:t>amphoteric, </a:t>
            </a:r>
            <a:r>
              <a:rPr lang="en-US" sz="2400" smtClean="0">
                <a:solidFill>
                  <a:srgbClr val="000000"/>
                </a:solidFill>
                <a:ea typeface="ＭＳ Ｐゴシック" pitchFamily="34" charset="-128"/>
              </a:rPr>
              <a:t>refers to a chemical </a:t>
            </a:r>
            <a:r>
              <a:rPr lang="en-US" sz="2400" i="1" smtClean="0">
                <a:solidFill>
                  <a:srgbClr val="000000"/>
                </a:solidFill>
                <a:ea typeface="ＭＳ Ｐゴシック" pitchFamily="34" charset="-128"/>
              </a:rPr>
              <a:t>substance </a:t>
            </a:r>
            <a:r>
              <a:rPr lang="en-US" sz="2400" smtClean="0">
                <a:solidFill>
                  <a:srgbClr val="000000"/>
                </a:solidFill>
                <a:ea typeface="ＭＳ Ｐゴシック" pitchFamily="34" charset="-128"/>
              </a:rPr>
              <a:t>with the ability to react as either an acid or base.</a:t>
            </a:r>
          </a:p>
          <a:p>
            <a:pPr lvl="1" eaLnBrk="1" hangingPunct="1"/>
            <a:r>
              <a:rPr lang="en-US" sz="2400" smtClean="0">
                <a:solidFill>
                  <a:srgbClr val="000000"/>
                </a:solidFill>
                <a:ea typeface="ＭＳ Ｐゴシック" pitchFamily="34" charset="-128"/>
              </a:rPr>
              <a:t>The theoritical term, </a:t>
            </a:r>
            <a:r>
              <a:rPr lang="en-US" sz="2400" b="1" smtClean="0">
                <a:solidFill>
                  <a:srgbClr val="000000"/>
                </a:solidFill>
                <a:ea typeface="ＭＳ Ｐゴシック" pitchFamily="34" charset="-128"/>
              </a:rPr>
              <a:t>amphiprotic</a:t>
            </a:r>
            <a:r>
              <a:rPr lang="en-US" sz="2400" smtClean="0">
                <a:solidFill>
                  <a:srgbClr val="000000"/>
                </a:solidFill>
                <a:ea typeface="ＭＳ Ｐゴシック" pitchFamily="34" charset="-128"/>
              </a:rPr>
              <a:t>, describes an entity (ion or molecule) having the ability to either accept or donate a proton. </a:t>
            </a:r>
          </a:p>
          <a:p>
            <a:pPr lvl="1" eaLnBrk="1" hangingPunct="1"/>
            <a:endParaRPr lang="en-US" smtClean="0">
              <a:solidFill>
                <a:srgbClr val="000000"/>
              </a:solidFill>
              <a:ea typeface="ＭＳ Ｐゴシック" pitchFamily="34" charset="-128"/>
            </a:endParaRPr>
          </a:p>
          <a:p>
            <a:pPr lvl="1" eaLnBrk="1" hangingPunct="1"/>
            <a:endParaRPr lang="en-US" smtClean="0">
              <a:solidFill>
                <a:srgbClr val="000000"/>
              </a:solidFill>
              <a:ea typeface="ＭＳ Ｐゴシック" pitchFamily="34" charset="-128"/>
            </a:endParaRPr>
          </a:p>
          <a:p>
            <a:pPr lvl="1" eaLnBrk="1" hangingPunct="1"/>
            <a:endParaRPr lang="en-US" smtClean="0">
              <a:solidFill>
                <a:srgbClr val="000000"/>
              </a:solidFill>
              <a:ea typeface="ＭＳ Ｐゴシック" pitchFamily="34" charset="-128"/>
            </a:endParaRPr>
          </a:p>
          <a:p>
            <a:pPr lvl="1" eaLnBrk="1" hangingPunct="1"/>
            <a:endParaRPr lang="en-US" smtClean="0">
              <a:solidFill>
                <a:srgbClr val="000000"/>
              </a:solidFill>
              <a:ea typeface="ＭＳ Ｐゴシック" pitchFamily="34" charset="-128"/>
            </a:endParaRPr>
          </a:p>
          <a:p>
            <a:pPr eaLnBrk="1" hangingPunct="1"/>
            <a:endParaRPr lang="en-US" smtClean="0">
              <a:solidFill>
                <a:srgbClr val="000000"/>
              </a:solidFill>
              <a:ea typeface="ＭＳ Ｐゴシック" pitchFamily="34" charset="-128"/>
            </a:endParaRPr>
          </a:p>
          <a:p>
            <a:pPr eaLnBrk="1" hangingPunct="1"/>
            <a:endParaRPr lang="en-US" smtClean="0">
              <a:solidFill>
                <a:srgbClr val="000000"/>
              </a:solidFill>
              <a:ea typeface="ＭＳ Ｐゴシック" pitchFamily="34" charset="-128"/>
            </a:endParaRPr>
          </a:p>
        </p:txBody>
      </p:sp>
      <p:pic>
        <p:nvPicPr>
          <p:cNvPr id="7987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675" y="4419600"/>
            <a:ext cx="7751763"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smtClean="0">
                <a:ea typeface="ＭＳ Ｐゴシック" pitchFamily="34" charset="-128"/>
              </a:rPr>
              <a:t>Conjugate Acids and Bases</a:t>
            </a:r>
          </a:p>
        </p:txBody>
      </p:sp>
      <p:sp>
        <p:nvSpPr>
          <p:cNvPr id="80899" name="Content Placeholder 2"/>
          <p:cNvSpPr>
            <a:spLocks noGrp="1"/>
          </p:cNvSpPr>
          <p:nvPr>
            <p:ph idx="1"/>
          </p:nvPr>
        </p:nvSpPr>
        <p:spPr>
          <a:xfrm>
            <a:off x="498475" y="1471613"/>
            <a:ext cx="7556500" cy="4654550"/>
          </a:xfrm>
        </p:spPr>
        <p:txBody>
          <a:bodyPr/>
          <a:lstStyle/>
          <a:p>
            <a:pPr eaLnBrk="1" hangingPunct="1"/>
            <a:r>
              <a:rPr lang="en-US" sz="2400" b="1" smtClean="0">
                <a:ea typeface="ＭＳ Ｐゴシック" pitchFamily="34" charset="-128"/>
              </a:rPr>
              <a:t>RULE</a:t>
            </a:r>
            <a:r>
              <a:rPr lang="en-US" sz="2400" smtClean="0">
                <a:ea typeface="ＭＳ Ｐゴシック" pitchFamily="34" charset="-128"/>
              </a:rPr>
              <a:t>: </a:t>
            </a:r>
            <a:r>
              <a:rPr lang="en-US" sz="2400" u="sng" smtClean="0">
                <a:ea typeface="ＭＳ Ｐゴシック" pitchFamily="34" charset="-128"/>
              </a:rPr>
              <a:t>The stronger the base, the more it attracts a proton (proton acceptor).  The stronger the acid, the less it attracts its own proton (proton donor)</a:t>
            </a:r>
          </a:p>
          <a:p>
            <a:pPr eaLnBrk="1" hangingPunct="1"/>
            <a:r>
              <a:rPr lang="en-US" sz="2400" smtClean="0">
                <a:ea typeface="ＭＳ Ｐゴシック" pitchFamily="34" charset="-128"/>
              </a:rPr>
              <a:t>What does this mean about their conjugate pair??</a:t>
            </a:r>
          </a:p>
          <a:p>
            <a:pPr eaLnBrk="1" hangingPunct="1"/>
            <a:r>
              <a:rPr lang="en-US" sz="2400" b="1" smtClean="0">
                <a:ea typeface="ＭＳ Ｐゴシック" pitchFamily="34" charset="-128"/>
              </a:rPr>
              <a:t>The stronger an acid, the weaker is its conjugate base</a:t>
            </a:r>
            <a:r>
              <a:rPr lang="en-US" sz="2400" smtClean="0">
                <a:ea typeface="ＭＳ Ｐゴシック" pitchFamily="34" charset="-128"/>
              </a:rPr>
              <a:t>.</a:t>
            </a:r>
          </a:p>
          <a:p>
            <a:pPr lvl="1" eaLnBrk="1" hangingPunct="1"/>
            <a:r>
              <a:rPr lang="en-US" sz="2400" smtClean="0">
                <a:ea typeface="ＭＳ Ｐゴシック" pitchFamily="34" charset="-128"/>
              </a:rPr>
              <a:t>If you are good at donating a proton, this means the conjugate base is not good at competing for it (weak attraction for protons)</a:t>
            </a:r>
          </a:p>
          <a:p>
            <a:pPr eaLnBrk="1" hangingPunct="1"/>
            <a:r>
              <a:rPr lang="en-US" sz="2400" b="1" smtClean="0">
                <a:ea typeface="ＭＳ Ｐゴシック" pitchFamily="34" charset="-128"/>
              </a:rPr>
              <a:t>The stronger a base, the weaker is its conjugate acid</a:t>
            </a:r>
            <a:r>
              <a:rPr lang="en-US" sz="2400" smtClean="0">
                <a:ea typeface="ＭＳ Ｐゴシック" pitchFamily="34" charset="-128"/>
              </a:rPr>
              <a:t>.</a:t>
            </a:r>
          </a:p>
          <a:p>
            <a:pPr lvl="1" eaLnBrk="1" hangingPunct="1"/>
            <a:r>
              <a:rPr lang="en-US" sz="2400" smtClean="0">
                <a:ea typeface="ＭＳ Ｐゴシック" pitchFamily="34" charset="-128"/>
              </a:rPr>
              <a:t>If you are good at accepting a proton, this means the conjugate acid is not good at giving it up (strong attraction for protons).</a:t>
            </a:r>
          </a:p>
          <a:p>
            <a:pPr eaLnBrk="1" hangingPunct="1">
              <a:buFont typeface="Wingdings" pitchFamily="2" charset="2"/>
              <a:buNone/>
            </a:pPr>
            <a:endParaRPr lang="en-US" smtClean="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81922" name="Title 1"/>
          <p:cNvSpPr>
            <a:spLocks noGrp="1"/>
          </p:cNvSpPr>
          <p:nvPr>
            <p:ph type="title"/>
          </p:nvPr>
        </p:nvSpPr>
        <p:spPr>
          <a:xfrm>
            <a:off x="498475" y="282575"/>
            <a:ext cx="7556500" cy="1116013"/>
          </a:xfrm>
        </p:spPr>
        <p:txBody>
          <a:bodyPr/>
          <a:lstStyle/>
          <a:p>
            <a:pPr eaLnBrk="1" hangingPunct="1"/>
            <a:r>
              <a:rPr lang="en-US" smtClean="0">
                <a:ea typeface="ＭＳ Ｐゴシック" pitchFamily="34" charset="-128"/>
              </a:rPr>
              <a:t>Predicting Acid-Base Reactions</a:t>
            </a:r>
          </a:p>
        </p:txBody>
      </p:sp>
      <p:sp>
        <p:nvSpPr>
          <p:cNvPr id="81923" name="Content Placeholder 2"/>
          <p:cNvSpPr>
            <a:spLocks noGrp="1"/>
          </p:cNvSpPr>
          <p:nvPr>
            <p:ph idx="1"/>
          </p:nvPr>
        </p:nvSpPr>
        <p:spPr>
          <a:xfrm>
            <a:off x="287338" y="1398588"/>
            <a:ext cx="8418512" cy="5172075"/>
          </a:xfrm>
        </p:spPr>
        <p:txBody>
          <a:bodyPr/>
          <a:lstStyle/>
          <a:p>
            <a:pPr eaLnBrk="1" hangingPunct="1"/>
            <a:r>
              <a:rPr lang="en-US" sz="2400" b="1" smtClean="0">
                <a:solidFill>
                  <a:srgbClr val="000000"/>
                </a:solidFill>
                <a:ea typeface="ＭＳ Ｐゴシック" pitchFamily="34" charset="-128"/>
              </a:rPr>
              <a:t>5) Predict the approximate position of equilibrium</a:t>
            </a:r>
            <a:endParaRPr lang="en-US" sz="2400" smtClean="0">
              <a:solidFill>
                <a:srgbClr val="000000"/>
              </a:solidFill>
              <a:ea typeface="ＭＳ Ｐゴシック" pitchFamily="34" charset="-128"/>
            </a:endParaRPr>
          </a:p>
          <a:p>
            <a:pPr lvl="1" eaLnBrk="1" hangingPunct="1"/>
            <a:r>
              <a:rPr lang="en-US" sz="2400" b="1" smtClean="0">
                <a:solidFill>
                  <a:srgbClr val="000000"/>
                </a:solidFill>
                <a:ea typeface="ＭＳ Ｐゴシック" pitchFamily="34" charset="-128"/>
              </a:rPr>
              <a:t>Example</a:t>
            </a:r>
            <a:r>
              <a:rPr lang="en-US" sz="2400" smtClean="0">
                <a:solidFill>
                  <a:srgbClr val="000000"/>
                </a:solidFill>
                <a:ea typeface="ＭＳ Ｐゴシック" pitchFamily="34" charset="-128"/>
              </a:rPr>
              <a:t>: What will be the predominant reaction if spilled drain cleaner (sodium hydroxide) solution is neutralized by vinegar?</a:t>
            </a:r>
            <a:endParaRPr lang="en-US" smtClean="0">
              <a:solidFill>
                <a:srgbClr val="000000"/>
              </a:solidFill>
              <a:ea typeface="ＭＳ Ｐゴシック" pitchFamily="34" charset="-128"/>
            </a:endParaRPr>
          </a:p>
          <a:p>
            <a:pPr lvl="2" eaLnBrk="1" hangingPunct="1"/>
            <a:r>
              <a:rPr lang="en-US" smtClean="0">
                <a:solidFill>
                  <a:srgbClr val="000000"/>
                </a:solidFill>
                <a:ea typeface="ＭＳ Ｐゴシック" pitchFamily="34" charset="-128"/>
              </a:rPr>
              <a:t>Na</a:t>
            </a:r>
            <a:r>
              <a:rPr lang="en-US" baseline="30000" smtClean="0">
                <a:solidFill>
                  <a:srgbClr val="000000"/>
                </a:solidFill>
                <a:ea typeface="ＭＳ Ｐゴシック" pitchFamily="34" charset="-128"/>
              </a:rPr>
              <a:t>+</a:t>
            </a:r>
            <a:r>
              <a:rPr lang="en-US" baseline="-25000" smtClean="0">
                <a:solidFill>
                  <a:srgbClr val="000000"/>
                </a:solidFill>
                <a:ea typeface="ＭＳ Ｐゴシック" pitchFamily="34" charset="-128"/>
              </a:rPr>
              <a:t>(aq)</a:t>
            </a:r>
            <a:r>
              <a:rPr lang="en-US" smtClean="0">
                <a:solidFill>
                  <a:srgbClr val="000000"/>
                </a:solidFill>
                <a:ea typeface="ＭＳ Ｐゴシック" pitchFamily="34" charset="-128"/>
              </a:rPr>
              <a:t>	OH</a:t>
            </a:r>
            <a:r>
              <a:rPr lang="en-US" baseline="30000" smtClean="0">
                <a:solidFill>
                  <a:srgbClr val="000000"/>
                </a:solidFill>
                <a:ea typeface="ＭＳ Ｐゴシック" pitchFamily="34" charset="-128"/>
              </a:rPr>
              <a:t>-</a:t>
            </a:r>
            <a:r>
              <a:rPr lang="en-US" baseline="-25000" smtClean="0">
                <a:solidFill>
                  <a:srgbClr val="000000"/>
                </a:solidFill>
                <a:ea typeface="ＭＳ Ｐゴシック" pitchFamily="34" charset="-128"/>
              </a:rPr>
              <a:t>(aq)	</a:t>
            </a:r>
            <a:r>
              <a:rPr lang="en-US" smtClean="0">
                <a:solidFill>
                  <a:srgbClr val="000000"/>
                </a:solidFill>
                <a:ea typeface="ＭＳ Ｐゴシック" pitchFamily="34" charset="-128"/>
              </a:rPr>
              <a:t>        CH</a:t>
            </a:r>
            <a:r>
              <a:rPr lang="en-US" baseline="-25000" smtClean="0">
                <a:solidFill>
                  <a:srgbClr val="000000"/>
                </a:solidFill>
                <a:ea typeface="ＭＳ Ｐゴシック" pitchFamily="34" charset="-128"/>
              </a:rPr>
              <a:t>3</a:t>
            </a:r>
            <a:r>
              <a:rPr lang="en-US" smtClean="0">
                <a:solidFill>
                  <a:srgbClr val="000000"/>
                </a:solidFill>
                <a:ea typeface="ＭＳ Ｐゴシック" pitchFamily="34" charset="-128"/>
              </a:rPr>
              <a:t>COOH</a:t>
            </a:r>
            <a:r>
              <a:rPr lang="en-US" baseline="-25000" smtClean="0">
                <a:solidFill>
                  <a:srgbClr val="000000"/>
                </a:solidFill>
                <a:ea typeface="ＭＳ Ｐゴシック" pitchFamily="34" charset="-128"/>
              </a:rPr>
              <a:t>(aq)</a:t>
            </a:r>
            <a:r>
              <a:rPr lang="en-US" smtClean="0">
                <a:solidFill>
                  <a:srgbClr val="000000"/>
                </a:solidFill>
                <a:ea typeface="ＭＳ Ｐゴシック" pitchFamily="34" charset="-128"/>
              </a:rPr>
              <a:t>	H</a:t>
            </a:r>
            <a:r>
              <a:rPr lang="en-US" baseline="-25000" smtClean="0">
                <a:solidFill>
                  <a:srgbClr val="000000"/>
                </a:solidFill>
                <a:ea typeface="ＭＳ Ｐゴシック" pitchFamily="34" charset="-128"/>
              </a:rPr>
              <a:t>2</a:t>
            </a:r>
            <a:r>
              <a:rPr lang="en-US" smtClean="0">
                <a:solidFill>
                  <a:srgbClr val="000000"/>
                </a:solidFill>
                <a:ea typeface="ＭＳ Ｐゴシック" pitchFamily="34" charset="-128"/>
              </a:rPr>
              <a:t>O</a:t>
            </a:r>
            <a:r>
              <a:rPr lang="en-US" baseline="-25000" smtClean="0">
                <a:solidFill>
                  <a:srgbClr val="000000"/>
                </a:solidFill>
                <a:ea typeface="ＭＳ Ｐゴシック" pitchFamily="34" charset="-128"/>
              </a:rPr>
              <a:t>(l)</a:t>
            </a:r>
          </a:p>
          <a:p>
            <a:pPr eaLnBrk="1" hangingPunct="1"/>
            <a:endParaRPr lang="en-US" smtClean="0">
              <a:solidFill>
                <a:srgbClr val="000000"/>
              </a:solidFill>
              <a:ea typeface="ＭＳ Ｐゴシック" pitchFamily="34" charset="-128"/>
            </a:endParaRPr>
          </a:p>
          <a:p>
            <a:pPr eaLnBrk="1" hangingPunct="1"/>
            <a:endParaRPr lang="en-US" smtClean="0">
              <a:solidFill>
                <a:srgbClr val="000000"/>
              </a:solidFill>
              <a:ea typeface="ＭＳ Ｐゴシック" pitchFamily="34" charset="-128"/>
            </a:endParaRPr>
          </a:p>
          <a:p>
            <a:pPr eaLnBrk="1" hangingPunct="1"/>
            <a:endParaRPr lang="en-US" smtClean="0">
              <a:solidFill>
                <a:srgbClr val="000000"/>
              </a:solidFill>
              <a:ea typeface="ＭＳ Ｐゴシック" pitchFamily="34" charset="-128"/>
            </a:endParaRPr>
          </a:p>
          <a:p>
            <a:pPr eaLnBrk="1" hangingPunct="1"/>
            <a:endParaRPr lang="en-US" smtClean="0">
              <a:solidFill>
                <a:srgbClr val="000000"/>
              </a:solidFill>
              <a:ea typeface="ＭＳ Ｐゴシック" pitchFamily="34" charset="-128"/>
            </a:endParaRPr>
          </a:p>
          <a:p>
            <a:pPr eaLnBrk="1" hangingPunct="1">
              <a:buFont typeface="Wingdings" pitchFamily="2" charset="2"/>
              <a:buNone/>
            </a:pPr>
            <a:endParaRPr lang="en-US" sz="3500" smtClean="0">
              <a:solidFill>
                <a:srgbClr val="000000"/>
              </a:solidFill>
              <a:ea typeface="ＭＳ Ｐゴシック" pitchFamily="34" charset="-128"/>
            </a:endParaRPr>
          </a:p>
          <a:p>
            <a:pPr eaLnBrk="1" hangingPunct="1"/>
            <a:endParaRPr lang="en-US" baseline="-25000" smtClean="0">
              <a:solidFill>
                <a:srgbClr val="000000"/>
              </a:solidFill>
              <a:ea typeface="ＭＳ Ｐゴシック" pitchFamily="34" charset="-128"/>
            </a:endParaRPr>
          </a:p>
          <a:p>
            <a:pPr eaLnBrk="1" hangingPunct="1"/>
            <a:endParaRPr lang="en-US" baseline="-25000" smtClean="0">
              <a:solidFill>
                <a:srgbClr val="000000"/>
              </a:solidFill>
              <a:ea typeface="ＭＳ Ｐゴシック" pitchFamily="34" charset="-128"/>
            </a:endParaRPr>
          </a:p>
          <a:p>
            <a:pPr eaLnBrk="1" hangingPunct="1"/>
            <a:endParaRPr lang="en-US" baseline="-25000" smtClean="0">
              <a:solidFill>
                <a:srgbClr val="000000"/>
              </a:solidFill>
              <a:ea typeface="ＭＳ Ｐゴシック" pitchFamily="34" charset="-128"/>
            </a:endParaRPr>
          </a:p>
          <a:p>
            <a:pPr eaLnBrk="1" hangingPunct="1"/>
            <a:endParaRPr lang="en-US" baseline="-25000" smtClean="0">
              <a:solidFill>
                <a:srgbClr val="000000"/>
              </a:solidFill>
              <a:ea typeface="ＭＳ Ｐゴシック" pitchFamily="34" charset="-128"/>
            </a:endParaRPr>
          </a:p>
          <a:p>
            <a:pPr eaLnBrk="1" hangingPunct="1"/>
            <a:endParaRPr lang="en-US" baseline="-25000" smtClean="0">
              <a:solidFill>
                <a:srgbClr val="000000"/>
              </a:solidFill>
              <a:ea typeface="ＭＳ Ｐゴシック" pitchFamily="34" charset="-128"/>
            </a:endParaRPr>
          </a:p>
          <a:p>
            <a:pPr eaLnBrk="1" hangingPunct="1"/>
            <a:endParaRPr lang="en-US" baseline="-25000" smtClean="0">
              <a:solidFill>
                <a:srgbClr val="000000"/>
              </a:solidFill>
              <a:ea typeface="ＭＳ Ｐゴシック" pitchFamily="34" charset="-128"/>
            </a:endParaRPr>
          </a:p>
          <a:p>
            <a:pPr eaLnBrk="1" hangingPunct="1"/>
            <a:endParaRPr lang="en-US" baseline="-25000" smtClean="0">
              <a:solidFill>
                <a:srgbClr val="000000"/>
              </a:solidFill>
              <a:ea typeface="ＭＳ Ｐゴシック" pitchFamily="34" charset="-128"/>
            </a:endParaRPr>
          </a:p>
        </p:txBody>
      </p:sp>
      <p:sp>
        <p:nvSpPr>
          <p:cNvPr id="81924" name="TextBox 3"/>
          <p:cNvSpPr txBox="1">
            <a:spLocks noChangeArrowheads="1"/>
          </p:cNvSpPr>
          <p:nvPr/>
        </p:nvSpPr>
        <p:spPr bwMode="auto">
          <a:xfrm>
            <a:off x="4476750" y="2638425"/>
            <a:ext cx="563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b="1">
                <a:solidFill>
                  <a:srgbClr val="FF0000"/>
                </a:solidFill>
              </a:rPr>
              <a:t>SA</a:t>
            </a:r>
          </a:p>
        </p:txBody>
      </p:sp>
      <p:sp>
        <p:nvSpPr>
          <p:cNvPr id="81925" name="TextBox 6"/>
          <p:cNvSpPr txBox="1">
            <a:spLocks noChangeArrowheads="1"/>
          </p:cNvSpPr>
          <p:nvPr/>
        </p:nvSpPr>
        <p:spPr bwMode="auto">
          <a:xfrm>
            <a:off x="2719388" y="3521075"/>
            <a:ext cx="538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b="1">
                <a:solidFill>
                  <a:srgbClr val="FF0000"/>
                </a:solidFill>
              </a:rPr>
              <a:t>SB</a:t>
            </a:r>
          </a:p>
        </p:txBody>
      </p:sp>
      <p:pic>
        <p:nvPicPr>
          <p:cNvPr id="9216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6513" y="4270375"/>
            <a:ext cx="58039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903288" y="5715000"/>
            <a:ext cx="4949825" cy="64611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1800" smtClean="0">
                <a:solidFill>
                  <a:srgbClr val="FFFFFF"/>
                </a:solidFill>
                <a:latin typeface="Calibri" pitchFamily="34" charset="0"/>
              </a:rPr>
              <a:t>The reaction of H</a:t>
            </a:r>
            <a:r>
              <a:rPr lang="en-US" sz="1800" baseline="-25000" smtClean="0">
                <a:solidFill>
                  <a:srgbClr val="FFFFFF"/>
                </a:solidFill>
                <a:latin typeface="Calibri" pitchFamily="34" charset="0"/>
              </a:rPr>
              <a:t>3</a:t>
            </a:r>
            <a:r>
              <a:rPr lang="en-US" sz="1800" smtClean="0">
                <a:solidFill>
                  <a:srgbClr val="FFFFFF"/>
                </a:solidFill>
                <a:latin typeface="Calibri" pitchFamily="34" charset="0"/>
              </a:rPr>
              <a:t>O</a:t>
            </a:r>
            <a:r>
              <a:rPr lang="en-US" sz="1800" baseline="30000" smtClean="0">
                <a:solidFill>
                  <a:srgbClr val="FFFFFF"/>
                </a:solidFill>
                <a:latin typeface="Calibri" pitchFamily="34" charset="0"/>
              </a:rPr>
              <a:t>+</a:t>
            </a:r>
            <a:r>
              <a:rPr lang="en-US" sz="1800" baseline="-25000" smtClean="0">
                <a:solidFill>
                  <a:srgbClr val="FFFFFF"/>
                </a:solidFill>
                <a:latin typeface="Calibri" pitchFamily="34" charset="0"/>
              </a:rPr>
              <a:t>(aq)</a:t>
            </a:r>
            <a:r>
              <a:rPr lang="en-US" sz="1800" smtClean="0">
                <a:solidFill>
                  <a:srgbClr val="FFFFFF"/>
                </a:solidFill>
                <a:latin typeface="Calibri" pitchFamily="34" charset="0"/>
              </a:rPr>
              <a:t> and OH</a:t>
            </a:r>
            <a:r>
              <a:rPr lang="en-US" sz="1800" baseline="30000" smtClean="0">
                <a:solidFill>
                  <a:srgbClr val="FFFFFF"/>
                </a:solidFill>
                <a:latin typeface="Calibri" pitchFamily="34" charset="0"/>
              </a:rPr>
              <a:t>-</a:t>
            </a:r>
            <a:r>
              <a:rPr lang="en-US" sz="1800" baseline="-25000" smtClean="0">
                <a:solidFill>
                  <a:srgbClr val="FFFFFF"/>
                </a:solidFill>
                <a:latin typeface="Calibri" pitchFamily="34" charset="0"/>
              </a:rPr>
              <a:t>(aq)</a:t>
            </a:r>
            <a:r>
              <a:rPr lang="en-US" sz="1800" smtClean="0">
                <a:solidFill>
                  <a:srgbClr val="FFFFFF"/>
                </a:solidFill>
                <a:latin typeface="Calibri" pitchFamily="34" charset="0"/>
              </a:rPr>
              <a:t> is always quantitative (100%) so a single arrow is used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82946" name="Title 1"/>
          <p:cNvSpPr>
            <a:spLocks noGrp="1"/>
          </p:cNvSpPr>
          <p:nvPr>
            <p:ph type="title"/>
          </p:nvPr>
        </p:nvSpPr>
        <p:spPr>
          <a:xfrm>
            <a:off x="765175" y="0"/>
            <a:ext cx="7556500" cy="1116013"/>
          </a:xfrm>
        </p:spPr>
        <p:txBody>
          <a:bodyPr/>
          <a:lstStyle/>
          <a:p>
            <a:pPr eaLnBrk="1" hangingPunct="1"/>
            <a:r>
              <a:rPr lang="en-US" smtClean="0">
                <a:ea typeface="ＭＳ Ｐゴシック" pitchFamily="34" charset="-128"/>
              </a:rPr>
              <a:t>Table Building	</a:t>
            </a:r>
          </a:p>
        </p:txBody>
      </p:sp>
      <p:sp>
        <p:nvSpPr>
          <p:cNvPr id="82947" name="Content Placeholder 2"/>
          <p:cNvSpPr>
            <a:spLocks noGrp="1"/>
          </p:cNvSpPr>
          <p:nvPr>
            <p:ph idx="1"/>
          </p:nvPr>
        </p:nvSpPr>
        <p:spPr>
          <a:xfrm>
            <a:off x="263525" y="1039813"/>
            <a:ext cx="8382000" cy="4691062"/>
          </a:xfrm>
        </p:spPr>
        <p:txBody>
          <a:bodyPr/>
          <a:lstStyle/>
          <a:p>
            <a:pPr eaLnBrk="1" hangingPunct="1"/>
            <a:r>
              <a:rPr lang="en-US" sz="2400" u="sng" smtClean="0">
                <a:solidFill>
                  <a:srgbClr val="000000"/>
                </a:solidFill>
                <a:ea typeface="ＭＳ Ｐゴシック" pitchFamily="34" charset="-128"/>
              </a:rPr>
              <a:t>Lab Exercise 16.D</a:t>
            </a:r>
          </a:p>
        </p:txBody>
      </p:sp>
      <p:pic>
        <p:nvPicPr>
          <p:cNvPr id="5" name="Picture 4"/>
          <p:cNvPicPr>
            <a:picLocks noChangeAspect="1"/>
          </p:cNvPicPr>
          <p:nvPr/>
        </p:nvPicPr>
        <p:blipFill>
          <a:blip r:embed="rId2"/>
          <a:srcRect/>
          <a:stretch>
            <a:fillRect/>
          </a:stretch>
        </p:blipFill>
        <p:spPr bwMode="auto">
          <a:xfrm>
            <a:off x="401638" y="1435100"/>
            <a:ext cx="5037137" cy="3719513"/>
          </a:xfrm>
          <a:prstGeom prst="rect">
            <a:avLst/>
          </a:prstGeom>
          <a:noFill/>
          <a:ln w="1905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rcRect/>
          <a:stretch>
            <a:fillRect/>
          </a:stretch>
        </p:blipFill>
        <p:spPr bwMode="auto">
          <a:xfrm>
            <a:off x="1851025" y="5154613"/>
            <a:ext cx="6470650" cy="1547812"/>
          </a:xfrm>
          <a:prstGeom prst="rect">
            <a:avLst/>
          </a:prstGeom>
          <a:noFill/>
          <a:ln w="38100" cap="sq">
            <a:solidFill>
              <a:srgbClr val="FF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b="1" smtClean="0">
                <a:latin typeface="Baskerville" pitchFamily="-110" charset="0"/>
                <a:ea typeface="ＭＳ Ｐゴシック" pitchFamily="34" charset="-128"/>
              </a:rPr>
              <a:t>Naming Alkenes and Alkynes</a:t>
            </a:r>
          </a:p>
        </p:txBody>
      </p:sp>
      <p:sp>
        <p:nvSpPr>
          <p:cNvPr id="3" name="Content Placeholder 2"/>
          <p:cNvSpPr>
            <a:spLocks noGrp="1"/>
          </p:cNvSpPr>
          <p:nvPr>
            <p:ph sz="quarter" idx="1"/>
          </p:nvPr>
        </p:nvSpPr>
        <p:spPr>
          <a:xfrm>
            <a:off x="0" y="1600200"/>
            <a:ext cx="9067800" cy="4953000"/>
          </a:xfrm>
        </p:spPr>
        <p:txBody>
          <a:bodyPr/>
          <a:lstStyle/>
          <a:p>
            <a:pPr marL="514350" indent="-514350" eaLnBrk="1" hangingPunct="1">
              <a:buFont typeface="Calibri" pitchFamily="34" charset="0"/>
              <a:buAutoNum type="arabicPeriod"/>
            </a:pPr>
            <a:r>
              <a:rPr lang="en-US" sz="2400" smtClean="0">
                <a:ea typeface="ＭＳ Ｐゴシック" pitchFamily="34" charset="-128"/>
              </a:rPr>
              <a:t>Find the parent chain.  It MUST contain the multiple bond.  </a:t>
            </a:r>
          </a:p>
          <a:p>
            <a:pPr marL="835025" lvl="1" indent="-514350" eaLnBrk="1" hangingPunct="1"/>
            <a:r>
              <a:rPr lang="en-US" sz="2400" smtClean="0">
                <a:ea typeface="ＭＳ Ｐゴシック" pitchFamily="34" charset="-128"/>
              </a:rPr>
              <a:t>If the bond is a double, the suffix for the parent chain will be -ene</a:t>
            </a:r>
          </a:p>
          <a:p>
            <a:pPr marL="835025" lvl="1" indent="-514350" eaLnBrk="1" hangingPunct="1"/>
            <a:r>
              <a:rPr lang="en-US" sz="2400" smtClean="0">
                <a:ea typeface="ＭＳ Ｐゴシック" pitchFamily="34" charset="-128"/>
              </a:rPr>
              <a:t>If the bond is a triple, the suffix for the parent chain will be –yne</a:t>
            </a:r>
          </a:p>
          <a:p>
            <a:pPr marL="835025" lvl="1" indent="-514350" eaLnBrk="1" hangingPunct="1"/>
            <a:endParaRPr lang="en-US" sz="1200" smtClean="0">
              <a:ea typeface="ＭＳ Ｐゴシック" pitchFamily="34" charset="-128"/>
            </a:endParaRPr>
          </a:p>
          <a:p>
            <a:pPr marL="514350" indent="-514350" eaLnBrk="1" hangingPunct="1">
              <a:buFont typeface="Calibri" pitchFamily="34" charset="0"/>
              <a:buAutoNum type="arabicPeriod"/>
            </a:pPr>
            <a:r>
              <a:rPr lang="en-US" sz="2400" smtClean="0">
                <a:ea typeface="ＭＳ Ｐゴシック" pitchFamily="34" charset="-128"/>
              </a:rPr>
              <a:t>Count carbon atoms so that the </a:t>
            </a:r>
            <a:r>
              <a:rPr lang="en-US" sz="2400" b="1" smtClean="0">
                <a:ea typeface="ＭＳ Ｐゴシック" pitchFamily="34" charset="-128"/>
              </a:rPr>
              <a:t>multiple bond </a:t>
            </a:r>
            <a:r>
              <a:rPr lang="en-US" sz="2400" smtClean="0">
                <a:ea typeface="ＭＳ Ｐゴシック" pitchFamily="34" charset="-128"/>
              </a:rPr>
              <a:t>will be on the </a:t>
            </a:r>
            <a:r>
              <a:rPr lang="en-US" sz="2400" b="1" smtClean="0">
                <a:ea typeface="ＭＳ Ｐゴシック" pitchFamily="34" charset="-128"/>
              </a:rPr>
              <a:t>lowest </a:t>
            </a:r>
            <a:r>
              <a:rPr lang="en-US" sz="2400" smtClean="0">
                <a:ea typeface="ＭＳ Ｐゴシック" pitchFamily="34" charset="-128"/>
              </a:rPr>
              <a:t>possible number.  Indicate the </a:t>
            </a:r>
            <a:r>
              <a:rPr lang="en-US" sz="2400" b="1" smtClean="0">
                <a:ea typeface="ＭＳ Ｐゴシック" pitchFamily="34" charset="-128"/>
              </a:rPr>
              <a:t>number </a:t>
            </a:r>
            <a:r>
              <a:rPr lang="en-US" sz="2400" smtClean="0">
                <a:ea typeface="ＭＳ Ｐゴシック" pitchFamily="34" charset="-128"/>
              </a:rPr>
              <a:t>that the multiple bond falls on directly </a:t>
            </a:r>
            <a:r>
              <a:rPr lang="en-US" sz="2400" u="sng" smtClean="0">
                <a:ea typeface="ＭＳ Ｐゴシック" pitchFamily="34" charset="-128"/>
              </a:rPr>
              <a:t>before</a:t>
            </a:r>
            <a:r>
              <a:rPr lang="en-US" sz="2400" smtClean="0">
                <a:ea typeface="ＭＳ Ｐゴシック" pitchFamily="34" charset="-128"/>
              </a:rPr>
              <a:t> the suffix</a:t>
            </a:r>
          </a:p>
          <a:p>
            <a:pPr marL="514350" indent="-514350" eaLnBrk="1" hangingPunct="1">
              <a:buFont typeface="Calibri" pitchFamily="34" charset="0"/>
              <a:buAutoNum type="arabicPeriod"/>
            </a:pPr>
            <a:endParaRPr lang="en-US" sz="1200" smtClean="0">
              <a:ea typeface="ＭＳ Ｐゴシック" pitchFamily="34" charset="-128"/>
            </a:endParaRPr>
          </a:p>
          <a:p>
            <a:pPr marL="514350" indent="-514350" eaLnBrk="1" hangingPunct="1">
              <a:buFont typeface="Calibri" pitchFamily="34" charset="0"/>
              <a:buAutoNum type="arabicPeriod"/>
            </a:pPr>
            <a:r>
              <a:rPr lang="en-US" sz="2400" smtClean="0">
                <a:ea typeface="ＭＳ Ｐゴシック" pitchFamily="34" charset="-128"/>
              </a:rPr>
              <a:t>Name branches as before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422900"/>
            <a:ext cx="73342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83970" name="Title 1"/>
          <p:cNvSpPr>
            <a:spLocks noGrp="1"/>
          </p:cNvSpPr>
          <p:nvPr>
            <p:ph type="title"/>
          </p:nvPr>
        </p:nvSpPr>
        <p:spPr>
          <a:xfrm>
            <a:off x="498475" y="163513"/>
            <a:ext cx="7556500" cy="839787"/>
          </a:xfrm>
        </p:spPr>
        <p:txBody>
          <a:bodyPr/>
          <a:lstStyle/>
          <a:p>
            <a:pPr eaLnBrk="1" hangingPunct="1"/>
            <a:r>
              <a:rPr lang="en-US" smtClean="0">
                <a:ea typeface="ＭＳ Ｐゴシック" pitchFamily="34" charset="-128"/>
              </a:rPr>
              <a:t>K</a:t>
            </a:r>
            <a:r>
              <a:rPr lang="en-US" baseline="-25000" smtClean="0">
                <a:ea typeface="ＭＳ Ｐゴシック" pitchFamily="34" charset="-128"/>
              </a:rPr>
              <a:t>a</a:t>
            </a:r>
            <a:r>
              <a:rPr lang="en-US" smtClean="0">
                <a:ea typeface="ＭＳ Ｐゴシック" pitchFamily="34" charset="-128"/>
              </a:rPr>
              <a:t> Calculations</a:t>
            </a:r>
          </a:p>
        </p:txBody>
      </p:sp>
      <p:sp>
        <p:nvSpPr>
          <p:cNvPr id="83971" name="Content Placeholder 2"/>
          <p:cNvSpPr>
            <a:spLocks noGrp="1"/>
          </p:cNvSpPr>
          <p:nvPr>
            <p:ph idx="1"/>
          </p:nvPr>
        </p:nvSpPr>
        <p:spPr>
          <a:xfrm>
            <a:off x="328613" y="1003300"/>
            <a:ext cx="7556500" cy="4846638"/>
          </a:xfrm>
        </p:spPr>
        <p:txBody>
          <a:bodyPr/>
          <a:lstStyle/>
          <a:p>
            <a:pPr eaLnBrk="1" hangingPunct="1"/>
            <a:r>
              <a:rPr lang="en-US" sz="2200" u="sng" smtClean="0">
                <a:solidFill>
                  <a:srgbClr val="000000"/>
                </a:solidFill>
                <a:ea typeface="ＭＳ Ｐゴシック" pitchFamily="34" charset="-128"/>
              </a:rPr>
              <a:t>Example #1:</a:t>
            </a:r>
            <a:r>
              <a:rPr lang="en-US" sz="2200" smtClean="0">
                <a:solidFill>
                  <a:srgbClr val="000000"/>
                </a:solidFill>
                <a:ea typeface="ＭＳ Ｐゴシック" pitchFamily="34" charset="-128"/>
              </a:rPr>
              <a:t> The pH of a 1.00 mol/L solution of acetic acid is carefully measured to be 2.38 at SATP.  What is the value of Ka for acetic acid?</a:t>
            </a:r>
          </a:p>
        </p:txBody>
      </p:sp>
      <p:pic>
        <p:nvPicPr>
          <p:cNvPr id="4" name="Picture 3"/>
          <p:cNvPicPr>
            <a:picLocks noChangeAspect="1"/>
          </p:cNvPicPr>
          <p:nvPr/>
        </p:nvPicPr>
        <p:blipFill>
          <a:blip r:embed="rId2"/>
          <a:srcRect/>
          <a:stretch>
            <a:fillRect/>
          </a:stretch>
        </p:blipFill>
        <p:spPr bwMode="auto">
          <a:xfrm>
            <a:off x="328613" y="2063750"/>
            <a:ext cx="4672012" cy="1120775"/>
          </a:xfrm>
          <a:prstGeom prst="rect">
            <a:avLst/>
          </a:prstGeom>
          <a:noFill/>
          <a:ln w="1905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rcRect l="3191" t="30518" r="57298"/>
          <a:stretch>
            <a:fillRect/>
          </a:stretch>
        </p:blipFill>
        <p:spPr bwMode="auto">
          <a:xfrm>
            <a:off x="5127625" y="2046288"/>
            <a:ext cx="2103438" cy="728662"/>
          </a:xfrm>
          <a:prstGeom prst="rect">
            <a:avLst/>
          </a:prstGeom>
          <a:noFill/>
          <a:ln w="1905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rcRect/>
          <a:stretch>
            <a:fillRect/>
          </a:stretch>
        </p:blipFill>
        <p:spPr bwMode="auto">
          <a:xfrm>
            <a:off x="5108575" y="2865438"/>
            <a:ext cx="3187700" cy="334962"/>
          </a:xfrm>
          <a:prstGeom prst="rect">
            <a:avLst/>
          </a:prstGeom>
          <a:noFill/>
          <a:ln w="1905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rcRect/>
          <a:stretch>
            <a:fillRect/>
          </a:stretch>
        </p:blipFill>
        <p:spPr bwMode="auto">
          <a:xfrm>
            <a:off x="103188" y="3509963"/>
            <a:ext cx="6183312" cy="1712912"/>
          </a:xfrm>
          <a:prstGeom prst="rect">
            <a:avLst/>
          </a:prstGeom>
          <a:noFill/>
          <a:ln w="1905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srcRect/>
          <a:stretch>
            <a:fillRect/>
          </a:stretch>
        </p:blipFill>
        <p:spPr bwMode="auto">
          <a:xfrm>
            <a:off x="2098675" y="5424488"/>
            <a:ext cx="2586038" cy="850900"/>
          </a:xfrm>
          <a:prstGeom prst="rect">
            <a:avLst/>
          </a:prstGeom>
          <a:noFill/>
          <a:ln w="1905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39775" y="6429375"/>
            <a:ext cx="7556500" cy="3079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400" dirty="0"/>
              <a:t>Regardless of size, Ka values are usually expressed in </a:t>
            </a:r>
            <a:r>
              <a:rPr lang="en-US" sz="1400" i="1" dirty="0"/>
              <a:t>scientific notation</a:t>
            </a:r>
            <a:r>
              <a:rPr lang="en-US" sz="1400" dirty="0"/>
              <a:t> = 1.7 </a:t>
            </a:r>
            <a:r>
              <a:rPr lang="en-US" sz="1400" dirty="0" err="1"/>
              <a:t>x</a:t>
            </a:r>
            <a:r>
              <a:rPr lang="en-US" sz="1400" dirty="0"/>
              <a:t> 10</a:t>
            </a:r>
            <a:r>
              <a:rPr lang="en-US" sz="1400" baseline="30000" dirty="0"/>
              <a:t>-5</a:t>
            </a:r>
          </a:p>
        </p:txBody>
      </p:sp>
      <p:sp>
        <p:nvSpPr>
          <p:cNvPr id="11" name="TextBox 10"/>
          <p:cNvSpPr txBox="1"/>
          <p:nvPr/>
        </p:nvSpPr>
        <p:spPr>
          <a:xfrm>
            <a:off x="6403975" y="3925888"/>
            <a:ext cx="2682875" cy="76993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100" smtClean="0">
                <a:solidFill>
                  <a:srgbClr val="000000"/>
                </a:solidFill>
                <a:latin typeface="Calibri" pitchFamily="34" charset="0"/>
              </a:rPr>
              <a:t>1.00mol/L – 0.0042 mol/L = 0.9958 (rounds to 1.00 – precision rule)</a:t>
            </a:r>
          </a:p>
          <a:p>
            <a:pPr eaLnBrk="1" hangingPunct="1">
              <a:defRPr/>
            </a:pPr>
            <a:r>
              <a:rPr lang="en-US" sz="1100" smtClean="0">
                <a:solidFill>
                  <a:srgbClr val="000000"/>
                </a:solidFill>
                <a:latin typeface="Calibri" pitchFamily="34" charset="0"/>
              </a:rPr>
              <a:t>Change in concentration is negligible in this case – </a:t>
            </a:r>
            <a:r>
              <a:rPr lang="en-US" sz="1100" i="1" smtClean="0">
                <a:solidFill>
                  <a:srgbClr val="000000"/>
                </a:solidFill>
                <a:latin typeface="Calibri" pitchFamily="34" charset="0"/>
              </a:rPr>
              <a:t>but not always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84994" name="Title 1"/>
          <p:cNvSpPr>
            <a:spLocks noGrp="1"/>
          </p:cNvSpPr>
          <p:nvPr>
            <p:ph type="title"/>
          </p:nvPr>
        </p:nvSpPr>
        <p:spPr>
          <a:xfrm>
            <a:off x="498475" y="187325"/>
            <a:ext cx="7556500" cy="723900"/>
          </a:xfrm>
        </p:spPr>
        <p:txBody>
          <a:bodyPr/>
          <a:lstStyle/>
          <a:p>
            <a:pPr eaLnBrk="1" hangingPunct="1"/>
            <a:r>
              <a:rPr lang="en-US" smtClean="0">
                <a:ea typeface="ＭＳ Ｐゴシック" pitchFamily="34" charset="-128"/>
              </a:rPr>
              <a:t>K</a:t>
            </a:r>
            <a:r>
              <a:rPr lang="en-US" baseline="-25000" smtClean="0">
                <a:ea typeface="ＭＳ Ｐゴシック" pitchFamily="34" charset="-128"/>
              </a:rPr>
              <a:t>a</a:t>
            </a:r>
            <a:r>
              <a:rPr lang="en-US" smtClean="0">
                <a:ea typeface="ＭＳ Ｐゴシック" pitchFamily="34" charset="-128"/>
              </a:rPr>
              <a:t> Calculations</a:t>
            </a:r>
          </a:p>
        </p:txBody>
      </p:sp>
      <p:sp>
        <p:nvSpPr>
          <p:cNvPr id="103427" name="Content Placeholder 2"/>
          <p:cNvSpPr>
            <a:spLocks noGrp="1"/>
          </p:cNvSpPr>
          <p:nvPr>
            <p:ph idx="1"/>
          </p:nvPr>
        </p:nvSpPr>
        <p:spPr>
          <a:xfrm>
            <a:off x="368300" y="911225"/>
            <a:ext cx="7556500" cy="5087938"/>
          </a:xfrm>
        </p:spPr>
        <p:txBody>
          <a:bodyPr/>
          <a:lstStyle/>
          <a:p>
            <a:pPr eaLnBrk="1" hangingPunct="1"/>
            <a:r>
              <a:rPr lang="en-US" sz="2200" smtClean="0">
                <a:solidFill>
                  <a:srgbClr val="000000"/>
                </a:solidFill>
                <a:ea typeface="ＭＳ Ｐゴシック" pitchFamily="34" charset="-128"/>
              </a:rPr>
              <a:t>Example #4: Predict the hydronium ion concentration and pH for a 0.200 mol/L aqueous solution of methanoic acid.</a:t>
            </a:r>
          </a:p>
          <a:p>
            <a:pPr eaLnBrk="1" hangingPunct="1"/>
            <a:endParaRPr lang="en-US" smtClean="0">
              <a:solidFill>
                <a:srgbClr val="000000"/>
              </a:solidFill>
              <a:ea typeface="ＭＳ Ｐゴシック" pitchFamily="34" charset="-128"/>
            </a:endParaRPr>
          </a:p>
          <a:p>
            <a:pPr eaLnBrk="1" hangingPunct="1"/>
            <a:endParaRPr lang="en-US" smtClean="0">
              <a:solidFill>
                <a:srgbClr val="000000"/>
              </a:solidFill>
              <a:ea typeface="ＭＳ Ｐゴシック" pitchFamily="34" charset="-128"/>
            </a:endParaRPr>
          </a:p>
          <a:p>
            <a:pPr eaLnBrk="1" hangingPunct="1"/>
            <a:endParaRPr lang="en-US" smtClean="0">
              <a:solidFill>
                <a:srgbClr val="000000"/>
              </a:solidFill>
              <a:ea typeface="ＭＳ Ｐゴシック" pitchFamily="34" charset="-128"/>
            </a:endParaRPr>
          </a:p>
          <a:p>
            <a:pPr eaLnBrk="1" hangingPunct="1">
              <a:buFont typeface="Wingdings" pitchFamily="2" charset="2"/>
              <a:buNone/>
            </a:pPr>
            <a:endParaRPr lang="en-US" sz="3700" smtClean="0">
              <a:solidFill>
                <a:srgbClr val="000000"/>
              </a:solidFill>
              <a:ea typeface="ＭＳ Ｐゴシック" pitchFamily="34" charset="-128"/>
            </a:endParaRPr>
          </a:p>
          <a:p>
            <a:pPr eaLnBrk="1" hangingPunct="1">
              <a:buFont typeface="Wingdings" pitchFamily="2" charset="2"/>
              <a:buNone/>
            </a:pPr>
            <a:endParaRPr lang="en-US" sz="2700" smtClean="0">
              <a:solidFill>
                <a:srgbClr val="000000"/>
              </a:solidFill>
              <a:ea typeface="ＭＳ Ｐゴシック" pitchFamily="34" charset="-128"/>
            </a:endParaRPr>
          </a:p>
          <a:p>
            <a:pPr eaLnBrk="1" hangingPunct="1">
              <a:spcBef>
                <a:spcPts val="200"/>
              </a:spcBef>
              <a:buFont typeface="Wingdings" pitchFamily="2" charset="2"/>
              <a:buNone/>
            </a:pPr>
            <a:r>
              <a:rPr lang="en-US" sz="1600" smtClean="0">
                <a:solidFill>
                  <a:srgbClr val="000000"/>
                </a:solidFill>
                <a:ea typeface="ＭＳ Ｐゴシック" pitchFamily="34" charset="-128"/>
              </a:rPr>
              <a:t>	1.8 x 10</a:t>
            </a:r>
            <a:r>
              <a:rPr lang="en-US" sz="1600" baseline="30000" smtClean="0">
                <a:solidFill>
                  <a:srgbClr val="000000"/>
                </a:solidFill>
                <a:ea typeface="ＭＳ Ｐゴシック" pitchFamily="34" charset="-128"/>
              </a:rPr>
              <a:t>-4</a:t>
            </a:r>
            <a:r>
              <a:rPr lang="en-US" sz="1600" smtClean="0">
                <a:solidFill>
                  <a:srgbClr val="000000"/>
                </a:solidFill>
                <a:ea typeface="ＭＳ Ｐゴシック" pitchFamily="34" charset="-128"/>
              </a:rPr>
              <a:t> =  </a:t>
            </a:r>
            <a:r>
              <a:rPr lang="en-US" sz="1600" u="sng" smtClean="0">
                <a:solidFill>
                  <a:srgbClr val="000000"/>
                </a:solidFill>
                <a:ea typeface="ＭＳ Ｐゴシック" pitchFamily="34" charset="-128"/>
              </a:rPr>
              <a:t>     x</a:t>
            </a:r>
            <a:r>
              <a:rPr lang="en-US" sz="1600" u="sng" baseline="30000" smtClean="0">
                <a:solidFill>
                  <a:srgbClr val="000000"/>
                </a:solidFill>
                <a:ea typeface="ＭＳ Ｐゴシック" pitchFamily="34" charset="-128"/>
              </a:rPr>
              <a:t> 2</a:t>
            </a:r>
            <a:r>
              <a:rPr lang="en-US" sz="1600" u="sng" smtClean="0">
                <a:solidFill>
                  <a:srgbClr val="000000"/>
                </a:solidFill>
                <a:ea typeface="ＭＳ Ｐゴシック" pitchFamily="34" charset="-128"/>
              </a:rPr>
              <a:t>    </a:t>
            </a:r>
            <a:r>
              <a:rPr lang="en-US" sz="1600" baseline="30000" smtClean="0">
                <a:solidFill>
                  <a:srgbClr val="000000"/>
                </a:solidFill>
                <a:ea typeface="ＭＳ Ｐゴシック" pitchFamily="34" charset="-128"/>
              </a:rPr>
              <a:t>	        </a:t>
            </a:r>
            <a:r>
              <a:rPr lang="en-US" sz="1600" smtClean="0">
                <a:solidFill>
                  <a:srgbClr val="000000"/>
                </a:solidFill>
                <a:ea typeface="ＭＳ Ｐゴシック" pitchFamily="34" charset="-128"/>
              </a:rPr>
              <a:t>  x =  0.006 = H</a:t>
            </a:r>
            <a:r>
              <a:rPr lang="en-US" sz="1600" baseline="-25000" smtClean="0">
                <a:solidFill>
                  <a:srgbClr val="000000"/>
                </a:solidFill>
                <a:ea typeface="ＭＳ Ｐゴシック" pitchFamily="34" charset="-128"/>
              </a:rPr>
              <a:t>3</a:t>
            </a:r>
            <a:r>
              <a:rPr lang="en-US" sz="1600" smtClean="0">
                <a:solidFill>
                  <a:srgbClr val="000000"/>
                </a:solidFill>
                <a:ea typeface="ＭＳ Ｐゴシック" pitchFamily="34" charset="-128"/>
              </a:rPr>
              <a:t>O</a:t>
            </a:r>
            <a:r>
              <a:rPr lang="en-US" sz="1600" baseline="30000" smtClean="0">
                <a:solidFill>
                  <a:srgbClr val="000000"/>
                </a:solidFill>
                <a:ea typeface="ＭＳ Ｐゴシック" pitchFamily="34" charset="-128"/>
              </a:rPr>
              <a:t>+</a:t>
            </a:r>
            <a:r>
              <a:rPr lang="en-US" sz="1600" baseline="-25000" smtClean="0">
                <a:solidFill>
                  <a:srgbClr val="000000"/>
                </a:solidFill>
                <a:ea typeface="ＭＳ Ｐゴシック" pitchFamily="34" charset="-128"/>
              </a:rPr>
              <a:t>(aq)</a:t>
            </a:r>
            <a:r>
              <a:rPr lang="en-US" sz="1600" smtClean="0">
                <a:solidFill>
                  <a:srgbClr val="000000"/>
                </a:solidFill>
                <a:ea typeface="ＭＳ Ｐゴシック" pitchFamily="34" charset="-128"/>
              </a:rPr>
              <a:t> concentration</a:t>
            </a:r>
            <a:r>
              <a:rPr lang="en-US" sz="1600" baseline="30000" smtClean="0">
                <a:solidFill>
                  <a:srgbClr val="000000"/>
                </a:solidFill>
                <a:ea typeface="ＭＳ Ｐゴシック" pitchFamily="34" charset="-128"/>
              </a:rPr>
              <a:t> </a:t>
            </a:r>
          </a:p>
          <a:p>
            <a:pPr eaLnBrk="1" hangingPunct="1">
              <a:spcBef>
                <a:spcPts val="200"/>
              </a:spcBef>
              <a:buFont typeface="Wingdings" pitchFamily="2" charset="2"/>
              <a:buNone/>
            </a:pPr>
            <a:r>
              <a:rPr lang="en-US" sz="1600" smtClean="0">
                <a:solidFill>
                  <a:srgbClr val="000000"/>
                </a:solidFill>
                <a:ea typeface="ＭＳ Ｐゴシック" pitchFamily="34" charset="-128"/>
              </a:rPr>
              <a:t>		       (0.200)</a:t>
            </a:r>
          </a:p>
        </p:txBody>
      </p:sp>
      <p:pic>
        <p:nvPicPr>
          <p:cNvPr id="4" name="Picture 3"/>
          <p:cNvPicPr>
            <a:picLocks noChangeAspect="1"/>
          </p:cNvPicPr>
          <p:nvPr/>
        </p:nvPicPr>
        <p:blipFill>
          <a:blip r:embed="rId2"/>
          <a:srcRect/>
          <a:stretch>
            <a:fillRect/>
          </a:stretch>
        </p:blipFill>
        <p:spPr bwMode="auto">
          <a:xfrm>
            <a:off x="623888" y="1762125"/>
            <a:ext cx="4414837" cy="947738"/>
          </a:xfrm>
          <a:prstGeom prst="rect">
            <a:avLst/>
          </a:prstGeom>
          <a:noFill/>
          <a:ln w="1905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rcRect/>
          <a:stretch>
            <a:fillRect/>
          </a:stretch>
        </p:blipFill>
        <p:spPr bwMode="auto">
          <a:xfrm>
            <a:off x="2732088" y="2852738"/>
            <a:ext cx="6313487" cy="1697037"/>
          </a:xfrm>
          <a:prstGeom prst="rect">
            <a:avLst/>
          </a:prstGeom>
          <a:noFill/>
          <a:ln w="1905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3888" y="3157538"/>
            <a:ext cx="1909762" cy="1025525"/>
          </a:xfrm>
          <a:prstGeom prst="rect">
            <a:avLst/>
          </a:prstGeom>
          <a:ln w="28575" cap="flat" cmpd="sng" algn="ctr">
            <a:solidFill>
              <a:schemeClr val="accent1"/>
            </a:solidFill>
            <a:prstDash val="solid"/>
            <a:round/>
            <a:headEnd type="none" w="med" len="med"/>
            <a:tailEnd type="none" w="med" len="med"/>
          </a:ln>
        </p:spPr>
        <p:style>
          <a:lnRef idx="2">
            <a:schemeClr val="accent4"/>
          </a:lnRef>
          <a:fillRef idx="1">
            <a:schemeClr val="lt1"/>
          </a:fillRef>
          <a:effectRef idx="0">
            <a:schemeClr val="accent4"/>
          </a:effectRef>
          <a:fontRef idx="minor">
            <a:schemeClr val="dk1"/>
          </a:fontRef>
        </p:style>
        <p:txBody>
          <a:bodyPr>
            <a:spAutoFit/>
          </a:bodyPr>
          <a:lstStyle/>
          <a:p>
            <a:pPr>
              <a:defRPr/>
            </a:pPr>
            <a:r>
              <a:rPr lang="en-US" sz="1300" u="sng" dirty="0">
                <a:solidFill>
                  <a:srgbClr val="000000"/>
                </a:solidFill>
                <a:ea typeface="Rockwell" pitchFamily="-110" charset="0"/>
                <a:cs typeface="Rockwell" pitchFamily="-110" charset="0"/>
              </a:rPr>
              <a:t>Approximation Rule:</a:t>
            </a:r>
          </a:p>
          <a:p>
            <a:pPr>
              <a:defRPr/>
            </a:pPr>
            <a:r>
              <a:rPr lang="en-US" sz="1300" u="sng" dirty="0">
                <a:solidFill>
                  <a:srgbClr val="000000"/>
                </a:solidFill>
                <a:ea typeface="Rockwell" pitchFamily="-110" charset="0"/>
                <a:cs typeface="Rockwell" pitchFamily="-110" charset="0"/>
              </a:rPr>
              <a:t>   0.200     </a:t>
            </a:r>
            <a:r>
              <a:rPr lang="en-US" sz="1300" dirty="0">
                <a:solidFill>
                  <a:srgbClr val="000000"/>
                </a:solidFill>
                <a:ea typeface="Rockwell" pitchFamily="-110" charset="0"/>
                <a:cs typeface="Rockwell" pitchFamily="-110" charset="0"/>
              </a:rPr>
              <a:t>  = &gt;1000</a:t>
            </a:r>
            <a:endParaRPr lang="en-US" sz="1300" u="sng" dirty="0">
              <a:solidFill>
                <a:srgbClr val="000000"/>
              </a:solidFill>
              <a:ea typeface="Rockwell" pitchFamily="-110" charset="0"/>
              <a:cs typeface="Rockwell" pitchFamily="-110" charset="0"/>
            </a:endParaRPr>
          </a:p>
          <a:p>
            <a:pPr>
              <a:defRPr/>
            </a:pPr>
            <a:r>
              <a:rPr lang="en-US" sz="1300" dirty="0">
                <a:solidFill>
                  <a:srgbClr val="000000"/>
                </a:solidFill>
                <a:ea typeface="Rockwell" pitchFamily="-110" charset="0"/>
                <a:cs typeface="Rockwell" pitchFamily="-110" charset="0"/>
              </a:rPr>
              <a:t>1.8 </a:t>
            </a:r>
            <a:r>
              <a:rPr lang="en-US" sz="1300" dirty="0" err="1">
                <a:solidFill>
                  <a:srgbClr val="000000"/>
                </a:solidFill>
                <a:ea typeface="Rockwell" pitchFamily="-110" charset="0"/>
                <a:cs typeface="Rockwell" pitchFamily="-110" charset="0"/>
              </a:rPr>
              <a:t>x</a:t>
            </a:r>
            <a:r>
              <a:rPr lang="en-US" sz="1300" dirty="0">
                <a:solidFill>
                  <a:srgbClr val="000000"/>
                </a:solidFill>
                <a:ea typeface="Rockwell" pitchFamily="-110" charset="0"/>
                <a:cs typeface="Rockwell" pitchFamily="-110" charset="0"/>
              </a:rPr>
              <a:t> 10 </a:t>
            </a:r>
            <a:r>
              <a:rPr lang="en-US" sz="1300" baseline="30000" dirty="0">
                <a:solidFill>
                  <a:srgbClr val="000000"/>
                </a:solidFill>
                <a:ea typeface="Rockwell" pitchFamily="-110" charset="0"/>
                <a:cs typeface="Rockwell" pitchFamily="-110" charset="0"/>
              </a:rPr>
              <a:t>-4</a:t>
            </a:r>
          </a:p>
          <a:p>
            <a:pPr>
              <a:defRPr/>
            </a:pPr>
            <a:endParaRPr lang="en-US" sz="1300" baseline="30000" dirty="0">
              <a:solidFill>
                <a:srgbClr val="000000"/>
              </a:solidFill>
              <a:ea typeface="Rockwell" pitchFamily="-110" charset="0"/>
              <a:cs typeface="Rockwell" pitchFamily="-110" charset="0"/>
            </a:endParaRPr>
          </a:p>
          <a:p>
            <a:pPr>
              <a:defRPr/>
            </a:pPr>
            <a:r>
              <a:rPr lang="en-US" sz="1300" dirty="0">
                <a:solidFill>
                  <a:srgbClr val="000000"/>
                </a:solidFill>
                <a:ea typeface="Rockwell" pitchFamily="-110" charset="0"/>
                <a:cs typeface="Rockwell" pitchFamily="-110" charset="0"/>
              </a:rPr>
              <a:t>So (0.200-x) = 0.200</a:t>
            </a:r>
          </a:p>
        </p:txBody>
      </p:sp>
      <p:pic>
        <p:nvPicPr>
          <p:cNvPr id="7" name="Picture 6"/>
          <p:cNvPicPr>
            <a:picLocks noChangeAspect="1"/>
          </p:cNvPicPr>
          <p:nvPr/>
        </p:nvPicPr>
        <p:blipFill>
          <a:blip r:embed="rId4"/>
          <a:srcRect/>
          <a:stretch>
            <a:fillRect/>
          </a:stretch>
        </p:blipFill>
        <p:spPr bwMode="auto">
          <a:xfrm>
            <a:off x="3228975" y="5314950"/>
            <a:ext cx="4156075" cy="1370013"/>
          </a:xfrm>
          <a:prstGeom prst="rect">
            <a:avLst/>
          </a:prstGeom>
          <a:noFill/>
          <a:ln w="1905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342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3427">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P spid="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algn="l" eaLnBrk="1" hangingPunct="1"/>
            <a:r>
              <a:rPr lang="en-US" sz="3800" smtClean="0">
                <a:ea typeface="ＭＳ Ｐゴシック" pitchFamily="34" charset="-128"/>
              </a:rPr>
              <a:t>K</a:t>
            </a:r>
            <a:r>
              <a:rPr lang="en-US" sz="3800" baseline="-25000" smtClean="0">
                <a:ea typeface="ＭＳ Ｐゴシック" pitchFamily="34" charset="-128"/>
              </a:rPr>
              <a:t>b</a:t>
            </a:r>
            <a:r>
              <a:rPr lang="en-US" sz="3800" smtClean="0">
                <a:ea typeface="ＭＳ Ｐゴシック" pitchFamily="34" charset="-128"/>
              </a:rPr>
              <a:t> Calculations</a:t>
            </a:r>
          </a:p>
        </p:txBody>
      </p:sp>
      <p:sp>
        <p:nvSpPr>
          <p:cNvPr id="86019" name="Content Placeholder 2"/>
          <p:cNvSpPr>
            <a:spLocks noGrp="1"/>
          </p:cNvSpPr>
          <p:nvPr>
            <p:ph idx="1"/>
          </p:nvPr>
        </p:nvSpPr>
        <p:spPr>
          <a:xfrm>
            <a:off x="498475" y="1349375"/>
            <a:ext cx="7556500" cy="4776788"/>
          </a:xfrm>
        </p:spPr>
        <p:txBody>
          <a:bodyPr/>
          <a:lstStyle/>
          <a:p>
            <a:pPr eaLnBrk="1" hangingPunct="1"/>
            <a:r>
              <a:rPr lang="en-US" sz="2200" smtClean="0">
                <a:solidFill>
                  <a:srgbClr val="000000"/>
                </a:solidFill>
                <a:ea typeface="ＭＳ Ｐゴシック" pitchFamily="34" charset="-128"/>
              </a:rPr>
              <a:t>Example #1: A student measures the pH of a 0.250 mol/L solution of aqueous ammonia and finds it to 11.32.  Calculate the Kb for ammonia</a:t>
            </a:r>
          </a:p>
        </p:txBody>
      </p:sp>
      <p:sp>
        <p:nvSpPr>
          <p:cNvPr id="4" name="TextBox 3"/>
          <p:cNvSpPr txBox="1"/>
          <p:nvPr/>
        </p:nvSpPr>
        <p:spPr>
          <a:xfrm>
            <a:off x="4240213" y="230188"/>
            <a:ext cx="4670425" cy="6921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300" dirty="0"/>
              <a:t>We will use the same method as Ka calculations, but there is usually one extra step because pH values need to be converted to find hydroxide ion concentrations</a:t>
            </a:r>
          </a:p>
        </p:txBody>
      </p:sp>
      <p:pic>
        <p:nvPicPr>
          <p:cNvPr id="10957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5313" y="2578100"/>
            <a:ext cx="3494087"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814888" y="2578100"/>
            <a:ext cx="2451100" cy="98583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Aft>
                <a:spcPts val="600"/>
              </a:spcAft>
              <a:defRPr/>
            </a:pPr>
            <a:r>
              <a:rPr lang="en-US" sz="1600" smtClean="0">
                <a:solidFill>
                  <a:srgbClr val="000000"/>
                </a:solidFill>
                <a:latin typeface="Calibri" pitchFamily="34" charset="0"/>
              </a:rPr>
              <a:t>14 = pH + pOH</a:t>
            </a:r>
          </a:p>
          <a:p>
            <a:pPr algn="ctr" eaLnBrk="1" hangingPunct="1">
              <a:spcAft>
                <a:spcPts val="600"/>
              </a:spcAft>
              <a:defRPr/>
            </a:pPr>
            <a:r>
              <a:rPr lang="en-US" sz="1600" smtClean="0">
                <a:solidFill>
                  <a:srgbClr val="000000"/>
                </a:solidFill>
                <a:latin typeface="Calibri" pitchFamily="34" charset="0"/>
              </a:rPr>
              <a:t>pOH = 2.68</a:t>
            </a:r>
          </a:p>
          <a:p>
            <a:pPr algn="ctr" eaLnBrk="1" hangingPunct="1">
              <a:spcAft>
                <a:spcPts val="600"/>
              </a:spcAft>
              <a:defRPr/>
            </a:pPr>
            <a:r>
              <a:rPr lang="en-US" sz="1600" smtClean="0">
                <a:solidFill>
                  <a:srgbClr val="000000"/>
                </a:solidFill>
                <a:latin typeface="Calibri" pitchFamily="34" charset="0"/>
              </a:rPr>
              <a:t>10</a:t>
            </a:r>
            <a:r>
              <a:rPr lang="en-US" sz="1600" baseline="30000" smtClean="0">
                <a:solidFill>
                  <a:srgbClr val="000000"/>
                </a:solidFill>
                <a:latin typeface="Calibri" pitchFamily="34" charset="0"/>
              </a:rPr>
              <a:t>-2.68 </a:t>
            </a:r>
            <a:r>
              <a:rPr lang="en-US" sz="1600" smtClean="0">
                <a:solidFill>
                  <a:srgbClr val="000000"/>
                </a:solidFill>
                <a:latin typeface="Calibri" pitchFamily="34" charset="0"/>
              </a:rPr>
              <a:t>= 0.0021 = OH</a:t>
            </a:r>
            <a:r>
              <a:rPr lang="en-US" sz="1600" baseline="30000" smtClean="0">
                <a:solidFill>
                  <a:srgbClr val="000000"/>
                </a:solidFill>
                <a:latin typeface="Calibri" pitchFamily="34" charset="0"/>
              </a:rPr>
              <a:t>-</a:t>
            </a:r>
            <a:r>
              <a:rPr lang="en-US" sz="1600" baseline="-25000" smtClean="0">
                <a:solidFill>
                  <a:srgbClr val="000000"/>
                </a:solidFill>
                <a:latin typeface="Calibri" pitchFamily="34" charset="0"/>
              </a:rPr>
              <a:t>(aq)</a:t>
            </a:r>
            <a:r>
              <a:rPr lang="en-US" sz="1600" smtClean="0">
                <a:solidFill>
                  <a:srgbClr val="000000"/>
                </a:solidFill>
                <a:latin typeface="Calibri" pitchFamily="34" charset="0"/>
              </a:rPr>
              <a:t> </a:t>
            </a:r>
          </a:p>
        </p:txBody>
      </p:sp>
      <p:pic>
        <p:nvPicPr>
          <p:cNvPr id="10957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75" y="3787775"/>
            <a:ext cx="6161088"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Elbow Connector 13"/>
          <p:cNvCxnSpPr>
            <a:cxnSpLocks noChangeShapeType="1"/>
          </p:cNvCxnSpPr>
          <p:nvPr/>
        </p:nvCxnSpPr>
        <p:spPr bwMode="auto">
          <a:xfrm rot="5400000">
            <a:off x="6607176" y="1174750"/>
            <a:ext cx="1655762" cy="1150937"/>
          </a:xfrm>
          <a:prstGeom prst="bentConnector3">
            <a:avLst>
              <a:gd name="adj1" fmla="val 71741"/>
            </a:avLst>
          </a:prstGeom>
          <a:noFill/>
          <a:ln w="25400">
            <a:solidFill>
              <a:schemeClr val="accent1"/>
            </a:solidFill>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09577"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85925" y="5781675"/>
            <a:ext cx="3903663"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5770563" y="5956300"/>
            <a:ext cx="2989262" cy="3397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Aft>
                <a:spcPts val="600"/>
              </a:spcAft>
              <a:defRPr/>
            </a:pPr>
            <a:r>
              <a:rPr lang="en-US" sz="1600" smtClean="0">
                <a:solidFill>
                  <a:srgbClr val="000000"/>
                </a:solidFill>
                <a:latin typeface="Calibri" pitchFamily="34" charset="0"/>
              </a:rPr>
              <a:t>K</a:t>
            </a:r>
            <a:r>
              <a:rPr lang="en-US" sz="1600" baseline="-25000" smtClean="0">
                <a:solidFill>
                  <a:srgbClr val="000000"/>
                </a:solidFill>
                <a:latin typeface="Calibri" pitchFamily="34" charset="0"/>
              </a:rPr>
              <a:t>b</a:t>
            </a:r>
            <a:r>
              <a:rPr lang="en-US" sz="1600" smtClean="0">
                <a:solidFill>
                  <a:srgbClr val="000000"/>
                </a:solidFill>
                <a:latin typeface="Calibri" pitchFamily="34" charset="0"/>
              </a:rPr>
              <a:t> for ammonia is 1.8 x 10</a:t>
            </a:r>
            <a:r>
              <a:rPr lang="en-US" sz="1600" baseline="30000" smtClean="0">
                <a:solidFill>
                  <a:srgbClr val="000000"/>
                </a:solidFill>
                <a:latin typeface="Calibri" pitchFamily="34" charset="0"/>
              </a:rPr>
              <a:t>-5</a:t>
            </a:r>
          </a:p>
        </p:txBody>
      </p:sp>
      <p:sp>
        <p:nvSpPr>
          <p:cNvPr id="21" name="TextBox 20"/>
          <p:cNvSpPr txBox="1"/>
          <p:nvPr/>
        </p:nvSpPr>
        <p:spPr>
          <a:xfrm>
            <a:off x="6819900" y="5227638"/>
            <a:ext cx="1939925" cy="554037"/>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1500" b="1" smtClean="0">
                <a:solidFill>
                  <a:srgbClr val="000000"/>
                </a:solidFill>
                <a:latin typeface="Calibri" pitchFamily="34" charset="0"/>
              </a:rPr>
              <a:t>Remember K</a:t>
            </a:r>
            <a:r>
              <a:rPr lang="en-US" sz="1500" b="1" baseline="-25000" smtClean="0">
                <a:solidFill>
                  <a:srgbClr val="000000"/>
                </a:solidFill>
                <a:latin typeface="Calibri" pitchFamily="34" charset="0"/>
              </a:rPr>
              <a:t>b</a:t>
            </a:r>
            <a:r>
              <a:rPr lang="en-US" sz="1500" b="1" smtClean="0">
                <a:solidFill>
                  <a:srgbClr val="000000"/>
                </a:solidFill>
                <a:latin typeface="Calibri" pitchFamily="34" charset="0"/>
              </a:rPr>
              <a:t> has only 2 sig digs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5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957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957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21"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87042" name="Title 1"/>
          <p:cNvSpPr>
            <a:spLocks noGrp="1"/>
          </p:cNvSpPr>
          <p:nvPr>
            <p:ph type="title"/>
          </p:nvPr>
        </p:nvSpPr>
        <p:spPr>
          <a:xfrm>
            <a:off x="469900" y="223838"/>
            <a:ext cx="7556500" cy="1116012"/>
          </a:xfrm>
        </p:spPr>
        <p:txBody>
          <a:bodyPr/>
          <a:lstStyle/>
          <a:p>
            <a:pPr eaLnBrk="1" hangingPunct="1"/>
            <a:r>
              <a:rPr lang="en-US" smtClean="0">
                <a:ea typeface="ＭＳ Ｐゴシック" pitchFamily="34" charset="-128"/>
              </a:rPr>
              <a:t>Calculating  OH</a:t>
            </a:r>
            <a:r>
              <a:rPr lang="en-US" baseline="30000" smtClean="0">
                <a:ea typeface="ＭＳ Ｐゴシック" pitchFamily="34" charset="-128"/>
              </a:rPr>
              <a:t>-</a:t>
            </a:r>
            <a:r>
              <a:rPr lang="en-US" smtClean="0">
                <a:ea typeface="ＭＳ Ｐゴシック" pitchFamily="34" charset="-128"/>
              </a:rPr>
              <a:t>  from K</a:t>
            </a:r>
            <a:r>
              <a:rPr lang="en-US" baseline="-25000" smtClean="0">
                <a:ea typeface="ＭＳ Ｐゴシック" pitchFamily="34" charset="-128"/>
              </a:rPr>
              <a:t>b</a:t>
            </a:r>
          </a:p>
        </p:txBody>
      </p:sp>
      <p:sp>
        <p:nvSpPr>
          <p:cNvPr id="87043" name="Content Placeholder 2"/>
          <p:cNvSpPr>
            <a:spLocks noGrp="1"/>
          </p:cNvSpPr>
          <p:nvPr>
            <p:ph idx="1"/>
          </p:nvPr>
        </p:nvSpPr>
        <p:spPr>
          <a:xfrm>
            <a:off x="469900" y="1225550"/>
            <a:ext cx="7556500" cy="4784725"/>
          </a:xfrm>
        </p:spPr>
        <p:txBody>
          <a:bodyPr/>
          <a:lstStyle/>
          <a:p>
            <a:pPr eaLnBrk="1" hangingPunct="1"/>
            <a:r>
              <a:rPr lang="en-US" sz="1600" smtClean="0">
                <a:solidFill>
                  <a:srgbClr val="000000"/>
                </a:solidFill>
                <a:ea typeface="ＭＳ Ｐゴシック" pitchFamily="34" charset="-128"/>
              </a:rPr>
              <a:t>Example #2: Find the hydroxide ion amount concentration, pOH, pH and the percent reaction (ionization) of a 1.20 mol/L solution of baking soda.</a:t>
            </a:r>
          </a:p>
          <a:p>
            <a:pPr eaLnBrk="1" hangingPunct="1"/>
            <a:r>
              <a:rPr lang="en-US" sz="1600" smtClean="0">
                <a:solidFill>
                  <a:srgbClr val="000000"/>
                </a:solidFill>
                <a:ea typeface="ＭＳ Ｐゴシック" pitchFamily="34" charset="-128"/>
              </a:rPr>
              <a:t>Baking soda = NaHCO</a:t>
            </a:r>
            <a:r>
              <a:rPr lang="en-US" sz="1600" baseline="-25000" smtClean="0">
                <a:solidFill>
                  <a:srgbClr val="000000"/>
                </a:solidFill>
                <a:ea typeface="ＭＳ Ｐゴシック" pitchFamily="34" charset="-128"/>
              </a:rPr>
              <a:t>3(s)  </a:t>
            </a:r>
            <a:r>
              <a:rPr lang="en-US" sz="1600" smtClean="0">
                <a:solidFill>
                  <a:srgbClr val="000000"/>
                </a:solidFill>
                <a:ea typeface="ＭＳ Ｐゴシック" pitchFamily="34" charset="-128"/>
                <a:sym typeface="Wingdings" pitchFamily="2" charset="2"/>
              </a:rPr>
              <a:t> Na</a:t>
            </a:r>
            <a:r>
              <a:rPr lang="en-US" sz="1600" baseline="30000" smtClean="0">
                <a:solidFill>
                  <a:srgbClr val="000000"/>
                </a:solidFill>
                <a:ea typeface="ＭＳ Ｐゴシック" pitchFamily="34" charset="-128"/>
                <a:sym typeface="Wingdings" pitchFamily="2" charset="2"/>
              </a:rPr>
              <a:t>+</a:t>
            </a:r>
            <a:r>
              <a:rPr lang="en-US" sz="1600" baseline="-25000" smtClean="0">
                <a:solidFill>
                  <a:srgbClr val="000000"/>
                </a:solidFill>
                <a:ea typeface="ＭＳ Ｐゴシック" pitchFamily="34" charset="-128"/>
                <a:sym typeface="Wingdings" pitchFamily="2" charset="2"/>
              </a:rPr>
              <a:t>(aq)</a:t>
            </a:r>
            <a:r>
              <a:rPr lang="en-US" sz="1600" smtClean="0">
                <a:solidFill>
                  <a:srgbClr val="000000"/>
                </a:solidFill>
                <a:ea typeface="ＭＳ Ｐゴシック" pitchFamily="34" charset="-128"/>
                <a:sym typeface="Wingdings" pitchFamily="2" charset="2"/>
              </a:rPr>
              <a:t> + HCO</a:t>
            </a:r>
            <a:r>
              <a:rPr lang="en-US" sz="1600" baseline="-25000" smtClean="0">
                <a:solidFill>
                  <a:srgbClr val="000000"/>
                </a:solidFill>
                <a:ea typeface="ＭＳ Ｐゴシック" pitchFamily="34" charset="-128"/>
                <a:sym typeface="Wingdings" pitchFamily="2" charset="2"/>
              </a:rPr>
              <a:t>3</a:t>
            </a:r>
            <a:r>
              <a:rPr lang="en-US" sz="1600" baseline="30000" smtClean="0">
                <a:solidFill>
                  <a:srgbClr val="000000"/>
                </a:solidFill>
                <a:ea typeface="ＭＳ Ｐゴシック" pitchFamily="34" charset="-128"/>
                <a:sym typeface="Wingdings" pitchFamily="2" charset="2"/>
              </a:rPr>
              <a:t>-</a:t>
            </a:r>
            <a:r>
              <a:rPr lang="en-US" sz="1600" baseline="-25000" smtClean="0">
                <a:solidFill>
                  <a:srgbClr val="000000"/>
                </a:solidFill>
                <a:ea typeface="ＭＳ Ｐゴシック" pitchFamily="34" charset="-128"/>
                <a:sym typeface="Wingdings" pitchFamily="2" charset="2"/>
              </a:rPr>
              <a:t>(aq)</a:t>
            </a:r>
          </a:p>
          <a:p>
            <a:pPr eaLnBrk="1" hangingPunct="1"/>
            <a:r>
              <a:rPr lang="en-US" sz="1600" smtClean="0">
                <a:solidFill>
                  <a:srgbClr val="000000"/>
                </a:solidFill>
                <a:ea typeface="ＭＳ Ｐゴシック" pitchFamily="34" charset="-128"/>
                <a:sym typeface="Wingdings" pitchFamily="2" charset="2"/>
              </a:rPr>
              <a:t>For HCO</a:t>
            </a:r>
            <a:r>
              <a:rPr lang="en-US" sz="1600" baseline="-25000" smtClean="0">
                <a:solidFill>
                  <a:srgbClr val="000000"/>
                </a:solidFill>
                <a:ea typeface="ＭＳ Ｐゴシック" pitchFamily="34" charset="-128"/>
                <a:sym typeface="Wingdings" pitchFamily="2" charset="2"/>
              </a:rPr>
              <a:t>3</a:t>
            </a:r>
            <a:r>
              <a:rPr lang="en-US" sz="1600" baseline="30000" smtClean="0">
                <a:solidFill>
                  <a:srgbClr val="000000"/>
                </a:solidFill>
                <a:ea typeface="ＭＳ Ｐゴシック" pitchFamily="34" charset="-128"/>
                <a:sym typeface="Wingdings" pitchFamily="2" charset="2"/>
              </a:rPr>
              <a:t>-</a:t>
            </a:r>
            <a:r>
              <a:rPr lang="en-US" sz="1600" baseline="-25000" smtClean="0">
                <a:solidFill>
                  <a:srgbClr val="000000"/>
                </a:solidFill>
                <a:ea typeface="ＭＳ Ｐゴシック" pitchFamily="34" charset="-128"/>
                <a:sym typeface="Wingdings" pitchFamily="2" charset="2"/>
              </a:rPr>
              <a:t>(aq)</a:t>
            </a:r>
            <a:r>
              <a:rPr lang="en-US" sz="1600" smtClean="0">
                <a:solidFill>
                  <a:srgbClr val="000000"/>
                </a:solidFill>
                <a:ea typeface="ＭＳ Ｐゴシック" pitchFamily="34" charset="-128"/>
                <a:sym typeface="Wingdings" pitchFamily="2" charset="2"/>
              </a:rPr>
              <a:t>, the conjugate acid is H</a:t>
            </a:r>
            <a:r>
              <a:rPr lang="en-US" sz="1600" baseline="-25000" smtClean="0">
                <a:solidFill>
                  <a:srgbClr val="000000"/>
                </a:solidFill>
                <a:ea typeface="ＭＳ Ｐゴシック" pitchFamily="34" charset="-128"/>
                <a:sym typeface="Wingdings" pitchFamily="2" charset="2"/>
              </a:rPr>
              <a:t>2</a:t>
            </a:r>
            <a:r>
              <a:rPr lang="en-US" sz="1600" smtClean="0">
                <a:solidFill>
                  <a:srgbClr val="000000"/>
                </a:solidFill>
                <a:ea typeface="ＭＳ Ｐゴシック" pitchFamily="34" charset="-128"/>
                <a:sym typeface="Wingdings" pitchFamily="2" charset="2"/>
              </a:rPr>
              <a:t>CO</a:t>
            </a:r>
            <a:r>
              <a:rPr lang="en-US" sz="1600" baseline="-25000" smtClean="0">
                <a:solidFill>
                  <a:srgbClr val="000000"/>
                </a:solidFill>
                <a:ea typeface="ＭＳ Ｐゴシック" pitchFamily="34" charset="-128"/>
                <a:sym typeface="Wingdings" pitchFamily="2" charset="2"/>
              </a:rPr>
              <a:t>3(aq)</a:t>
            </a:r>
            <a:r>
              <a:rPr lang="en-US" sz="1600" smtClean="0">
                <a:solidFill>
                  <a:srgbClr val="000000"/>
                </a:solidFill>
                <a:ea typeface="ＭＳ Ｐゴシック" pitchFamily="34" charset="-128"/>
                <a:sym typeface="Wingdings" pitchFamily="2" charset="2"/>
              </a:rPr>
              <a:t> whose K</a:t>
            </a:r>
            <a:r>
              <a:rPr lang="en-US" sz="1600" baseline="-25000" smtClean="0">
                <a:solidFill>
                  <a:srgbClr val="000000"/>
                </a:solidFill>
                <a:ea typeface="ＭＳ Ｐゴシック" pitchFamily="34" charset="-128"/>
                <a:sym typeface="Wingdings" pitchFamily="2" charset="2"/>
              </a:rPr>
              <a:t>a</a:t>
            </a:r>
            <a:r>
              <a:rPr lang="en-US" sz="1600" smtClean="0">
                <a:solidFill>
                  <a:srgbClr val="000000"/>
                </a:solidFill>
                <a:ea typeface="ＭＳ Ｐゴシック" pitchFamily="34" charset="-128"/>
                <a:sym typeface="Wingdings" pitchFamily="2" charset="2"/>
              </a:rPr>
              <a:t> is = 4.5 x 10</a:t>
            </a:r>
            <a:r>
              <a:rPr lang="en-US" sz="1600" baseline="30000" smtClean="0">
                <a:solidFill>
                  <a:srgbClr val="000000"/>
                </a:solidFill>
                <a:ea typeface="ＭＳ Ｐゴシック" pitchFamily="34" charset="-128"/>
                <a:sym typeface="Wingdings" pitchFamily="2" charset="2"/>
              </a:rPr>
              <a:t>-7</a:t>
            </a:r>
            <a:endParaRPr lang="en-US" sz="1600" baseline="30000" smtClean="0">
              <a:solidFill>
                <a:srgbClr val="000000"/>
              </a:solidFill>
              <a:ea typeface="ＭＳ Ｐゴシック" pitchFamily="34" charset="-128"/>
            </a:endParaRPr>
          </a:p>
        </p:txBody>
      </p:sp>
      <p:sp>
        <p:nvSpPr>
          <p:cNvPr id="4" name="Right Bracket 3"/>
          <p:cNvSpPr>
            <a:spLocks/>
          </p:cNvSpPr>
          <p:nvPr/>
        </p:nvSpPr>
        <p:spPr bwMode="auto">
          <a:xfrm>
            <a:off x="5127625" y="560388"/>
            <a:ext cx="60325" cy="546100"/>
          </a:xfrm>
          <a:prstGeom prst="rightBracket">
            <a:avLst>
              <a:gd name="adj" fmla="val 8340"/>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atin typeface="+mn-lt"/>
              <a:ea typeface="+mn-ea"/>
            </a:endParaRPr>
          </a:p>
        </p:txBody>
      </p:sp>
      <p:sp>
        <p:nvSpPr>
          <p:cNvPr id="5" name="Left Bracket 4"/>
          <p:cNvSpPr>
            <a:spLocks/>
          </p:cNvSpPr>
          <p:nvPr/>
        </p:nvSpPr>
        <p:spPr bwMode="auto">
          <a:xfrm>
            <a:off x="4122738" y="560388"/>
            <a:ext cx="88900" cy="546100"/>
          </a:xfrm>
          <a:prstGeom prst="leftBracket">
            <a:avLst>
              <a:gd name="adj" fmla="val 8333"/>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atin typeface="+mn-lt"/>
              <a:ea typeface="+mn-ea"/>
            </a:endParaRPr>
          </a:p>
        </p:txBody>
      </p:sp>
      <p:pic>
        <p:nvPicPr>
          <p:cNvPr id="10" name="Picture 9"/>
          <p:cNvPicPr>
            <a:picLocks noChangeAspect="1"/>
          </p:cNvPicPr>
          <p:nvPr/>
        </p:nvPicPr>
        <p:blipFill>
          <a:blip r:embed="rId2"/>
          <a:srcRect/>
          <a:stretch>
            <a:fillRect/>
          </a:stretch>
        </p:blipFill>
        <p:spPr bwMode="auto">
          <a:xfrm>
            <a:off x="7223125" y="1751013"/>
            <a:ext cx="1606550" cy="1528762"/>
          </a:xfrm>
          <a:prstGeom prst="rect">
            <a:avLst/>
          </a:prstGeom>
          <a:noFill/>
          <a:ln w="1905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a:srcRect/>
          <a:stretch>
            <a:fillRect/>
          </a:stretch>
        </p:blipFill>
        <p:spPr bwMode="auto">
          <a:xfrm>
            <a:off x="279400" y="2716213"/>
            <a:ext cx="3933825" cy="863600"/>
          </a:xfrm>
          <a:prstGeom prst="rect">
            <a:avLst/>
          </a:prstGeom>
          <a:noFill/>
          <a:ln w="1905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rcRect/>
          <a:stretch>
            <a:fillRect/>
          </a:stretch>
        </p:blipFill>
        <p:spPr bwMode="auto">
          <a:xfrm>
            <a:off x="279400" y="3733800"/>
            <a:ext cx="6399213" cy="1782763"/>
          </a:xfrm>
          <a:prstGeom prst="rect">
            <a:avLst/>
          </a:prstGeom>
          <a:noFill/>
          <a:ln w="1905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919913" y="3617913"/>
            <a:ext cx="1909762" cy="1025525"/>
          </a:xfrm>
          <a:prstGeom prst="rect">
            <a:avLst/>
          </a:prstGeom>
          <a:ln w="28575" cap="flat" cmpd="sng" algn="ctr">
            <a:solidFill>
              <a:schemeClr val="accent1"/>
            </a:solidFill>
            <a:prstDash val="solid"/>
            <a:round/>
            <a:headEnd type="none" w="med" len="med"/>
            <a:tailEnd type="none" w="med" len="med"/>
          </a:ln>
        </p:spPr>
        <p:style>
          <a:lnRef idx="2">
            <a:schemeClr val="accent4"/>
          </a:lnRef>
          <a:fillRef idx="1">
            <a:schemeClr val="lt1"/>
          </a:fillRef>
          <a:effectRef idx="0">
            <a:schemeClr val="accent4"/>
          </a:effectRef>
          <a:fontRef idx="minor">
            <a:schemeClr val="dk1"/>
          </a:fontRef>
        </p:style>
        <p:txBody>
          <a:bodyPr>
            <a:spAutoFit/>
          </a:bodyPr>
          <a:lstStyle/>
          <a:p>
            <a:pPr>
              <a:defRPr/>
            </a:pPr>
            <a:r>
              <a:rPr lang="en-US" sz="1300" u="sng">
                <a:solidFill>
                  <a:srgbClr val="000000"/>
                </a:solidFill>
                <a:ea typeface="Rockwell" pitchFamily="-110" charset="0"/>
                <a:cs typeface="Rockwell" pitchFamily="-110" charset="0"/>
              </a:rPr>
              <a:t>Approximation Rule:</a:t>
            </a:r>
          </a:p>
          <a:p>
            <a:pPr>
              <a:defRPr/>
            </a:pPr>
            <a:r>
              <a:rPr lang="en-US" sz="1300" u="sng">
                <a:solidFill>
                  <a:srgbClr val="000000"/>
                </a:solidFill>
                <a:ea typeface="Rockwell" pitchFamily="-110" charset="0"/>
                <a:cs typeface="Rockwell" pitchFamily="-110" charset="0"/>
              </a:rPr>
              <a:t>   1.20     </a:t>
            </a:r>
            <a:r>
              <a:rPr lang="en-US" sz="1300">
                <a:solidFill>
                  <a:srgbClr val="000000"/>
                </a:solidFill>
                <a:ea typeface="Rockwell" pitchFamily="-110" charset="0"/>
                <a:cs typeface="Rockwell" pitchFamily="-110" charset="0"/>
              </a:rPr>
              <a:t>  = &gt;1000</a:t>
            </a:r>
            <a:endParaRPr lang="en-US" sz="1300" u="sng">
              <a:solidFill>
                <a:srgbClr val="000000"/>
              </a:solidFill>
              <a:ea typeface="Rockwell" pitchFamily="-110" charset="0"/>
              <a:cs typeface="Rockwell" pitchFamily="-110" charset="0"/>
            </a:endParaRPr>
          </a:p>
          <a:p>
            <a:pPr>
              <a:defRPr/>
            </a:pPr>
            <a:r>
              <a:rPr lang="en-US" sz="1300">
                <a:solidFill>
                  <a:srgbClr val="000000"/>
                </a:solidFill>
                <a:ea typeface="Rockwell" pitchFamily="-110" charset="0"/>
                <a:cs typeface="Rockwell" pitchFamily="-110" charset="0"/>
              </a:rPr>
              <a:t>2.2 x 10 </a:t>
            </a:r>
            <a:r>
              <a:rPr lang="en-US" sz="1300" baseline="30000">
                <a:solidFill>
                  <a:srgbClr val="000000"/>
                </a:solidFill>
                <a:ea typeface="Rockwell" pitchFamily="-110" charset="0"/>
                <a:cs typeface="Rockwell" pitchFamily="-110" charset="0"/>
              </a:rPr>
              <a:t>-8</a:t>
            </a:r>
          </a:p>
          <a:p>
            <a:pPr>
              <a:defRPr/>
            </a:pPr>
            <a:endParaRPr lang="en-US" sz="1300" baseline="30000">
              <a:solidFill>
                <a:srgbClr val="000000"/>
              </a:solidFill>
              <a:ea typeface="Rockwell" pitchFamily="-110" charset="0"/>
              <a:cs typeface="Rockwell" pitchFamily="-110" charset="0"/>
            </a:endParaRPr>
          </a:p>
          <a:p>
            <a:pPr>
              <a:defRPr/>
            </a:pPr>
            <a:r>
              <a:rPr lang="en-US" sz="1300">
                <a:solidFill>
                  <a:srgbClr val="000000"/>
                </a:solidFill>
                <a:ea typeface="Rockwell" pitchFamily="-110" charset="0"/>
                <a:cs typeface="Rockwell" pitchFamily="-110" charset="0"/>
              </a:rPr>
              <a:t>So (1.20-x) = 01.20</a:t>
            </a:r>
          </a:p>
        </p:txBody>
      </p:sp>
      <p:sp>
        <p:nvSpPr>
          <p:cNvPr id="14" name="TextBox 13"/>
          <p:cNvSpPr txBox="1"/>
          <p:nvPr/>
        </p:nvSpPr>
        <p:spPr>
          <a:xfrm>
            <a:off x="825500" y="5900738"/>
            <a:ext cx="4849813" cy="584200"/>
          </a:xfrm>
          <a:prstGeom prst="rect">
            <a:avLst/>
          </a:prstGeom>
          <a:ln w="28575" cap="flat" cmpd="sng" algn="ctr">
            <a:solidFill>
              <a:schemeClr val="tx1"/>
            </a:solidFill>
            <a:prstDash val="solid"/>
            <a:round/>
            <a:headEnd type="none" w="med" len="med"/>
            <a:tailEnd type="none" w="med" len="med"/>
          </a:ln>
        </p:spPr>
        <p:style>
          <a:lnRef idx="2">
            <a:schemeClr val="accent4"/>
          </a:lnRef>
          <a:fillRef idx="1">
            <a:schemeClr val="lt1"/>
          </a:fillRef>
          <a:effectRef idx="0">
            <a:schemeClr val="accent4"/>
          </a:effectRef>
          <a:fontRef idx="minor">
            <a:schemeClr val="dk1"/>
          </a:fontRef>
        </p:style>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600" smtClean="0">
                <a:solidFill>
                  <a:srgbClr val="000000"/>
                </a:solidFill>
                <a:latin typeface="Calibri" pitchFamily="34" charset="0"/>
              </a:rPr>
              <a:t>2.2 x 10</a:t>
            </a:r>
            <a:r>
              <a:rPr lang="en-US" sz="1600" baseline="30000" smtClean="0">
                <a:solidFill>
                  <a:srgbClr val="000000"/>
                </a:solidFill>
                <a:latin typeface="Calibri" pitchFamily="34" charset="0"/>
              </a:rPr>
              <a:t>-8</a:t>
            </a:r>
            <a:r>
              <a:rPr lang="en-US" sz="1600" smtClean="0">
                <a:solidFill>
                  <a:srgbClr val="000000"/>
                </a:solidFill>
                <a:latin typeface="Calibri" pitchFamily="34" charset="0"/>
              </a:rPr>
              <a:t> =  </a:t>
            </a:r>
            <a:r>
              <a:rPr lang="en-US" sz="1600" u="sng" smtClean="0">
                <a:solidFill>
                  <a:srgbClr val="000000"/>
                </a:solidFill>
                <a:latin typeface="Calibri" pitchFamily="34" charset="0"/>
              </a:rPr>
              <a:t>      x</a:t>
            </a:r>
            <a:r>
              <a:rPr lang="en-US" sz="1600" u="sng" baseline="30000" smtClean="0">
                <a:solidFill>
                  <a:srgbClr val="000000"/>
                </a:solidFill>
                <a:latin typeface="Calibri" pitchFamily="34" charset="0"/>
              </a:rPr>
              <a:t>2        </a:t>
            </a:r>
            <a:r>
              <a:rPr lang="en-US" sz="1600" u="sng" baseline="30000" smtClean="0">
                <a:solidFill>
                  <a:schemeClr val="bg1"/>
                </a:solidFill>
                <a:latin typeface="Calibri" pitchFamily="34" charset="0"/>
              </a:rPr>
              <a:t>.    </a:t>
            </a:r>
            <a:r>
              <a:rPr lang="en-US" sz="1600" smtClean="0">
                <a:solidFill>
                  <a:srgbClr val="000000"/>
                </a:solidFill>
                <a:latin typeface="Calibri" pitchFamily="34" charset="0"/>
              </a:rPr>
              <a:t>     x  =  1.6 x 10</a:t>
            </a:r>
            <a:r>
              <a:rPr lang="en-US" sz="1600" baseline="30000" smtClean="0">
                <a:solidFill>
                  <a:srgbClr val="000000"/>
                </a:solidFill>
                <a:latin typeface="Calibri" pitchFamily="34" charset="0"/>
              </a:rPr>
              <a:t>-4</a:t>
            </a:r>
            <a:r>
              <a:rPr lang="en-US" sz="1600" smtClean="0">
                <a:solidFill>
                  <a:srgbClr val="000000"/>
                </a:solidFill>
                <a:latin typeface="Calibri" pitchFamily="34" charset="0"/>
              </a:rPr>
              <a:t>  =  OH</a:t>
            </a:r>
            <a:r>
              <a:rPr lang="en-US" sz="1600" baseline="30000" smtClean="0">
                <a:solidFill>
                  <a:srgbClr val="000000"/>
                </a:solidFill>
                <a:latin typeface="Calibri" pitchFamily="34" charset="0"/>
              </a:rPr>
              <a:t>-</a:t>
            </a:r>
            <a:r>
              <a:rPr lang="en-US" sz="1600" baseline="-25000" smtClean="0">
                <a:solidFill>
                  <a:srgbClr val="000000"/>
                </a:solidFill>
                <a:latin typeface="Calibri" pitchFamily="34" charset="0"/>
              </a:rPr>
              <a:t>(aq)</a:t>
            </a:r>
            <a:r>
              <a:rPr lang="en-US" sz="1600" u="sng" baseline="30000" smtClean="0">
                <a:solidFill>
                  <a:schemeClr val="bg1"/>
                </a:solidFill>
                <a:latin typeface="Calibri" pitchFamily="34" charset="0"/>
              </a:rPr>
              <a:t> </a:t>
            </a:r>
          </a:p>
          <a:p>
            <a:pPr eaLnBrk="1" hangingPunct="1">
              <a:defRPr/>
            </a:pPr>
            <a:r>
              <a:rPr lang="en-US" sz="1600" smtClean="0">
                <a:solidFill>
                  <a:srgbClr val="000000"/>
                </a:solidFill>
                <a:latin typeface="Calibri" pitchFamily="34" charset="0"/>
              </a:rPr>
              <a:t>   		     2.2x 10</a:t>
            </a:r>
            <a:r>
              <a:rPr lang="en-US" sz="1600" baseline="30000" smtClean="0">
                <a:solidFill>
                  <a:srgbClr val="000000"/>
                </a:solidFill>
                <a:latin typeface="Calibri" pitchFamily="34" charset="0"/>
              </a:rPr>
              <a:t>-8</a:t>
            </a:r>
          </a:p>
        </p:txBody>
      </p:sp>
      <p:pic>
        <p:nvPicPr>
          <p:cNvPr id="15" name="Picture 14"/>
          <p:cNvPicPr>
            <a:picLocks noChangeAspect="1"/>
          </p:cNvPicPr>
          <p:nvPr/>
        </p:nvPicPr>
        <p:blipFill>
          <a:blip r:embed="rId5"/>
          <a:srcRect/>
          <a:stretch>
            <a:fillRect/>
          </a:stretch>
        </p:blipFill>
        <p:spPr bwMode="auto">
          <a:xfrm>
            <a:off x="6203950" y="4781550"/>
            <a:ext cx="2625725" cy="1989138"/>
          </a:xfrm>
          <a:prstGeom prst="rect">
            <a:avLst/>
          </a:prstGeom>
          <a:noFill/>
          <a:ln w="1905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88066" name="Title 1"/>
          <p:cNvSpPr>
            <a:spLocks noGrp="1"/>
          </p:cNvSpPr>
          <p:nvPr>
            <p:ph type="title"/>
          </p:nvPr>
        </p:nvSpPr>
        <p:spPr>
          <a:xfrm>
            <a:off x="469900" y="223838"/>
            <a:ext cx="7556500" cy="1116012"/>
          </a:xfrm>
        </p:spPr>
        <p:txBody>
          <a:bodyPr/>
          <a:lstStyle/>
          <a:p>
            <a:pPr eaLnBrk="1" hangingPunct="1"/>
            <a:r>
              <a:rPr lang="en-US" smtClean="0">
                <a:ea typeface="ＭＳ Ｐゴシック" pitchFamily="34" charset="-128"/>
              </a:rPr>
              <a:t>Calculating  OH</a:t>
            </a:r>
            <a:r>
              <a:rPr lang="en-US" baseline="30000" smtClean="0">
                <a:ea typeface="ＭＳ Ｐゴシック" pitchFamily="34" charset="-128"/>
              </a:rPr>
              <a:t>-</a:t>
            </a:r>
            <a:r>
              <a:rPr lang="en-US" smtClean="0">
                <a:ea typeface="ＭＳ Ｐゴシック" pitchFamily="34" charset="-128"/>
              </a:rPr>
              <a:t>  from K</a:t>
            </a:r>
            <a:r>
              <a:rPr lang="en-US" baseline="-25000" smtClean="0">
                <a:ea typeface="ＭＳ Ｐゴシック" pitchFamily="34" charset="-128"/>
              </a:rPr>
              <a:t>b</a:t>
            </a:r>
          </a:p>
        </p:txBody>
      </p:sp>
      <p:sp>
        <p:nvSpPr>
          <p:cNvPr id="88067" name="Content Placeholder 2"/>
          <p:cNvSpPr>
            <a:spLocks noGrp="1"/>
          </p:cNvSpPr>
          <p:nvPr>
            <p:ph idx="1"/>
          </p:nvPr>
        </p:nvSpPr>
        <p:spPr>
          <a:xfrm>
            <a:off x="488950" y="1133475"/>
            <a:ext cx="7556500" cy="4784725"/>
          </a:xfrm>
        </p:spPr>
        <p:txBody>
          <a:bodyPr/>
          <a:lstStyle/>
          <a:p>
            <a:pPr eaLnBrk="1" hangingPunct="1"/>
            <a:r>
              <a:rPr lang="en-US" sz="1600" smtClean="0">
                <a:solidFill>
                  <a:srgbClr val="000000"/>
                </a:solidFill>
                <a:ea typeface="ＭＳ Ｐゴシック" pitchFamily="34" charset="-128"/>
              </a:rPr>
              <a:t>Example #2: Find the hydroxide ion amount concentration, pOH, pH and the percent reaction (ionization) of a 1.20 mol/L solution of baking soda.</a:t>
            </a:r>
          </a:p>
        </p:txBody>
      </p:sp>
      <p:sp>
        <p:nvSpPr>
          <p:cNvPr id="4" name="Right Bracket 3"/>
          <p:cNvSpPr>
            <a:spLocks/>
          </p:cNvSpPr>
          <p:nvPr/>
        </p:nvSpPr>
        <p:spPr bwMode="auto">
          <a:xfrm>
            <a:off x="5122863" y="595313"/>
            <a:ext cx="60325" cy="546100"/>
          </a:xfrm>
          <a:prstGeom prst="rightBracket">
            <a:avLst>
              <a:gd name="adj" fmla="val 8340"/>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atin typeface="+mn-lt"/>
              <a:ea typeface="+mn-ea"/>
            </a:endParaRPr>
          </a:p>
        </p:txBody>
      </p:sp>
      <p:sp>
        <p:nvSpPr>
          <p:cNvPr id="5" name="Left Bracket 4"/>
          <p:cNvSpPr>
            <a:spLocks/>
          </p:cNvSpPr>
          <p:nvPr/>
        </p:nvSpPr>
        <p:spPr bwMode="auto">
          <a:xfrm>
            <a:off x="4178300" y="587375"/>
            <a:ext cx="88900" cy="546100"/>
          </a:xfrm>
          <a:prstGeom prst="leftBracket">
            <a:avLst>
              <a:gd name="adj" fmla="val 8333"/>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atin typeface="+mn-lt"/>
              <a:ea typeface="+mn-ea"/>
            </a:endParaRPr>
          </a:p>
        </p:txBody>
      </p:sp>
      <p:pic>
        <p:nvPicPr>
          <p:cNvPr id="12" name="Picture 11"/>
          <p:cNvPicPr>
            <a:picLocks noChangeAspect="1"/>
          </p:cNvPicPr>
          <p:nvPr/>
        </p:nvPicPr>
        <p:blipFill>
          <a:blip r:embed="rId2"/>
          <a:srcRect/>
          <a:stretch>
            <a:fillRect/>
          </a:stretch>
        </p:blipFill>
        <p:spPr bwMode="auto">
          <a:xfrm>
            <a:off x="469900" y="1771650"/>
            <a:ext cx="6399213" cy="1782763"/>
          </a:xfrm>
          <a:prstGeom prst="rect">
            <a:avLst/>
          </a:prstGeom>
          <a:noFill/>
          <a:ln w="1905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35013" y="3790950"/>
            <a:ext cx="4849812" cy="585788"/>
          </a:xfrm>
          <a:prstGeom prst="rect">
            <a:avLst/>
          </a:prstGeom>
          <a:ln w="28575" cap="flat" cmpd="sng" algn="ctr">
            <a:solidFill>
              <a:schemeClr val="tx1"/>
            </a:solidFill>
            <a:prstDash val="solid"/>
            <a:round/>
            <a:headEnd type="none" w="med" len="med"/>
            <a:tailEnd type="none" w="med" len="med"/>
          </a:ln>
        </p:spPr>
        <p:style>
          <a:lnRef idx="2">
            <a:schemeClr val="accent4"/>
          </a:lnRef>
          <a:fillRef idx="1">
            <a:schemeClr val="lt1"/>
          </a:fillRef>
          <a:effectRef idx="0">
            <a:schemeClr val="accent4"/>
          </a:effectRef>
          <a:fontRef idx="minor">
            <a:schemeClr val="dk1"/>
          </a:fontRef>
        </p:style>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600" smtClean="0">
                <a:solidFill>
                  <a:srgbClr val="000000"/>
                </a:solidFill>
                <a:latin typeface="Calibri" pitchFamily="34" charset="0"/>
              </a:rPr>
              <a:t>2.2 x 10</a:t>
            </a:r>
            <a:r>
              <a:rPr lang="en-US" sz="1600" baseline="30000" smtClean="0">
                <a:solidFill>
                  <a:srgbClr val="000000"/>
                </a:solidFill>
                <a:latin typeface="Calibri" pitchFamily="34" charset="0"/>
              </a:rPr>
              <a:t>-8</a:t>
            </a:r>
            <a:r>
              <a:rPr lang="en-US" sz="1600" smtClean="0">
                <a:solidFill>
                  <a:srgbClr val="000000"/>
                </a:solidFill>
                <a:latin typeface="Calibri" pitchFamily="34" charset="0"/>
              </a:rPr>
              <a:t> =  </a:t>
            </a:r>
            <a:r>
              <a:rPr lang="en-US" sz="1600" u="sng" smtClean="0">
                <a:solidFill>
                  <a:srgbClr val="000000"/>
                </a:solidFill>
                <a:latin typeface="Calibri" pitchFamily="34" charset="0"/>
              </a:rPr>
              <a:t>      x</a:t>
            </a:r>
            <a:r>
              <a:rPr lang="en-US" sz="1600" u="sng" baseline="30000" smtClean="0">
                <a:solidFill>
                  <a:srgbClr val="000000"/>
                </a:solidFill>
                <a:latin typeface="Calibri" pitchFamily="34" charset="0"/>
              </a:rPr>
              <a:t>2        </a:t>
            </a:r>
            <a:r>
              <a:rPr lang="en-US" sz="1600" u="sng" baseline="30000" smtClean="0">
                <a:solidFill>
                  <a:schemeClr val="bg1"/>
                </a:solidFill>
                <a:latin typeface="Calibri" pitchFamily="34" charset="0"/>
              </a:rPr>
              <a:t>.    </a:t>
            </a:r>
            <a:r>
              <a:rPr lang="en-US" sz="1600" smtClean="0">
                <a:solidFill>
                  <a:srgbClr val="000000"/>
                </a:solidFill>
                <a:latin typeface="Calibri" pitchFamily="34" charset="0"/>
              </a:rPr>
              <a:t>     x  =  1.6 x 10</a:t>
            </a:r>
            <a:r>
              <a:rPr lang="en-US" sz="1600" baseline="30000" smtClean="0">
                <a:solidFill>
                  <a:srgbClr val="000000"/>
                </a:solidFill>
                <a:latin typeface="Calibri" pitchFamily="34" charset="0"/>
              </a:rPr>
              <a:t>-4</a:t>
            </a:r>
            <a:r>
              <a:rPr lang="en-US" sz="1600" smtClean="0">
                <a:solidFill>
                  <a:srgbClr val="000000"/>
                </a:solidFill>
                <a:latin typeface="Calibri" pitchFamily="34" charset="0"/>
              </a:rPr>
              <a:t>  =  OH</a:t>
            </a:r>
            <a:r>
              <a:rPr lang="en-US" sz="1600" baseline="30000" smtClean="0">
                <a:solidFill>
                  <a:srgbClr val="000000"/>
                </a:solidFill>
                <a:latin typeface="Calibri" pitchFamily="34" charset="0"/>
              </a:rPr>
              <a:t>-</a:t>
            </a:r>
            <a:r>
              <a:rPr lang="en-US" sz="1600" baseline="-25000" smtClean="0">
                <a:solidFill>
                  <a:srgbClr val="000000"/>
                </a:solidFill>
                <a:latin typeface="Calibri" pitchFamily="34" charset="0"/>
              </a:rPr>
              <a:t>(aq)</a:t>
            </a:r>
            <a:r>
              <a:rPr lang="en-US" sz="1600" u="sng" baseline="30000" smtClean="0">
                <a:solidFill>
                  <a:schemeClr val="bg1"/>
                </a:solidFill>
                <a:latin typeface="Calibri" pitchFamily="34" charset="0"/>
              </a:rPr>
              <a:t> </a:t>
            </a:r>
          </a:p>
          <a:p>
            <a:pPr eaLnBrk="1" hangingPunct="1">
              <a:defRPr/>
            </a:pPr>
            <a:r>
              <a:rPr lang="en-US" sz="1600" smtClean="0">
                <a:solidFill>
                  <a:srgbClr val="000000"/>
                </a:solidFill>
                <a:latin typeface="Calibri" pitchFamily="34" charset="0"/>
              </a:rPr>
              <a:t>   		     2.2x 10</a:t>
            </a:r>
            <a:r>
              <a:rPr lang="en-US" sz="1600" baseline="30000" smtClean="0">
                <a:solidFill>
                  <a:srgbClr val="000000"/>
                </a:solidFill>
                <a:latin typeface="Calibri" pitchFamily="34" charset="0"/>
              </a:rPr>
              <a:t>-8</a:t>
            </a:r>
          </a:p>
        </p:txBody>
      </p:sp>
      <p:pic>
        <p:nvPicPr>
          <p:cNvPr id="16" name="Picture 15"/>
          <p:cNvPicPr>
            <a:picLocks noChangeAspect="1"/>
          </p:cNvPicPr>
          <p:nvPr/>
        </p:nvPicPr>
        <p:blipFill>
          <a:blip r:embed="rId3"/>
          <a:srcRect/>
          <a:stretch>
            <a:fillRect/>
          </a:stretch>
        </p:blipFill>
        <p:spPr bwMode="auto">
          <a:xfrm>
            <a:off x="2736850" y="4576763"/>
            <a:ext cx="6157913" cy="2065337"/>
          </a:xfrm>
          <a:prstGeom prst="rect">
            <a:avLst/>
          </a:prstGeom>
          <a:noFill/>
          <a:ln w="1905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89090" name="Title 1"/>
          <p:cNvSpPr>
            <a:spLocks noGrp="1"/>
          </p:cNvSpPr>
          <p:nvPr>
            <p:ph type="title"/>
          </p:nvPr>
        </p:nvSpPr>
        <p:spPr>
          <a:xfrm>
            <a:off x="498475" y="103188"/>
            <a:ext cx="7556500" cy="758825"/>
          </a:xfrm>
        </p:spPr>
        <p:txBody>
          <a:bodyPr/>
          <a:lstStyle/>
          <a:p>
            <a:r>
              <a:rPr lang="en-US" sz="3800" smtClean="0">
                <a:ea typeface="ＭＳ Ｐゴシック" pitchFamily="34" charset="-128"/>
              </a:rPr>
              <a:t>Polyprotic Entities</a:t>
            </a:r>
          </a:p>
        </p:txBody>
      </p:sp>
      <p:sp>
        <p:nvSpPr>
          <p:cNvPr id="120835" name="Content Placeholder 2"/>
          <p:cNvSpPr>
            <a:spLocks noGrp="1"/>
          </p:cNvSpPr>
          <p:nvPr>
            <p:ph idx="1"/>
          </p:nvPr>
        </p:nvSpPr>
        <p:spPr>
          <a:xfrm>
            <a:off x="211138" y="862013"/>
            <a:ext cx="8634412" cy="5003800"/>
          </a:xfrm>
        </p:spPr>
        <p:txBody>
          <a:bodyPr/>
          <a:lstStyle/>
          <a:p>
            <a:r>
              <a:rPr lang="en-US" sz="2000" smtClean="0">
                <a:solidFill>
                  <a:srgbClr val="000000"/>
                </a:solidFill>
                <a:ea typeface="ＭＳ Ｐゴシック" pitchFamily="34" charset="-128"/>
              </a:rPr>
              <a:t>Chem 20 Review:</a:t>
            </a:r>
          </a:p>
          <a:p>
            <a:pPr lvl="1"/>
            <a:r>
              <a:rPr lang="en-US" sz="2000" b="1" smtClean="0">
                <a:solidFill>
                  <a:srgbClr val="000000"/>
                </a:solidFill>
                <a:ea typeface="ＭＳ Ｐゴシック" pitchFamily="34" charset="-128"/>
              </a:rPr>
              <a:t>Polyprotic acids </a:t>
            </a:r>
            <a:r>
              <a:rPr lang="en-US" sz="2000" smtClean="0">
                <a:solidFill>
                  <a:srgbClr val="000000"/>
                </a:solidFill>
                <a:ea typeface="ＭＳ Ｐゴシック" pitchFamily="34" charset="-128"/>
              </a:rPr>
              <a:t>– can lose more than one proton</a:t>
            </a:r>
          </a:p>
          <a:p>
            <a:pPr lvl="1"/>
            <a:r>
              <a:rPr lang="en-US" sz="2000" b="1" smtClean="0">
                <a:solidFill>
                  <a:srgbClr val="000000"/>
                </a:solidFill>
                <a:ea typeface="ＭＳ Ｐゴシック" pitchFamily="34" charset="-128"/>
              </a:rPr>
              <a:t>Polyprotic bases </a:t>
            </a:r>
            <a:r>
              <a:rPr lang="en-US" sz="2000" smtClean="0">
                <a:solidFill>
                  <a:srgbClr val="000000"/>
                </a:solidFill>
                <a:ea typeface="ＭＳ Ｐゴシック" pitchFamily="34" charset="-128"/>
              </a:rPr>
              <a:t>– can gain more than one proton</a:t>
            </a:r>
          </a:p>
          <a:p>
            <a:pPr lvl="1"/>
            <a:r>
              <a:rPr lang="en-US" sz="2000" smtClean="0">
                <a:solidFill>
                  <a:srgbClr val="000000"/>
                </a:solidFill>
                <a:ea typeface="ＭＳ Ｐゴシック" pitchFamily="34" charset="-128"/>
              </a:rPr>
              <a:t>If more than one proton transfer occurs in a titration, chemists believe the process occurs as a series of single-proton transfer reactions.</a:t>
            </a:r>
          </a:p>
          <a:p>
            <a:pPr lvl="2"/>
            <a:r>
              <a:rPr lang="en-US" sz="2000" smtClean="0">
                <a:solidFill>
                  <a:srgbClr val="000000"/>
                </a:solidFill>
                <a:ea typeface="ＭＳ Ｐゴシック" pitchFamily="34" charset="-128"/>
              </a:rPr>
              <a:t> On a graph, this means there will be more than one equivalence point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138" y="3219450"/>
            <a:ext cx="465455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b="53023"/>
          <a:stretch>
            <a:fillRect/>
          </a:stretch>
        </p:blipFill>
        <p:spPr bwMode="auto">
          <a:xfrm>
            <a:off x="6276975" y="0"/>
            <a:ext cx="14843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t="52042"/>
          <a:stretch>
            <a:fillRect/>
          </a:stretch>
        </p:blipFill>
        <p:spPr bwMode="auto">
          <a:xfrm>
            <a:off x="7537450" y="0"/>
            <a:ext cx="1468438"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rcRect l="3386"/>
          <a:stretch>
            <a:fillRect/>
          </a:stretch>
        </p:blipFill>
        <p:spPr bwMode="auto">
          <a:xfrm>
            <a:off x="4900613" y="3578225"/>
            <a:ext cx="3729037" cy="879475"/>
          </a:xfrm>
          <a:prstGeom prst="rect">
            <a:avLst/>
          </a:prstGeom>
          <a:noFill/>
          <a:ln w="1905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srcRect/>
          <a:stretch>
            <a:fillRect/>
          </a:stretch>
        </p:blipFill>
        <p:spPr bwMode="auto">
          <a:xfrm>
            <a:off x="4865688" y="4945063"/>
            <a:ext cx="3763962" cy="920750"/>
          </a:xfrm>
          <a:prstGeom prst="rect">
            <a:avLst/>
          </a:prstGeom>
          <a:noFill/>
          <a:ln w="1905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661025" y="3295650"/>
            <a:ext cx="2236788" cy="277813"/>
          </a:xfrm>
          <a:prstGeom prst="rect">
            <a:avLst/>
          </a:prstGeom>
          <a:noFill/>
        </p:spPr>
        <p:txBody>
          <a:bodyPr>
            <a:spAutoFit/>
          </a:bodyPr>
          <a:lstStyle/>
          <a:p>
            <a:pPr>
              <a:defRPr/>
            </a:pPr>
            <a:r>
              <a:rPr lang="en-US" sz="1200" dirty="0">
                <a:latin typeface="+mn-lt"/>
                <a:ea typeface="ＭＳ Ｐゴシック" pitchFamily="-110" charset="-128"/>
                <a:cs typeface="ＭＳ Ｐゴシック" pitchFamily="-110" charset="-128"/>
              </a:rPr>
              <a:t>First proton transfer = 100%</a:t>
            </a:r>
          </a:p>
        </p:txBody>
      </p:sp>
      <p:sp>
        <p:nvSpPr>
          <p:cNvPr id="12" name="TextBox 11"/>
          <p:cNvSpPr txBox="1"/>
          <p:nvPr/>
        </p:nvSpPr>
        <p:spPr>
          <a:xfrm>
            <a:off x="5661025" y="4668838"/>
            <a:ext cx="2393950" cy="276225"/>
          </a:xfrm>
          <a:prstGeom prst="rect">
            <a:avLst/>
          </a:prstGeom>
          <a:noFill/>
        </p:spPr>
        <p:txBody>
          <a:bodyPr>
            <a:spAutoFit/>
          </a:bodyPr>
          <a:lstStyle/>
          <a:p>
            <a:pPr>
              <a:defRPr/>
            </a:pPr>
            <a:r>
              <a:rPr lang="en-US" sz="1200" dirty="0">
                <a:latin typeface="+mn-lt"/>
                <a:ea typeface="ＭＳ Ｐゴシック" pitchFamily="-110" charset="-128"/>
                <a:cs typeface="ＭＳ Ｐゴシック" pitchFamily="-110" charset="-128"/>
              </a:rPr>
              <a:t>Second proton transfer = 100%</a:t>
            </a:r>
          </a:p>
        </p:txBody>
      </p:sp>
      <p:sp>
        <p:nvSpPr>
          <p:cNvPr id="13" name="TextBox 12"/>
          <p:cNvSpPr txBox="1"/>
          <p:nvPr/>
        </p:nvSpPr>
        <p:spPr>
          <a:xfrm>
            <a:off x="5437188" y="6145213"/>
            <a:ext cx="3014662" cy="307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US" sz="1400" b="1" dirty="0"/>
              <a:t>Carbonate ion is a diprotic base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0835">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0835">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0835">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P spid="11" grpId="0"/>
      <p:bldP spid="12" grpId="0"/>
      <p:bldP spid="1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67370" y="474045"/>
            <a:ext cx="5380416" cy="3778541"/>
          </a:xfrm>
          <a:prstGeom prst="rect">
            <a:avLst/>
          </a:prstGeom>
          <a:ln w="38100" cap="sq" cmpd="thickThin" algn="ctr">
            <a:solidFill>
              <a:srgbClr val="000000"/>
            </a:solidFill>
            <a:prstDash val="solid"/>
            <a:miter lim="800000"/>
            <a:headEnd type="none" w="med" len="med"/>
            <a:tailEnd type="none" w="med" len="med"/>
          </a:ln>
          <a:effectLst>
            <a:innerShdw blurRad="76200">
              <a:srgbClr val="000000"/>
            </a:innerShdw>
          </a:effectLst>
        </p:spPr>
      </p:pic>
      <p:pic>
        <p:nvPicPr>
          <p:cNvPr id="9011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3225" y="4483100"/>
            <a:ext cx="5953125"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1138" name="Title 1"/>
          <p:cNvSpPr>
            <a:spLocks noGrp="1"/>
          </p:cNvSpPr>
          <p:nvPr>
            <p:ph type="title"/>
          </p:nvPr>
        </p:nvSpPr>
        <p:spPr>
          <a:xfrm>
            <a:off x="498475" y="277813"/>
            <a:ext cx="7556500" cy="741362"/>
          </a:xfrm>
        </p:spPr>
        <p:txBody>
          <a:bodyPr/>
          <a:lstStyle/>
          <a:p>
            <a:r>
              <a:rPr lang="en-US" smtClean="0">
                <a:ea typeface="ＭＳ Ｐゴシック" pitchFamily="34" charset="-128"/>
              </a:rPr>
              <a:t>Buffering Capacity</a:t>
            </a:r>
          </a:p>
        </p:txBody>
      </p:sp>
      <p:sp>
        <p:nvSpPr>
          <p:cNvPr id="91139" name="Content Placeholder 2"/>
          <p:cNvSpPr>
            <a:spLocks noGrp="1"/>
          </p:cNvSpPr>
          <p:nvPr>
            <p:ph idx="1"/>
          </p:nvPr>
        </p:nvSpPr>
        <p:spPr>
          <a:xfrm>
            <a:off x="498475" y="1225550"/>
            <a:ext cx="7556500" cy="4792663"/>
          </a:xfrm>
        </p:spPr>
        <p:txBody>
          <a:bodyPr/>
          <a:lstStyle/>
          <a:p>
            <a:r>
              <a:rPr lang="en-US" sz="2000" smtClean="0">
                <a:solidFill>
                  <a:srgbClr val="000000"/>
                </a:solidFill>
                <a:ea typeface="ＭＳ Ｐゴシック" pitchFamily="34" charset="-128"/>
              </a:rPr>
              <a:t>The limit of the ability of a buffer to maintain a pH level.</a:t>
            </a:r>
          </a:p>
          <a:p>
            <a:r>
              <a:rPr lang="en-US" sz="2000" smtClean="0">
                <a:solidFill>
                  <a:srgbClr val="000000"/>
                </a:solidFill>
                <a:ea typeface="ＭＳ Ｐゴシック" pitchFamily="34" charset="-128"/>
              </a:rPr>
              <a:t>When one of the entities of the conjugate acid-base pair reacts with an added reagent and is completely consumed, the buffering fails and the pH changes dramatically. </a:t>
            </a:r>
          </a:p>
        </p:txBody>
      </p:sp>
      <p:pic>
        <p:nvPicPr>
          <p:cNvPr id="9114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6938" y="2852738"/>
            <a:ext cx="2555875"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4950" y="2852738"/>
            <a:ext cx="2614613"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rcRect/>
          <a:stretch>
            <a:fillRect/>
          </a:stretch>
        </p:blipFill>
        <p:spPr bwMode="auto">
          <a:xfrm>
            <a:off x="395288" y="5475288"/>
            <a:ext cx="4025900" cy="319087"/>
          </a:xfrm>
          <a:prstGeom prst="rect">
            <a:avLst/>
          </a:prstGeom>
          <a:noFill/>
          <a:ln w="127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96938" y="6018213"/>
            <a:ext cx="2878137" cy="6477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1200" smtClean="0">
                <a:solidFill>
                  <a:srgbClr val="000000"/>
                </a:solidFill>
                <a:latin typeface="Calibri" pitchFamily="34" charset="0"/>
              </a:rPr>
              <a:t>All of the CH</a:t>
            </a:r>
            <a:r>
              <a:rPr lang="en-US" sz="1200" baseline="-25000" smtClean="0">
                <a:solidFill>
                  <a:srgbClr val="000000"/>
                </a:solidFill>
                <a:latin typeface="Calibri" pitchFamily="34" charset="0"/>
              </a:rPr>
              <a:t>3</a:t>
            </a:r>
            <a:r>
              <a:rPr lang="en-US" sz="1200" smtClean="0">
                <a:solidFill>
                  <a:srgbClr val="000000"/>
                </a:solidFill>
                <a:latin typeface="Calibri" pitchFamily="34" charset="0"/>
              </a:rPr>
              <a:t>COOH</a:t>
            </a:r>
            <a:r>
              <a:rPr lang="en-US" sz="1200" baseline="-25000" smtClean="0">
                <a:solidFill>
                  <a:srgbClr val="000000"/>
                </a:solidFill>
                <a:latin typeface="Calibri" pitchFamily="34" charset="0"/>
              </a:rPr>
              <a:t>(aq)</a:t>
            </a:r>
            <a:r>
              <a:rPr lang="en-US" sz="1200" smtClean="0">
                <a:solidFill>
                  <a:srgbClr val="000000"/>
                </a:solidFill>
                <a:latin typeface="Calibri" pitchFamily="34" charset="0"/>
              </a:rPr>
              <a:t> is used up, OH</a:t>
            </a:r>
            <a:r>
              <a:rPr lang="en-US" sz="1200" baseline="30000" smtClean="0">
                <a:solidFill>
                  <a:srgbClr val="000000"/>
                </a:solidFill>
                <a:latin typeface="Calibri" pitchFamily="34" charset="0"/>
              </a:rPr>
              <a:t>-</a:t>
            </a:r>
            <a:r>
              <a:rPr lang="en-US" sz="1200" smtClean="0">
                <a:solidFill>
                  <a:srgbClr val="000000"/>
                </a:solidFill>
                <a:latin typeface="Calibri" pitchFamily="34" charset="0"/>
              </a:rPr>
              <a:t> additions will now cause the pH to drastically increase</a:t>
            </a:r>
          </a:p>
        </p:txBody>
      </p:sp>
      <p:sp>
        <p:nvSpPr>
          <p:cNvPr id="8" name="TextBox 7"/>
          <p:cNvSpPr txBox="1"/>
          <p:nvPr/>
        </p:nvSpPr>
        <p:spPr>
          <a:xfrm>
            <a:off x="5314950" y="6018213"/>
            <a:ext cx="2878138" cy="6477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1200" smtClean="0">
                <a:solidFill>
                  <a:srgbClr val="000000"/>
                </a:solidFill>
                <a:latin typeface="Calibri" pitchFamily="34" charset="0"/>
              </a:rPr>
              <a:t>All of the CH</a:t>
            </a:r>
            <a:r>
              <a:rPr lang="en-US" sz="1200" baseline="-25000" smtClean="0">
                <a:solidFill>
                  <a:srgbClr val="000000"/>
                </a:solidFill>
                <a:latin typeface="Calibri" pitchFamily="34" charset="0"/>
              </a:rPr>
              <a:t>3</a:t>
            </a:r>
            <a:r>
              <a:rPr lang="en-US" sz="1200" smtClean="0">
                <a:solidFill>
                  <a:srgbClr val="000000"/>
                </a:solidFill>
                <a:latin typeface="Calibri" pitchFamily="34" charset="0"/>
              </a:rPr>
              <a:t>COO</a:t>
            </a:r>
            <a:r>
              <a:rPr lang="en-US" sz="1200" baseline="30000" smtClean="0">
                <a:solidFill>
                  <a:srgbClr val="000000"/>
                </a:solidFill>
                <a:latin typeface="Calibri" pitchFamily="34" charset="0"/>
              </a:rPr>
              <a:t>-</a:t>
            </a:r>
            <a:r>
              <a:rPr lang="en-US" sz="1200" baseline="-25000" smtClean="0">
                <a:solidFill>
                  <a:srgbClr val="000000"/>
                </a:solidFill>
                <a:latin typeface="Calibri" pitchFamily="34" charset="0"/>
              </a:rPr>
              <a:t>(aq)</a:t>
            </a:r>
            <a:r>
              <a:rPr lang="en-US" sz="1200" smtClean="0">
                <a:solidFill>
                  <a:srgbClr val="000000"/>
                </a:solidFill>
                <a:latin typeface="Calibri" pitchFamily="34" charset="0"/>
              </a:rPr>
              <a:t> is used up, H</a:t>
            </a:r>
            <a:r>
              <a:rPr lang="en-US" sz="1200" baseline="-25000" smtClean="0">
                <a:solidFill>
                  <a:srgbClr val="000000"/>
                </a:solidFill>
                <a:latin typeface="Calibri" pitchFamily="34" charset="0"/>
              </a:rPr>
              <a:t>3</a:t>
            </a:r>
            <a:r>
              <a:rPr lang="en-US" sz="1200" smtClean="0">
                <a:solidFill>
                  <a:srgbClr val="000000"/>
                </a:solidFill>
                <a:latin typeface="Calibri" pitchFamily="34" charset="0"/>
              </a:rPr>
              <a:t>O</a:t>
            </a:r>
            <a:r>
              <a:rPr lang="en-US" sz="1200" baseline="30000" smtClean="0">
                <a:solidFill>
                  <a:srgbClr val="000000"/>
                </a:solidFill>
                <a:latin typeface="Calibri" pitchFamily="34" charset="0"/>
              </a:rPr>
              <a:t>+</a:t>
            </a:r>
            <a:r>
              <a:rPr lang="en-US" sz="1200" smtClean="0">
                <a:solidFill>
                  <a:srgbClr val="000000"/>
                </a:solidFill>
                <a:latin typeface="Calibri" pitchFamily="34" charset="0"/>
              </a:rPr>
              <a:t> additions will now cause the pH to drastically decrease</a:t>
            </a:r>
          </a:p>
        </p:txBody>
      </p:sp>
      <p:pic>
        <p:nvPicPr>
          <p:cNvPr id="9" name="Picture 8"/>
          <p:cNvPicPr>
            <a:picLocks noChangeAspect="1"/>
          </p:cNvPicPr>
          <p:nvPr/>
        </p:nvPicPr>
        <p:blipFill>
          <a:blip r:embed="rId5"/>
          <a:srcRect/>
          <a:stretch>
            <a:fillRect/>
          </a:stretch>
        </p:blipFill>
        <p:spPr bwMode="auto">
          <a:xfrm>
            <a:off x="4724400" y="5497513"/>
            <a:ext cx="3922713" cy="296862"/>
          </a:xfrm>
          <a:prstGeom prst="rect">
            <a:avLst/>
          </a:prstGeom>
          <a:noFill/>
          <a:ln w="127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b="1" smtClean="0">
                <a:latin typeface="Baskerville" pitchFamily="-110" charset="0"/>
                <a:ea typeface="ＭＳ Ｐゴシック" pitchFamily="34" charset="-128"/>
              </a:rPr>
              <a:t>Structural Isomerism</a:t>
            </a:r>
          </a:p>
        </p:txBody>
      </p:sp>
      <p:sp>
        <p:nvSpPr>
          <p:cNvPr id="3" name="Content Placeholder 2"/>
          <p:cNvSpPr>
            <a:spLocks noGrp="1"/>
          </p:cNvSpPr>
          <p:nvPr>
            <p:ph sz="quarter" idx="1"/>
          </p:nvPr>
        </p:nvSpPr>
        <p:spPr/>
        <p:txBody>
          <a:bodyPr/>
          <a:lstStyle/>
          <a:p>
            <a:r>
              <a:rPr lang="en-US" smtClean="0">
                <a:ea typeface="ＭＳ Ｐゴシック" pitchFamily="34" charset="-128"/>
              </a:rPr>
              <a:t>Compound with the same molecular formula but different structures</a:t>
            </a:r>
          </a:p>
          <a:p>
            <a:pPr lvl="1"/>
            <a:r>
              <a:rPr lang="en-US" smtClean="0">
                <a:ea typeface="ＭＳ Ｐゴシック" pitchFamily="34" charset="-128"/>
              </a:rPr>
              <a:t>They will have different chemical and physical properties – based on their different structures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4089400"/>
            <a:ext cx="65151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TotalTime>
  <Words>5613</Words>
  <Application>Microsoft Office PowerPoint</Application>
  <PresentationFormat>On-screen Show (4:3)</PresentationFormat>
  <Paragraphs>875</Paragraphs>
  <Slides>87</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87</vt:i4>
      </vt:variant>
    </vt:vector>
  </HeadingPairs>
  <TitlesOfParts>
    <vt:vector size="102" baseType="lpstr">
      <vt:lpstr>Arial</vt:lpstr>
      <vt:lpstr>ＭＳ Ｐゴシック</vt:lpstr>
      <vt:lpstr>Calibri</vt:lpstr>
      <vt:lpstr>Bank Gothic</vt:lpstr>
      <vt:lpstr>Baskerville</vt:lpstr>
      <vt:lpstr>Aharoni</vt:lpstr>
      <vt:lpstr>Tw Cen MT</vt:lpstr>
      <vt:lpstr>Century Schoolbook</vt:lpstr>
      <vt:lpstr>Wingdings</vt:lpstr>
      <vt:lpstr>Georgia</vt:lpstr>
      <vt:lpstr>Wingdings 2</vt:lpstr>
      <vt:lpstr>Wingdings 3</vt:lpstr>
      <vt:lpstr>Lucida Grande</vt:lpstr>
      <vt:lpstr>Rockwell</vt:lpstr>
      <vt:lpstr>Office Theme</vt:lpstr>
      <vt:lpstr>Chem 30 Review</vt:lpstr>
      <vt:lpstr>ORGANIC</vt:lpstr>
      <vt:lpstr>Organic or Inorganic??</vt:lpstr>
      <vt:lpstr>Four Types of Formulas</vt:lpstr>
      <vt:lpstr>Naming Organic Compounds </vt:lpstr>
      <vt:lpstr>Summary of Naming Alkanes</vt:lpstr>
      <vt:lpstr>CYCLOALKANES</vt:lpstr>
      <vt:lpstr>Naming Alkenes and Alkynes</vt:lpstr>
      <vt:lpstr>Structural Isomerism</vt:lpstr>
      <vt:lpstr>PowerPoint Presentation</vt:lpstr>
      <vt:lpstr>Practice Naming Aromatics</vt:lpstr>
      <vt:lpstr>Practice Naming Organic Halides</vt:lpstr>
      <vt:lpstr>Alcohols</vt:lpstr>
      <vt:lpstr>Naming Alcohols</vt:lpstr>
      <vt:lpstr>Naming Alcohols</vt:lpstr>
      <vt:lpstr>Carboxylic Acids</vt:lpstr>
      <vt:lpstr>Naming Carboxylic Acids</vt:lpstr>
      <vt:lpstr>Esters</vt:lpstr>
      <vt:lpstr>Naming Esters</vt:lpstr>
      <vt:lpstr>Physical Properties of Simple Hydrocarbons</vt:lpstr>
      <vt:lpstr>Physical Properties of Hydrocarbon Derivatives</vt:lpstr>
      <vt:lpstr>Combustion Reactions</vt:lpstr>
      <vt:lpstr>PowerPoint Presentation</vt:lpstr>
      <vt:lpstr>PowerPoint Presentation</vt:lpstr>
      <vt:lpstr>PowerPoint Presentation</vt:lpstr>
      <vt:lpstr>PowerPoint Presentation</vt:lpstr>
      <vt:lpstr>PowerPoint Presentation</vt:lpstr>
      <vt:lpstr>Condensation Polymerization</vt:lpstr>
      <vt:lpstr>Polyester</vt:lpstr>
      <vt:lpstr>PowerPoint Presentation</vt:lpstr>
      <vt:lpstr>REDOX</vt:lpstr>
      <vt:lpstr>Reduction – Oxidation Reactions “REDOX”</vt:lpstr>
      <vt:lpstr>PowerPoint Presentation</vt:lpstr>
      <vt:lpstr>Building Redox Tables #1</vt:lpstr>
      <vt:lpstr>Predicting Redox Reactions</vt:lpstr>
      <vt:lpstr>Redox Stoichiometry</vt:lpstr>
      <vt:lpstr>PowerPoint Presentation</vt:lpstr>
      <vt:lpstr>PowerPoint Presentation</vt:lpstr>
      <vt:lpstr>PowerPoint Presentation</vt:lpstr>
      <vt:lpstr>PowerPoint Presentation</vt:lpstr>
      <vt:lpstr>PowerPoint Presentation</vt:lpstr>
      <vt:lpstr>Voltaic Cell Summary</vt:lpstr>
      <vt:lpstr>Standard Cells and Cell Potentials</vt:lpstr>
      <vt:lpstr>Comparing Electrochemical Cells:  Voltaic and Electrolytic</vt:lpstr>
      <vt:lpstr>Analyzing Electrolytic Cells #3</vt:lpstr>
      <vt:lpstr>The Chloride Anomaly (*****Diploma)</vt:lpstr>
      <vt:lpstr>Practice: Half-Cell Calculations #1</vt:lpstr>
      <vt:lpstr>Practice: Half-Cell Calculations #2</vt:lpstr>
      <vt:lpstr>THERMOCHEMISTRY</vt:lpstr>
      <vt:lpstr>Energy from the Sun</vt:lpstr>
      <vt:lpstr>DO YOU REMEMBER??</vt:lpstr>
      <vt:lpstr>An Introduction to Energetics</vt:lpstr>
      <vt:lpstr>Thermal Energy Calculations</vt:lpstr>
      <vt:lpstr>Comparing Q’s</vt:lpstr>
      <vt:lpstr>ENTHALPY CHANGES</vt:lpstr>
      <vt:lpstr>Molar Enthalpy and Calorimetry</vt:lpstr>
      <vt:lpstr>Communicating Enthalpy</vt:lpstr>
      <vt:lpstr>COMMUNICATING ENTHALPY #3</vt:lpstr>
      <vt:lpstr>COMMUNICATING ENTHALPY #4</vt:lpstr>
      <vt:lpstr>Hess’ Law #4</vt:lpstr>
      <vt:lpstr>Molar Enthalpy of Formation</vt:lpstr>
      <vt:lpstr>ACTIVATION ENERGY OF A REACTION</vt:lpstr>
      <vt:lpstr>LET’S SEE IF YOU GET IT</vt:lpstr>
      <vt:lpstr>CATALYSTS AND REACTION RATE</vt:lpstr>
      <vt:lpstr>EQUILIBRIUM</vt:lpstr>
      <vt:lpstr>4 Conditions of Dynamic Equilibrium*</vt:lpstr>
      <vt:lpstr>Describing the Position of Equilibrium</vt:lpstr>
      <vt:lpstr>PowerPoint Presentation</vt:lpstr>
      <vt:lpstr>PowerPoint Presentation</vt:lpstr>
      <vt:lpstr>ICE Charts and Equilibrium Calculations</vt:lpstr>
      <vt:lpstr>ICE Charts and Equilibrium Calculations</vt:lpstr>
      <vt:lpstr>PowerPoint Presentation</vt:lpstr>
      <vt:lpstr>The Water Ionization Constant, Kw</vt:lpstr>
      <vt:lpstr>% Ionization </vt:lpstr>
      <vt:lpstr>Bronsted-Lowry Acid-Base Concept</vt:lpstr>
      <vt:lpstr>Bronsted-Lowry Acid-Base Concept</vt:lpstr>
      <vt:lpstr>Conjugate Acids and Bases</vt:lpstr>
      <vt:lpstr>Predicting Acid-Base Reactions</vt:lpstr>
      <vt:lpstr>Table Building </vt:lpstr>
      <vt:lpstr>Ka Calculations</vt:lpstr>
      <vt:lpstr>Ka Calculations</vt:lpstr>
      <vt:lpstr>Kb Calculations</vt:lpstr>
      <vt:lpstr>Calculating  OH-  from Kb</vt:lpstr>
      <vt:lpstr>Calculating  OH-  from Kb</vt:lpstr>
      <vt:lpstr>Polyprotic Entities</vt:lpstr>
      <vt:lpstr>PowerPoint Presentation</vt:lpstr>
      <vt:lpstr>Buffering Capacity</vt:lpstr>
    </vt:vector>
  </TitlesOfParts>
  <Company>RVSD41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 30 Review</dc:title>
  <dc:creator>rockyview school division</dc:creator>
  <cp:lastModifiedBy>Windows User</cp:lastModifiedBy>
  <cp:revision>11</cp:revision>
  <dcterms:created xsi:type="dcterms:W3CDTF">2011-01-12T17:37:45Z</dcterms:created>
  <dcterms:modified xsi:type="dcterms:W3CDTF">2014-06-12T19:43:14Z</dcterms:modified>
</cp:coreProperties>
</file>