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BF6E-3A57-48F8-A2C5-E56136CE38C9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DF4-4937-486B-A998-D570C80C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6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BF6E-3A57-48F8-A2C5-E56136CE38C9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DF4-4937-486B-A998-D570C80C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9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BF6E-3A57-48F8-A2C5-E56136CE38C9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DF4-4937-486B-A998-D570C80C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4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BF6E-3A57-48F8-A2C5-E56136CE38C9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DF4-4937-486B-A998-D570C80C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BF6E-3A57-48F8-A2C5-E56136CE38C9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DF4-4937-486B-A998-D570C80C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6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BF6E-3A57-48F8-A2C5-E56136CE38C9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DF4-4937-486B-A998-D570C80C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0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BF6E-3A57-48F8-A2C5-E56136CE38C9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DF4-4937-486B-A998-D570C80C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0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BF6E-3A57-48F8-A2C5-E56136CE38C9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DF4-4937-486B-A998-D570C80C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8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BF6E-3A57-48F8-A2C5-E56136CE38C9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DF4-4937-486B-A998-D570C80C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3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BF6E-3A57-48F8-A2C5-E56136CE38C9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DF4-4937-486B-A998-D570C80C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6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EBF6E-3A57-48F8-A2C5-E56136CE38C9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6DF4-4937-486B-A998-D570C80C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1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EBF6E-3A57-48F8-A2C5-E56136CE38C9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B6DF4-4937-486B-A998-D570C80C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http://www.youtube.com/watch?v=ANi709MYnWg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1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E.  Diluting an Acid or Base</a:t>
            </a:r>
            <a:r>
              <a:rPr lang="en-CA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800" b="1" u="sng">
              <a:solidFill>
                <a:schemeClr val="tx2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990600" y="1095375"/>
            <a:ext cx="7696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when you                         to an                              , you change the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990600" y="2270125"/>
            <a:ext cx="7696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diluting an acid will                        the                     until a pH of           is reached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en-US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971800" y="1508125"/>
            <a:ext cx="47450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[H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 or the [OH</a:t>
            </a:r>
            <a:r>
              <a:rPr lang="en-US" sz="2500" b="1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819400" y="1066800"/>
            <a:ext cx="18113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add water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487988" y="1066800"/>
            <a:ext cx="21320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acid or base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4243388" y="2286000"/>
            <a:ext cx="16240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decrease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553200" y="2270125"/>
            <a:ext cx="19827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[H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3200400" y="2651125"/>
            <a:ext cx="6873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7.0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990600" y="3413125"/>
            <a:ext cx="7696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diluting a base will                        the                      until a pH of           is reached</a:t>
            </a:r>
            <a:r>
              <a:rPr lang="en-CA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endParaRPr lang="en-CA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4114800" y="3429000"/>
            <a:ext cx="16240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decrease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6553200" y="3413125"/>
            <a:ext cx="1778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[OH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-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(aq)]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3200400" y="3794125"/>
            <a:ext cx="6873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7.0</a:t>
            </a:r>
            <a:endParaRPr lang="en-CA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32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p" autoUpdateAnimBg="0"/>
      <p:bldP spid="44038" grpId="0" build="p" autoUpdateAnimBg="0"/>
      <p:bldP spid="44039" grpId="0" build="p" autoUpdateAnimBg="0"/>
      <p:bldP spid="44040" grpId="0" build="p" autoUpdateAnimBg="0"/>
      <p:bldP spid="44041" grpId="0" build="p" autoUpdateAnimBg="0"/>
      <p:bldP spid="44042" grpId="0" build="p" autoUpdateAnimBg="0"/>
      <p:bldP spid="44044" grpId="0" build="p" autoUpdateAnimBg="0"/>
      <p:bldP spid="44045" grpId="0" build="p" autoUpdateAnimBg="0"/>
      <p:bldP spid="4404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219200" y="838200"/>
            <a:ext cx="4648200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Formulas to remember:</a:t>
            </a:r>
          </a:p>
          <a:p>
            <a:pPr eaLnBrk="1" hangingPunct="1">
              <a:spcBef>
                <a:spcPct val="50000"/>
              </a:spcBef>
            </a:pPr>
            <a:endParaRPr lang="en-US" baseline="30000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baseline="-25000" dirty="0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447800" y="1447800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pH =  - log 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371600" y="2133600"/>
            <a:ext cx="253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pOH</a:t>
            </a:r>
            <a:r>
              <a:rPr lang="en-US" dirty="0"/>
              <a:t> =  - log [OH</a:t>
            </a:r>
            <a:r>
              <a:rPr lang="en-US" baseline="30000" dirty="0"/>
              <a:t>-</a:t>
            </a:r>
            <a:r>
              <a:rPr lang="en-US" dirty="0"/>
              <a:t>]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447800" y="2743200"/>
            <a:ext cx="198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 = 10</a:t>
            </a:r>
            <a:r>
              <a:rPr lang="en-US" baseline="30000" dirty="0"/>
              <a:t>-pH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447800" y="3429000"/>
            <a:ext cx="198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[OH</a:t>
            </a:r>
            <a:r>
              <a:rPr lang="en-US" baseline="30000" dirty="0"/>
              <a:t>-</a:t>
            </a:r>
            <a:r>
              <a:rPr lang="en-US" dirty="0"/>
              <a:t>] = 10</a:t>
            </a:r>
            <a:r>
              <a:rPr lang="en-US" baseline="30000" dirty="0"/>
              <a:t>-pOH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1447800" y="4114800"/>
            <a:ext cx="1100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C = n/v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1447800" y="4724400"/>
            <a:ext cx="160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C</a:t>
            </a:r>
            <a:r>
              <a:rPr lang="en-US" baseline="-25000" dirty="0" err="1"/>
              <a:t>i</a:t>
            </a:r>
            <a:r>
              <a:rPr lang="en-US" dirty="0" err="1"/>
              <a:t>V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US" dirty="0" err="1"/>
              <a:t>C</a:t>
            </a:r>
            <a:r>
              <a:rPr lang="en-US" baseline="-25000" dirty="0" err="1"/>
              <a:t>f</a:t>
            </a:r>
            <a:r>
              <a:rPr lang="en-US" dirty="0" err="1"/>
              <a:t>V</a:t>
            </a:r>
            <a:r>
              <a:rPr lang="en-US" baseline="-25000" dirty="0" err="1"/>
              <a:t>f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01631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utoUpdateAnimBg="0"/>
      <p:bldP spid="54276" grpId="0" autoUpdateAnimBg="0"/>
      <p:bldP spid="54277" grpId="0" autoUpdateAnimBg="0"/>
      <p:bldP spid="54278" grpId="0" autoUpdateAnimBg="0"/>
      <p:bldP spid="54279" grpId="0" autoUpdateAnimBg="0"/>
      <p:bldP spid="54280" grpId="0" autoUpdateAnimBg="0"/>
      <p:bldP spid="5428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Remember:        C</a:t>
            </a:r>
            <a:r>
              <a:rPr lang="en-US" baseline="-25000" smtClean="0">
                <a:latin typeface="Arial Unicode MS" pitchFamily="34" charset="-128"/>
              </a:rPr>
              <a:t>i</a:t>
            </a:r>
            <a:r>
              <a:rPr lang="en-US" smtClean="0">
                <a:latin typeface="Arial Unicode MS" pitchFamily="34" charset="-128"/>
              </a:rPr>
              <a:t>V</a:t>
            </a:r>
            <a:r>
              <a:rPr lang="en-US" baseline="-25000" smtClean="0">
                <a:latin typeface="Arial Unicode MS" pitchFamily="34" charset="-128"/>
              </a:rPr>
              <a:t>i</a:t>
            </a:r>
            <a:r>
              <a:rPr lang="en-US" smtClean="0">
                <a:latin typeface="Arial Unicode MS" pitchFamily="34" charset="-128"/>
              </a:rPr>
              <a:t> = C</a:t>
            </a:r>
            <a:r>
              <a:rPr lang="en-US" baseline="-25000" smtClean="0">
                <a:latin typeface="Arial Unicode MS" pitchFamily="34" charset="-128"/>
              </a:rPr>
              <a:t>f</a:t>
            </a:r>
            <a:r>
              <a:rPr lang="en-US" smtClean="0">
                <a:latin typeface="Arial Unicode MS" pitchFamily="34" charset="-128"/>
              </a:rPr>
              <a:t>V</a:t>
            </a:r>
            <a:r>
              <a:rPr lang="en-US" baseline="-25000" smtClean="0">
                <a:latin typeface="Arial Unicode MS" pitchFamily="34" charset="-128"/>
              </a:rPr>
              <a:t>f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b="1" dirty="0" smtClean="0"/>
              <a:t>A concentrated solution is made by dissolving 5g of </a:t>
            </a:r>
            <a:r>
              <a:rPr lang="en-US" sz="2000" b="1" dirty="0" err="1" smtClean="0"/>
              <a:t>HCl</a:t>
            </a:r>
            <a:r>
              <a:rPr lang="en-US" sz="2000" b="1" dirty="0" smtClean="0"/>
              <a:t> into 30 L of water.  You then take 10 mL of this solution and dilute it to a volume of 50 L.  What is the pH of the diluted solution?</a:t>
            </a:r>
          </a:p>
        </p:txBody>
      </p:sp>
    </p:spTree>
    <p:extLst>
      <p:ext uri="{BB962C8B-B14F-4D97-AF65-F5344CB8AC3E}">
        <p14:creationId xmlns:p14="http://schemas.microsoft.com/office/powerpoint/2010/main" val="74388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"/>
          <p:cNvSpPr txBox="1">
            <a:spLocks noChangeArrowheads="1"/>
          </p:cNvSpPr>
          <p:nvPr/>
        </p:nvSpPr>
        <p:spPr bwMode="auto">
          <a:xfrm>
            <a:off x="1547813" y="1052513"/>
            <a:ext cx="48958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CA" b="1" dirty="0" smtClean="0"/>
              <a:t>Practice Questions</a:t>
            </a:r>
          </a:p>
          <a:p>
            <a:pPr eaLnBrk="1" hangingPunct="1"/>
            <a:endParaRPr lang="en-CA" dirty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Ch. 6 Study Sheet</a:t>
            </a:r>
          </a:p>
          <a:p>
            <a:pPr eaLnBrk="1" hangingPunct="1"/>
            <a:endParaRPr lang="en-CA" dirty="0"/>
          </a:p>
          <a:p>
            <a:pPr eaLnBrk="1" hangingPunct="1"/>
            <a:r>
              <a:rPr lang="en-CA" dirty="0" smtClean="0"/>
              <a:t>Ch. 6 test tomorrow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31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166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http://www.youtube.com/watch?v=ANi709MYnWg</vt:lpstr>
      <vt:lpstr>PowerPoint Presentation</vt:lpstr>
      <vt:lpstr>PowerPoint Presentation</vt:lpstr>
      <vt:lpstr>Remember:        CiVi = CfVf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http://www.youtube.com/watch?v=ANi709MYnWg</dc:title>
  <dc:creator>Windows User</dc:creator>
  <cp:lastModifiedBy>Windows User</cp:lastModifiedBy>
  <cp:revision>3</cp:revision>
  <dcterms:created xsi:type="dcterms:W3CDTF">2013-12-03T04:18:55Z</dcterms:created>
  <dcterms:modified xsi:type="dcterms:W3CDTF">2013-12-05T17:16:03Z</dcterms:modified>
</cp:coreProperties>
</file>