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A959-718E-40BE-ABF5-7B0F3860CD93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9D98B-9D0E-445E-9168-760A9B243F4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16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EFE2-8AD8-4593-AF3B-7B239ABD909C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7F91-008F-4421-89A7-6CFCCFBB1DF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76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C017-FE3D-4F30-B1C7-3497323EC0D8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5AE0-CC06-4D14-B400-281A25F150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27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EEF35-FB2A-4E83-88D5-5C81F258B19A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0DE5C-41BE-478C-9E02-B5ED99B838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764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4517C-6FD9-4847-8D75-F8F1D9A9D443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4CC6-4855-46CA-BB7F-7213CE05A72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77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349DC-BA4A-4D16-8E52-65F7B90FCAE9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E1B3F-A34B-4A3A-9044-A996F7725A0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6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F1EA-FCC7-40AF-828E-F989775A8DD2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0F01F-5AB9-4054-808B-59BF188415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24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2F2BA-469A-4B11-BC54-EE44641508B9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72C9-D42A-4D90-8B98-08C42BC556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627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B8DD9-6D29-46C7-B06E-83F8738102C3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C55C-14D2-43A4-8400-40C07B12C7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28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F81B-C915-488B-BC59-A9C5B2FC7DFB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BCC3-EC59-41FE-84B5-89BEC23AD62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732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8A475-EF04-482E-BCD6-404C34F92207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7FE18-E2E0-460B-98B0-718EF0AD84F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33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FD26CF9-3B4F-429C-982C-8B63235AC948}" type="datetimeFigureOut">
              <a:rPr lang="en-CA"/>
              <a:pPr>
                <a:defRPr/>
              </a:pPr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0715A69-E959-4334-936F-D7C2D6DD6A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27" r:id="rId2"/>
    <p:sldLayoutId id="2147483736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7" r:id="rId9"/>
    <p:sldLayoutId id="2147483733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en-US" sz="2800" dirty="0" smtClean="0"/>
              <a:t>Section 16.2-1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en-US" sz="2800" dirty="0" smtClean="0"/>
              <a:t>The Female Reproductive Anatomy</a:t>
            </a: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81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Chapter 16</a:t>
            </a:r>
            <a:endParaRPr lang="en-CA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4213" y="836613"/>
            <a:ext cx="7924800" cy="4276725"/>
          </a:xfrm>
        </p:spPr>
        <p:txBody>
          <a:bodyPr>
            <a:no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Oogenesis begins when nutrient follicle cells surrounding the primary oocyte begin to divide</a:t>
            </a:r>
            <a:r>
              <a:rPr lang="en-US" sz="24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As the primary oocyte undergoes cell division, the majority of cytoplasm and nutrients move to one end of the cell called a pole and forms a </a:t>
            </a:r>
            <a:r>
              <a:rPr lang="en-US" sz="2400" b="1" u="sng" dirty="0"/>
              <a:t>secondary oocyte</a:t>
            </a:r>
            <a:r>
              <a:rPr lang="en-US" sz="24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The secondary oocyte contains 23 chromosomes</a:t>
            </a:r>
            <a:r>
              <a:rPr lang="en-US" sz="24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The remaining cell, referred to as the </a:t>
            </a:r>
            <a:r>
              <a:rPr lang="en-US" sz="2400" b="1" u="sng" dirty="0"/>
              <a:t>first polar body</a:t>
            </a:r>
            <a:r>
              <a:rPr lang="en-US" sz="2400" dirty="0"/>
              <a:t>, receives little cytoplasm and dies</a:t>
            </a:r>
            <a:r>
              <a:rPr lang="en-US" sz="24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000" dirty="0"/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18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As the follicle cells surrounding the secondary oocyte </a:t>
            </a:r>
            <a:r>
              <a:rPr lang="en-US" sz="2400" dirty="0" smtClean="0"/>
              <a:t>multiply, </a:t>
            </a:r>
            <a:r>
              <a:rPr lang="en-US" sz="2400" dirty="0"/>
              <a:t>a fluid filled cavity </a:t>
            </a:r>
            <a:r>
              <a:rPr lang="en-US" sz="2400" dirty="0" smtClean="0"/>
              <a:t>forms.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Eventually</a:t>
            </a:r>
            <a:r>
              <a:rPr lang="en-US" sz="2400" dirty="0"/>
              <a:t>, the dominant follicle pushes outward, ballooning the outer wall of the ovary</a:t>
            </a:r>
            <a:r>
              <a:rPr lang="en-US" sz="2400" dirty="0" smtClean="0"/>
              <a:t>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4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Constriction </a:t>
            </a:r>
            <a:r>
              <a:rPr lang="en-US" sz="2400" dirty="0"/>
              <a:t>of blood vessels and enzymes act to weaken the ovarian wall above the follicle.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The outer surface of the ovary wall bursts and the secondary oocyte is released, in a process called </a:t>
            </a:r>
            <a:r>
              <a:rPr lang="en-US" sz="2400" b="1" u="sng" dirty="0"/>
              <a:t>ovulation</a:t>
            </a:r>
            <a:r>
              <a:rPr lang="en-US" sz="24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The remaining follicle cells remain within the ovary and are transformed into the corpus </a:t>
            </a:r>
            <a:r>
              <a:rPr lang="en-US" sz="2400" dirty="0" err="1"/>
              <a:t>luteum</a:t>
            </a:r>
            <a:r>
              <a:rPr lang="en-US" sz="24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The </a:t>
            </a:r>
            <a:r>
              <a:rPr lang="en-US" sz="2400" b="1" u="sng" dirty="0"/>
              <a:t>corpus </a:t>
            </a:r>
            <a:r>
              <a:rPr lang="en-US" sz="2400" b="1" u="sng" dirty="0" err="1"/>
              <a:t>luteum</a:t>
            </a:r>
            <a:r>
              <a:rPr lang="en-US" sz="2400" dirty="0"/>
              <a:t> is a mass of follicle cells that secrete estrogen and progesterone, pregnancy hormones.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Formation of Ova</a:t>
            </a:r>
            <a:endParaRPr lang="en-CA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6624637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79613" y="1773238"/>
            <a:ext cx="2016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primary follicle containing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primary oocyte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0200" y="1806575"/>
            <a:ext cx="1655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follicle with early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fluid-filled cavity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26175" y="2049463"/>
            <a:ext cx="1050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granulosa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cells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24700" y="2794000"/>
            <a:ext cx="831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mature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follicle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92950" y="4632325"/>
            <a:ext cx="1079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ruptured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follicle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29400" y="5907088"/>
            <a:ext cx="1296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secondary oocyte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05325" y="5907088"/>
            <a:ext cx="1416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developing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corpus luteum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55875" y="5907088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fully formed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corpus luteum</a:t>
            </a:r>
          </a:p>
        </p:txBody>
      </p:sp>
      <p:cxnSp>
        <p:nvCxnSpPr>
          <p:cNvPr id="14" name="Straight Arrow Connector 13"/>
          <p:cNvCxnSpPr>
            <a:stCxn id="4" idx="2"/>
          </p:cNvCxnSpPr>
          <p:nvPr/>
        </p:nvCxnSpPr>
        <p:spPr>
          <a:xfrm>
            <a:off x="2987675" y="2695575"/>
            <a:ext cx="91440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</p:cNvCxnSpPr>
          <p:nvPr/>
        </p:nvCxnSpPr>
        <p:spPr>
          <a:xfrm flipH="1">
            <a:off x="4787900" y="2452688"/>
            <a:ext cx="179388" cy="4714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054725" y="2449513"/>
            <a:ext cx="141288" cy="43656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124700" y="3440113"/>
            <a:ext cx="415925" cy="3492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1"/>
          </p:cNvCxnSpPr>
          <p:nvPr/>
        </p:nvCxnSpPr>
        <p:spPr>
          <a:xfrm flipH="1" flipV="1">
            <a:off x="6516688" y="4956175"/>
            <a:ext cx="57626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0"/>
          </p:cNvCxnSpPr>
          <p:nvPr/>
        </p:nvCxnSpPr>
        <p:spPr>
          <a:xfrm flipH="1" flipV="1">
            <a:off x="7092950" y="5445125"/>
            <a:ext cx="184150" cy="46196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213350" y="5445125"/>
            <a:ext cx="0" cy="46196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276600" y="5278438"/>
            <a:ext cx="287338" cy="6286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188" y="836613"/>
            <a:ext cx="7924800" cy="4662487"/>
          </a:xfrm>
        </p:spPr>
        <p:txBody>
          <a:bodyPr>
            <a:no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If pregnancy does not occur, the corpus </a:t>
            </a:r>
            <a:r>
              <a:rPr lang="en-US" sz="2400" dirty="0" err="1" smtClean="0"/>
              <a:t>luteum</a:t>
            </a:r>
            <a:r>
              <a:rPr lang="en-US" sz="2400" dirty="0" smtClean="0"/>
              <a:t> degenerates after about 10 days.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After it’s release from the ovary, the secondary oocyte is swept into the funnel shaped end of the Fallopian tube by the fimbria.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The secondary oocyte is moved along the Fallopian tube by cilia.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If sperm is present, fertilization will occur.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68413"/>
            <a:ext cx="7924800" cy="45370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600" dirty="0"/>
              <a:t>Once fertilized, the secondary oocyte then undergoes another unequal division of cytoplasm and nutrients to develop the ovum</a:t>
            </a:r>
            <a:r>
              <a:rPr lang="en-US" sz="26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6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600" dirty="0"/>
              <a:t>The part with the majority of the cytoplasm becomes the ovum, the other part becomes the </a:t>
            </a:r>
            <a:r>
              <a:rPr lang="en-US" sz="2600" b="1" u="sng" dirty="0"/>
              <a:t>second polar body </a:t>
            </a:r>
            <a:r>
              <a:rPr lang="en-US" sz="2600" dirty="0"/>
              <a:t>and deteriorates</a:t>
            </a:r>
            <a:r>
              <a:rPr lang="en-US" sz="26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6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600" dirty="0"/>
              <a:t>If the secondary oocyte is not </a:t>
            </a:r>
            <a:r>
              <a:rPr lang="en-US" sz="2600" dirty="0" smtClean="0"/>
              <a:t>fertilized, </a:t>
            </a:r>
            <a:r>
              <a:rPr lang="en-US" sz="2600" dirty="0"/>
              <a:t>it will deteriorate with 24 hours and die. When this occurs, the woman will undergo a </a:t>
            </a:r>
            <a:r>
              <a:rPr lang="en-US" sz="2600" dirty="0" smtClean="0"/>
              <a:t>menstrual </a:t>
            </a:r>
            <a:r>
              <a:rPr lang="en-US" sz="2600" dirty="0"/>
              <a:t>cycle.</a:t>
            </a:r>
            <a:endParaRPr lang="en-CA" sz="26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Female Reproductive Structures</a:t>
            </a:r>
            <a:endParaRPr lang="en-CA" dirty="0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604963"/>
            <a:ext cx="6840538" cy="525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Side View of Female Reproductive System</a:t>
            </a:r>
            <a:endParaRPr lang="en-CA" dirty="0"/>
          </a:p>
        </p:txBody>
      </p:sp>
      <p:pic>
        <p:nvPicPr>
          <p:cNvPr id="30724" name="Picture 4" descr="http://www.walgreens.com/library/graphics/images/en/170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00213"/>
            <a:ext cx="6264275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Functions of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800" b="1" u="sng" dirty="0" smtClean="0"/>
              <a:t>Uterus or Womb 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l</a:t>
            </a:r>
            <a:r>
              <a:rPr lang="en-US" sz="2800" dirty="0" smtClean="0"/>
              <a:t>argest organ in the female reproductive system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m</a:t>
            </a:r>
            <a:r>
              <a:rPr lang="en-US" sz="2800" dirty="0" smtClean="0"/>
              <a:t>uscular, hollow pear shaped chamber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w</a:t>
            </a:r>
            <a:r>
              <a:rPr lang="en-US" sz="2800" dirty="0" smtClean="0"/>
              <a:t>here embryo and fetus development occurs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m</a:t>
            </a:r>
            <a:r>
              <a:rPr lang="en-US" sz="2800" dirty="0" smtClean="0"/>
              <a:t>ade of two major tissues:</a:t>
            </a:r>
          </a:p>
          <a:p>
            <a:pPr marL="457200" lvl="1" indent="0" eaLnBrk="1" fontAlgn="auto" hangingPunct="1"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1. A muscular outer lining.</a:t>
            </a:r>
          </a:p>
          <a:p>
            <a:pPr marL="457200" lvl="1" indent="0" eaLnBrk="1" fontAlgn="auto" hangingPunct="1"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2. Glandular inner lining called the </a:t>
            </a:r>
            <a:r>
              <a:rPr lang="en-US" sz="2800" b="1" u="sng" dirty="0" smtClean="0"/>
              <a:t>endometrium</a:t>
            </a:r>
            <a:r>
              <a:rPr lang="en-US" sz="2800" dirty="0" smtClean="0"/>
              <a:t>.</a:t>
            </a:r>
          </a:p>
          <a:p>
            <a:pPr marL="457200" lvl="1" indent="0" eaLnBrk="1" fontAlgn="auto" hangingPunct="1"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800" b="1" u="sng" dirty="0" smtClean="0"/>
              <a:t>Ovaries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f</a:t>
            </a:r>
            <a:r>
              <a:rPr lang="en-US" sz="2800" dirty="0" smtClean="0"/>
              <a:t>emale gonads, or primary reproductive organs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p</a:t>
            </a:r>
            <a:r>
              <a:rPr lang="en-US" sz="2800" dirty="0" smtClean="0"/>
              <a:t>roduction of female sex hormones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p</a:t>
            </a:r>
            <a:r>
              <a:rPr lang="en-US" sz="2800" dirty="0" smtClean="0"/>
              <a:t>roduction of egg cells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endParaRPr lang="en-US" sz="28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800" b="1" u="sng" dirty="0" smtClean="0"/>
              <a:t>Fallopian Tubes (oviducts)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c</a:t>
            </a:r>
            <a:r>
              <a:rPr lang="en-US" sz="2800" dirty="0" smtClean="0"/>
              <a:t>onnect the ovaries to the uterus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3000" b="1" u="sng" dirty="0" smtClean="0"/>
              <a:t>Fimbria (s. </a:t>
            </a:r>
            <a:r>
              <a:rPr lang="en-US" sz="3000" b="1" u="sng" dirty="0" err="1" smtClean="0"/>
              <a:t>fibrium</a:t>
            </a:r>
            <a:r>
              <a:rPr lang="en-US" sz="3000" b="1" u="sng" dirty="0" smtClean="0"/>
              <a:t>)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3000" dirty="0"/>
              <a:t>f</a:t>
            </a:r>
            <a:r>
              <a:rPr lang="en-US" sz="3000" dirty="0" smtClean="0"/>
              <a:t>inger like projections at the ends of each Fallopian tube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3000" dirty="0"/>
              <a:t>c</a:t>
            </a:r>
            <a:r>
              <a:rPr lang="en-US" sz="3000" dirty="0" smtClean="0"/>
              <a:t>onnect the Fallopian tubes with the ovaries during ovulation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endParaRPr lang="en-US" sz="30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3000" b="1" u="sng" dirty="0" smtClean="0"/>
              <a:t>Cervix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3000" dirty="0"/>
              <a:t>a</a:t>
            </a:r>
            <a:r>
              <a:rPr lang="en-US" sz="3000" dirty="0" smtClean="0"/>
              <a:t> band of muscle that separates the vagina from the uterus</a:t>
            </a:r>
          </a:p>
          <a:p>
            <a:pPr marL="457200" lvl="1" indent="0" eaLnBrk="1" fontAlgn="auto" hangingPunct="1"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800" b="1" u="sng" dirty="0"/>
              <a:t>Vagina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the muscular canal extending from the cervix to the outer environment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2800" dirty="0"/>
              <a:t>the birth canal</a:t>
            </a:r>
            <a:endParaRPr lang="en-CA" sz="28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Oogenesis and Ovulation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800" b="1" u="sng" dirty="0" smtClean="0"/>
              <a:t>Oogenesis</a:t>
            </a:r>
            <a:r>
              <a:rPr lang="en-US" sz="2800" dirty="0" smtClean="0"/>
              <a:t> – the formation and development of mature ova.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8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800" b="1" u="sng" dirty="0" smtClean="0"/>
              <a:t>Ova (s. ovum) </a:t>
            </a:r>
            <a:r>
              <a:rPr lang="en-US" sz="2800" dirty="0" smtClean="0"/>
              <a:t>– female egg cell.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8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800" b="1" u="sng" dirty="0" smtClean="0"/>
              <a:t>Oocyte</a:t>
            </a:r>
            <a:r>
              <a:rPr lang="en-US" sz="2800" dirty="0" smtClean="0"/>
              <a:t> – an immature ovum or egg cell.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800" dirty="0" smtClean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At birth, oocytes are already present within the ovary.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Oogenesis occurs in specialized cells in the ovaries called </a:t>
            </a:r>
            <a:r>
              <a:rPr lang="en-US" sz="2400" b="1" u="sng" dirty="0"/>
              <a:t>follicles</a:t>
            </a:r>
            <a:r>
              <a:rPr lang="en-US" sz="24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A follicle contains two types of cells: a </a:t>
            </a:r>
            <a:r>
              <a:rPr lang="en-US" sz="2400" b="1" u="sng" dirty="0"/>
              <a:t>primary oocyte</a:t>
            </a:r>
            <a:r>
              <a:rPr lang="en-US" sz="2400" dirty="0"/>
              <a:t> and cells of the </a:t>
            </a:r>
            <a:r>
              <a:rPr lang="en-US" sz="2400" dirty="0" err="1"/>
              <a:t>granulosa</a:t>
            </a:r>
            <a:r>
              <a:rPr lang="en-US" sz="2400" dirty="0" smtClean="0"/>
              <a:t>.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/>
              <a:t>The </a:t>
            </a:r>
            <a:r>
              <a:rPr lang="en-US" sz="2400" b="1" u="sng" dirty="0" err="1"/>
              <a:t>granulosa</a:t>
            </a:r>
            <a:r>
              <a:rPr lang="en-US" sz="2400" dirty="0"/>
              <a:t> is the layer of cells that forms the follicle wall and provides nutrients for the developing oocytes.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106</TotalTime>
  <Words>553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 Narrow</vt:lpstr>
      <vt:lpstr>Arial</vt:lpstr>
      <vt:lpstr>Calibri</vt:lpstr>
      <vt:lpstr>Horizon</vt:lpstr>
      <vt:lpstr>Chapter 16</vt:lpstr>
      <vt:lpstr>Female Reproductive Structures</vt:lpstr>
      <vt:lpstr>Side View of Female Reproductive System</vt:lpstr>
      <vt:lpstr>Functions of Structures</vt:lpstr>
      <vt:lpstr>PowerPoint Presentation</vt:lpstr>
      <vt:lpstr>PowerPoint Presentation</vt:lpstr>
      <vt:lpstr>PowerPoint Presentation</vt:lpstr>
      <vt:lpstr>Oogenesis and Ovulation</vt:lpstr>
      <vt:lpstr>PowerPoint Presentation</vt:lpstr>
      <vt:lpstr>PowerPoint Presentation</vt:lpstr>
      <vt:lpstr>PowerPoint Presentation</vt:lpstr>
      <vt:lpstr>PowerPoint Presentation</vt:lpstr>
      <vt:lpstr>Formation of Ova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Johnson</dc:creator>
  <cp:lastModifiedBy>Windows User</cp:lastModifiedBy>
  <cp:revision>11</cp:revision>
  <dcterms:created xsi:type="dcterms:W3CDTF">2011-03-14T02:27:07Z</dcterms:created>
  <dcterms:modified xsi:type="dcterms:W3CDTF">2014-03-13T16:01:14Z</dcterms:modified>
</cp:coreProperties>
</file>