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37E85D-B076-4281-A465-930B4A0A7D11}" type="datetimeFigureOut">
              <a:rPr lang="en-CA" smtClean="0"/>
              <a:pPr/>
              <a:t>23/03/2011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CC26CF-CBA9-45EF-ABCC-C060A7355D7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7E85D-B076-4281-A465-930B4A0A7D11}" type="datetimeFigureOut">
              <a:rPr lang="en-CA" smtClean="0"/>
              <a:pPr/>
              <a:t>23/03/2011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C26CF-CBA9-45EF-ABCC-C060A7355D7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7E85D-B076-4281-A465-930B4A0A7D11}" type="datetimeFigureOut">
              <a:rPr lang="en-CA" smtClean="0"/>
              <a:pPr/>
              <a:t>23/03/2011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C26CF-CBA9-45EF-ABCC-C060A7355D7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7E85D-B076-4281-A465-930B4A0A7D11}" type="datetimeFigureOut">
              <a:rPr lang="en-CA" smtClean="0"/>
              <a:pPr/>
              <a:t>23/03/2011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C26CF-CBA9-45EF-ABCC-C060A7355D7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7E85D-B076-4281-A465-930B4A0A7D11}" type="datetimeFigureOut">
              <a:rPr lang="en-CA" smtClean="0"/>
              <a:pPr/>
              <a:t>23/03/2011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C26CF-CBA9-45EF-ABCC-C060A7355D7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7E85D-B076-4281-A465-930B4A0A7D11}" type="datetimeFigureOut">
              <a:rPr lang="en-CA" smtClean="0"/>
              <a:pPr/>
              <a:t>23/03/2011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C26CF-CBA9-45EF-ABCC-C060A7355D7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7E85D-B076-4281-A465-930B4A0A7D11}" type="datetimeFigureOut">
              <a:rPr lang="en-CA" smtClean="0"/>
              <a:pPr/>
              <a:t>23/03/2011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C26CF-CBA9-45EF-ABCC-C060A7355D7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7E85D-B076-4281-A465-930B4A0A7D11}" type="datetimeFigureOut">
              <a:rPr lang="en-CA" smtClean="0"/>
              <a:pPr/>
              <a:t>23/03/2011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C26CF-CBA9-45EF-ABCC-C060A7355D7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7E85D-B076-4281-A465-930B4A0A7D11}" type="datetimeFigureOut">
              <a:rPr lang="en-CA" smtClean="0"/>
              <a:pPr/>
              <a:t>23/03/2011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C26CF-CBA9-45EF-ABCC-C060A7355D7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937E85D-B076-4281-A465-930B4A0A7D11}" type="datetimeFigureOut">
              <a:rPr lang="en-CA" smtClean="0"/>
              <a:pPr/>
              <a:t>23/03/2011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C26CF-CBA9-45EF-ABCC-C060A7355D7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37E85D-B076-4281-A465-930B4A0A7D11}" type="datetimeFigureOut">
              <a:rPr lang="en-CA" smtClean="0"/>
              <a:pPr/>
              <a:t>23/03/2011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CC26CF-CBA9-45EF-ABCC-C060A7355D7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937E85D-B076-4281-A465-930B4A0A7D11}" type="datetimeFigureOut">
              <a:rPr lang="en-CA" smtClean="0"/>
              <a:pPr/>
              <a:t>23/03/2011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CC26CF-CBA9-45EF-ABCC-C060A7355D7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Chapter 16</a:t>
            </a:r>
            <a:endParaRPr lang="en-C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Section 16.3-3</a:t>
            </a:r>
          </a:p>
          <a:p>
            <a:r>
              <a:rPr lang="en-CA" sz="2800" dirty="0" smtClean="0"/>
              <a:t>Birth and Lactation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Breast Structure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340768"/>
            <a:ext cx="331236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660232" y="50131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milk duct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24208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milk gland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7092280" y="37170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nipple 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24208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rib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35010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rib muscle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1115616" y="479715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chest muscle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4932040" y="17728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fat</a:t>
            </a:r>
            <a:endParaRPr lang="en-CA" dirty="0"/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>
          <a:xfrm rot="10800000" flipV="1">
            <a:off x="4283968" y="1957482"/>
            <a:ext cx="648072" cy="535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1"/>
          </p:cNvCxnSpPr>
          <p:nvPr/>
        </p:nvCxnSpPr>
        <p:spPr>
          <a:xfrm rot="10800000" flipV="1">
            <a:off x="5292080" y="2605554"/>
            <a:ext cx="1008112" cy="9674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1"/>
          </p:cNvCxnSpPr>
          <p:nvPr/>
        </p:nvCxnSpPr>
        <p:spPr>
          <a:xfrm rot="10800000" flipV="1">
            <a:off x="6300192" y="3901698"/>
            <a:ext cx="792088" cy="7107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1"/>
          </p:cNvCxnSpPr>
          <p:nvPr/>
        </p:nvCxnSpPr>
        <p:spPr>
          <a:xfrm rot="10800000">
            <a:off x="6084168" y="4653136"/>
            <a:ext cx="576064" cy="5447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3"/>
          </p:cNvCxnSpPr>
          <p:nvPr/>
        </p:nvCxnSpPr>
        <p:spPr>
          <a:xfrm flipV="1">
            <a:off x="2843808" y="4509120"/>
            <a:ext cx="1080120" cy="4726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3"/>
          </p:cNvCxnSpPr>
          <p:nvPr/>
        </p:nvCxnSpPr>
        <p:spPr>
          <a:xfrm flipV="1">
            <a:off x="2051720" y="3358580"/>
            <a:ext cx="1440160" cy="3270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3"/>
          </p:cNvCxnSpPr>
          <p:nvPr/>
        </p:nvCxnSpPr>
        <p:spPr>
          <a:xfrm>
            <a:off x="2267744" y="2605554"/>
            <a:ext cx="1080120" cy="3193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u="sng" dirty="0" smtClean="0"/>
              <a:t>Prolactin</a:t>
            </a:r>
            <a:r>
              <a:rPr lang="en-CA" dirty="0" smtClean="0"/>
              <a:t> is a hormone produced by the pituitary </a:t>
            </a:r>
            <a:r>
              <a:rPr lang="en-CA" dirty="0" smtClean="0"/>
              <a:t>gland, </a:t>
            </a:r>
            <a:r>
              <a:rPr lang="en-CA" dirty="0" smtClean="0"/>
              <a:t>that stimulates the milk glands to start producing milk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Estrogen stimulates the release of prolactin during pregnancy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Milk production does not </a:t>
            </a:r>
            <a:r>
              <a:rPr lang="en-CA" dirty="0" smtClean="0"/>
              <a:t>occur before birth though because the action of prolactin is inhibited by progesterone.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Role of Prolactin in Lactation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The drop in estrogen and progesterone after birth signals the prolactin that is already present in the body to produce milk.</a:t>
            </a:r>
          </a:p>
          <a:p>
            <a:endParaRPr lang="en-CA" dirty="0" smtClean="0"/>
          </a:p>
          <a:p>
            <a:r>
              <a:rPr lang="en-CA" dirty="0" smtClean="0"/>
              <a:t>The production of prolactin drops because of loss of estrogen, but the action of prolactin increases because of the loss of progesterone.</a:t>
            </a:r>
          </a:p>
          <a:p>
            <a:endParaRPr lang="en-CA" dirty="0" smtClean="0"/>
          </a:p>
          <a:p>
            <a:r>
              <a:rPr lang="en-CA" dirty="0" smtClean="0"/>
              <a:t>Prolactin initially causes the production of </a:t>
            </a:r>
            <a:r>
              <a:rPr lang="en-CA" dirty="0" err="1" smtClean="0"/>
              <a:t>colostrum</a:t>
            </a:r>
            <a:r>
              <a:rPr lang="en-CA" dirty="0" smtClean="0"/>
              <a:t>, a fluid that resembles breast milk.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u="sng" dirty="0" err="1" smtClean="0"/>
              <a:t>Colostrum</a:t>
            </a:r>
            <a:r>
              <a:rPr lang="en-CA" dirty="0" smtClean="0"/>
              <a:t> contains milk sugars and milk proteins, but lacks the fat found in breast milk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After a few days, prolactin stimulates real breast milk. 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Together </a:t>
            </a:r>
            <a:r>
              <a:rPr lang="en-CA" dirty="0" err="1" smtClean="0"/>
              <a:t>colostrum</a:t>
            </a:r>
            <a:r>
              <a:rPr lang="en-CA" dirty="0" smtClean="0"/>
              <a:t> and breast milk supply the baby with an important source of nutrients.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r>
              <a:rPr lang="en-CA" dirty="0" smtClean="0"/>
              <a:t>Although prolactin produces milk, the milk does not automatically leave the breast.</a:t>
            </a:r>
          </a:p>
          <a:p>
            <a:endParaRPr lang="en-CA" dirty="0" smtClean="0"/>
          </a:p>
          <a:p>
            <a:r>
              <a:rPr lang="en-CA" dirty="0" smtClean="0"/>
              <a:t>The sucking action of the baby stimulates nerve endings in the breast.</a:t>
            </a:r>
          </a:p>
          <a:p>
            <a:endParaRPr lang="en-CA" dirty="0" smtClean="0"/>
          </a:p>
          <a:p>
            <a:r>
              <a:rPr lang="en-CA" dirty="0" smtClean="0"/>
              <a:t>Sensory nerves carry information to the pituitary gland.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Importance of the Baby’s Sucking Motion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Pituitary </a:t>
            </a:r>
            <a:r>
              <a:rPr lang="en-CA" dirty="0" smtClean="0"/>
              <a:t>gland releases </a:t>
            </a:r>
            <a:r>
              <a:rPr lang="en-CA" dirty="0" err="1" smtClean="0"/>
              <a:t>oxytocin</a:t>
            </a:r>
            <a:r>
              <a:rPr lang="en-CA" dirty="0" smtClean="0"/>
              <a:t>.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Oxytocin </a:t>
            </a:r>
            <a:r>
              <a:rPr lang="en-CA" dirty="0" smtClean="0"/>
              <a:t>is carried to the breasts and uterus by the blood stream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In the breasts it causes weak contractions of the smooth muscle, that forces </a:t>
            </a:r>
            <a:r>
              <a:rPr lang="en-CA" dirty="0" smtClean="0"/>
              <a:t>milk from the glands </a:t>
            </a:r>
            <a:r>
              <a:rPr lang="en-CA" dirty="0" smtClean="0"/>
              <a:t>into the </a:t>
            </a:r>
            <a:r>
              <a:rPr lang="en-CA" dirty="0" smtClean="0"/>
              <a:t>ducts</a:t>
            </a:r>
            <a:r>
              <a:rPr lang="en-CA" dirty="0" smtClean="0"/>
              <a:t> </a:t>
            </a:r>
            <a:r>
              <a:rPr lang="en-CA" dirty="0" smtClean="0"/>
              <a:t>that head to the nipple.</a:t>
            </a:r>
          </a:p>
          <a:p>
            <a:endParaRPr lang="en-CA" dirty="0" smtClean="0"/>
          </a:p>
          <a:p>
            <a:r>
              <a:rPr lang="en-CA" dirty="0" smtClean="0"/>
              <a:t>In the uterus, it causes weak contractions of smooth muscle, allowing the uterus to return to its pre-pregnancy size and shape.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6133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Approximately 266 days/nine months after implantation, uterine contractions signal the beginning of parturition.</a:t>
            </a:r>
          </a:p>
          <a:p>
            <a:pPr>
              <a:buNone/>
            </a:pPr>
            <a:endParaRPr lang="en-CA" dirty="0" smtClean="0"/>
          </a:p>
          <a:p>
            <a:r>
              <a:rPr lang="en-CA" b="1" u="sng" dirty="0" smtClean="0"/>
              <a:t>Parturition</a:t>
            </a:r>
            <a:r>
              <a:rPr lang="en-CA" dirty="0" smtClean="0"/>
              <a:t> – the act of giving birth; labour.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Birth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The cervix thins and begins to dilate.</a:t>
            </a:r>
          </a:p>
          <a:p>
            <a:endParaRPr lang="en-CA" dirty="0" smtClean="0"/>
          </a:p>
          <a:p>
            <a:r>
              <a:rPr lang="en-CA" dirty="0" smtClean="0"/>
              <a:t>Amnion is forced into the birth canal.</a:t>
            </a:r>
          </a:p>
          <a:p>
            <a:endParaRPr lang="en-CA" dirty="0" smtClean="0"/>
          </a:p>
          <a:p>
            <a:r>
              <a:rPr lang="en-CA" dirty="0" smtClean="0"/>
              <a:t>Amnion bursts to lubricate the canal.</a:t>
            </a:r>
          </a:p>
          <a:p>
            <a:pPr lvl="2"/>
            <a:r>
              <a:rPr lang="en-CA" dirty="0" smtClean="0"/>
              <a:t>Water breaks</a:t>
            </a:r>
          </a:p>
          <a:p>
            <a:pPr lvl="2"/>
            <a:endParaRPr lang="en-CA" dirty="0" smtClean="0"/>
          </a:p>
          <a:p>
            <a:r>
              <a:rPr lang="en-CA" dirty="0" smtClean="0"/>
              <a:t>As the cervix dilates, uterine contractions move the baby through the birth canal.</a:t>
            </a:r>
          </a:p>
          <a:p>
            <a:endParaRPr lang="en-CA" dirty="0" smtClean="0"/>
          </a:p>
          <a:p>
            <a:r>
              <a:rPr lang="en-CA" dirty="0" smtClean="0"/>
              <a:t>Following the birth of the baby, the placenta is shed.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Stages of Parturition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03648" y="30689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Cervix dilates.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299695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Amnion is forced into birth canal and bursts.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6165304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Baby moves through birth canal by uterine contractions.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623731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Baby is delivered, placenta follows.</a:t>
            </a:r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r>
              <a:rPr lang="en-CA" dirty="0" smtClean="0"/>
              <a:t>Hormones play a vital role in the birthing process.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There are 3 major hormones that affect birth:</a:t>
            </a:r>
          </a:p>
          <a:p>
            <a:endParaRPr lang="en-CA" dirty="0" smtClean="0"/>
          </a:p>
          <a:p>
            <a:pPr marL="624078" indent="-514350">
              <a:buAutoNum type="arabicPeriod"/>
            </a:pPr>
            <a:r>
              <a:rPr lang="en-CA" dirty="0" err="1" smtClean="0"/>
              <a:t>Relaxin</a:t>
            </a:r>
            <a:endParaRPr lang="en-CA" dirty="0" smtClean="0"/>
          </a:p>
          <a:p>
            <a:pPr marL="880110" lvl="1" indent="-514350">
              <a:buNone/>
            </a:pPr>
            <a:endParaRPr lang="en-CA" dirty="0" smtClean="0"/>
          </a:p>
          <a:p>
            <a:pPr marL="624078" indent="-514350">
              <a:buAutoNum type="arabicPeriod"/>
            </a:pPr>
            <a:r>
              <a:rPr lang="en-CA" dirty="0" smtClean="0"/>
              <a:t> Oxytocin</a:t>
            </a:r>
          </a:p>
          <a:p>
            <a:pPr marL="624078" indent="-514350">
              <a:buAutoNum type="arabicPeriod"/>
            </a:pPr>
            <a:endParaRPr lang="en-CA" dirty="0" smtClean="0"/>
          </a:p>
          <a:p>
            <a:pPr marL="624078" indent="-514350">
              <a:buAutoNum type="arabicPeriod"/>
            </a:pPr>
            <a:r>
              <a:rPr lang="en-CA" dirty="0" err="1" smtClean="0"/>
              <a:t>Prostoglandins</a:t>
            </a: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Hormones and Birth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80110" lvl="1" indent="-514350"/>
            <a:r>
              <a:rPr lang="en-CA" sz="3200" dirty="0" smtClean="0"/>
              <a:t>hormone produced by the placenta before labour</a:t>
            </a:r>
          </a:p>
          <a:p>
            <a:pPr marL="880110" lvl="1" indent="-514350">
              <a:buNone/>
            </a:pPr>
            <a:endParaRPr lang="en-CA" sz="3200" dirty="0" smtClean="0"/>
          </a:p>
          <a:p>
            <a:pPr marL="880110" lvl="1" indent="-514350"/>
            <a:r>
              <a:rPr lang="en-CA" sz="3200" dirty="0" smtClean="0"/>
              <a:t>loosens ligaments in the pelvis</a:t>
            </a:r>
          </a:p>
          <a:p>
            <a:pPr marL="880110" lvl="1" indent="-514350">
              <a:buNone/>
            </a:pPr>
            <a:endParaRPr lang="en-CA" sz="3200" dirty="0" smtClean="0"/>
          </a:p>
          <a:p>
            <a:pPr marL="880110" lvl="1" indent="-514350"/>
            <a:r>
              <a:rPr lang="en-CA" sz="3200" dirty="0" smtClean="0"/>
              <a:t>softens cervix</a:t>
            </a:r>
          </a:p>
          <a:p>
            <a:pPr marL="880110" lvl="1" indent="-514350">
              <a:buNone/>
            </a:pPr>
            <a:endParaRPr lang="en-CA" sz="3200" dirty="0" smtClean="0"/>
          </a:p>
          <a:p>
            <a:pPr marL="880110" lvl="1" indent="-514350"/>
            <a:r>
              <a:rPr lang="en-CA" sz="3200" dirty="0" smtClean="0"/>
              <a:t>creates a more flexible passageway for the baby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Relaxin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0110" lvl="1" indent="-514350"/>
            <a:r>
              <a:rPr lang="en-CA" sz="3200" dirty="0" smtClean="0"/>
              <a:t>produced by the pituitary</a:t>
            </a:r>
          </a:p>
          <a:p>
            <a:pPr marL="880110" lvl="1" indent="-514350">
              <a:buNone/>
            </a:pPr>
            <a:endParaRPr lang="en-CA" sz="3200" dirty="0" smtClean="0"/>
          </a:p>
          <a:p>
            <a:pPr marL="880110" lvl="1" indent="-514350"/>
            <a:r>
              <a:rPr lang="en-CA" sz="3200" dirty="0" smtClean="0"/>
              <a:t>causes uterine contractions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Oxytocin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lvl="1"/>
            <a:r>
              <a:rPr lang="en-CA" dirty="0" smtClean="0"/>
              <a:t>a group of hormones that act on the cells that produce them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produced by the uterus</a:t>
            </a:r>
          </a:p>
          <a:p>
            <a:pPr>
              <a:buNone/>
            </a:pPr>
            <a:endParaRPr lang="en-CA" dirty="0" smtClean="0"/>
          </a:p>
          <a:p>
            <a:pPr lvl="1"/>
            <a:r>
              <a:rPr lang="en-CA" dirty="0" smtClean="0"/>
              <a:t>act on the smooth muscle of the uterus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cause very strong uterine contractions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soften the cervix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Prostoglandins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Breast production is stimulated by estrogen and progesterone during puberty.</a:t>
            </a:r>
          </a:p>
          <a:p>
            <a:endParaRPr lang="en-CA" dirty="0" smtClean="0"/>
          </a:p>
          <a:p>
            <a:r>
              <a:rPr lang="en-CA" dirty="0" smtClean="0"/>
              <a:t>Elevated levels of estrogen and progesterone during pregnancy prepares the breasts for milk production.</a:t>
            </a:r>
          </a:p>
          <a:p>
            <a:endParaRPr lang="en-CA" dirty="0" smtClean="0"/>
          </a:p>
          <a:p>
            <a:r>
              <a:rPr lang="en-CA" dirty="0" smtClean="0"/>
              <a:t>Each breast contains about 20 </a:t>
            </a:r>
            <a:r>
              <a:rPr lang="en-CA" b="1" u="sng" dirty="0" smtClean="0"/>
              <a:t>milk glands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Each gland is connected to the </a:t>
            </a:r>
            <a:r>
              <a:rPr lang="en-CA" b="1" u="sng" dirty="0" smtClean="0"/>
              <a:t>nipple</a:t>
            </a:r>
            <a:r>
              <a:rPr lang="en-CA" dirty="0" smtClean="0"/>
              <a:t> by </a:t>
            </a:r>
            <a:r>
              <a:rPr lang="en-CA" b="1" u="sng" dirty="0" smtClean="0"/>
              <a:t>milk ducts.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Lactation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</TotalTime>
  <Words>532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Chapter 16</vt:lpstr>
      <vt:lpstr>Birth</vt:lpstr>
      <vt:lpstr>Stages of Parturition</vt:lpstr>
      <vt:lpstr>Slide 4</vt:lpstr>
      <vt:lpstr>Hormones and Birth</vt:lpstr>
      <vt:lpstr>Relaxin</vt:lpstr>
      <vt:lpstr>Oxytocin</vt:lpstr>
      <vt:lpstr>Prostoglandins</vt:lpstr>
      <vt:lpstr>Lactation</vt:lpstr>
      <vt:lpstr>Breast Structure</vt:lpstr>
      <vt:lpstr>Role of Prolactin in Lactation</vt:lpstr>
      <vt:lpstr>Slide 12</vt:lpstr>
      <vt:lpstr>Slide 13</vt:lpstr>
      <vt:lpstr>Importance of the Baby’s Sucking Motion</vt:lpstr>
      <vt:lpstr>Slide 15</vt:lpstr>
      <vt:lpstr>Slide 16</vt:lpstr>
    </vt:vector>
  </TitlesOfParts>
  <Company>Peace River School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</dc:title>
  <dc:creator>johnsota</dc:creator>
  <cp:lastModifiedBy>johnsota</cp:lastModifiedBy>
  <cp:revision>14</cp:revision>
  <dcterms:created xsi:type="dcterms:W3CDTF">2011-03-22T19:36:39Z</dcterms:created>
  <dcterms:modified xsi:type="dcterms:W3CDTF">2011-03-23T23:21:36Z</dcterms:modified>
</cp:coreProperties>
</file>