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mn-cs"/>
      </a:defRPr>
    </a:lvl1pPr>
    <a:lvl2pPr marL="457200" algn="l" rtl="0" fontAlgn="base">
      <a:spcBef>
        <a:spcPct val="0"/>
      </a:spcBef>
      <a:spcAft>
        <a:spcPct val="0"/>
      </a:spcAft>
      <a:defRPr kern="1200">
        <a:solidFill>
          <a:schemeClr val="tx1"/>
        </a:solidFill>
        <a:latin typeface="Tw Cen MT" pitchFamily="34" charset="0"/>
        <a:ea typeface="+mn-ea"/>
        <a:cs typeface="+mn-cs"/>
      </a:defRPr>
    </a:lvl2pPr>
    <a:lvl3pPr marL="914400" algn="l" rtl="0" fontAlgn="base">
      <a:spcBef>
        <a:spcPct val="0"/>
      </a:spcBef>
      <a:spcAft>
        <a:spcPct val="0"/>
      </a:spcAft>
      <a:defRPr kern="1200">
        <a:solidFill>
          <a:schemeClr val="tx1"/>
        </a:solidFill>
        <a:latin typeface="Tw Cen MT" pitchFamily="34" charset="0"/>
        <a:ea typeface="+mn-ea"/>
        <a:cs typeface="+mn-cs"/>
      </a:defRPr>
    </a:lvl3pPr>
    <a:lvl4pPr marL="1371600" algn="l" rtl="0" fontAlgn="base">
      <a:spcBef>
        <a:spcPct val="0"/>
      </a:spcBef>
      <a:spcAft>
        <a:spcPct val="0"/>
      </a:spcAft>
      <a:defRPr kern="1200">
        <a:solidFill>
          <a:schemeClr val="tx1"/>
        </a:solidFill>
        <a:latin typeface="Tw Cen MT" pitchFamily="34" charset="0"/>
        <a:ea typeface="+mn-ea"/>
        <a:cs typeface="+mn-cs"/>
      </a:defRPr>
    </a:lvl4pPr>
    <a:lvl5pPr marL="1828800" algn="l" rtl="0" fontAlgn="base">
      <a:spcBef>
        <a:spcPct val="0"/>
      </a:spcBef>
      <a:spcAft>
        <a:spcPct val="0"/>
      </a:spcAft>
      <a:defRPr kern="1200">
        <a:solidFill>
          <a:schemeClr val="tx1"/>
        </a:solidFill>
        <a:latin typeface="Tw Cen MT" pitchFamily="34" charset="0"/>
        <a:ea typeface="+mn-ea"/>
        <a:cs typeface="+mn-cs"/>
      </a:defRPr>
    </a:lvl5pPr>
    <a:lvl6pPr marL="2286000" algn="l" defTabSz="914400" rtl="0" eaLnBrk="1" latinLnBrk="0" hangingPunct="1">
      <a:defRPr kern="1200">
        <a:solidFill>
          <a:schemeClr val="tx1"/>
        </a:solidFill>
        <a:latin typeface="Tw Cen MT" pitchFamily="34" charset="0"/>
        <a:ea typeface="+mn-ea"/>
        <a:cs typeface="+mn-cs"/>
      </a:defRPr>
    </a:lvl6pPr>
    <a:lvl7pPr marL="2743200" algn="l" defTabSz="914400" rtl="0" eaLnBrk="1" latinLnBrk="0" hangingPunct="1">
      <a:defRPr kern="1200">
        <a:solidFill>
          <a:schemeClr val="tx1"/>
        </a:solidFill>
        <a:latin typeface="Tw Cen MT" pitchFamily="34" charset="0"/>
        <a:ea typeface="+mn-ea"/>
        <a:cs typeface="+mn-cs"/>
      </a:defRPr>
    </a:lvl7pPr>
    <a:lvl8pPr marL="3200400" algn="l" defTabSz="914400" rtl="0" eaLnBrk="1" latinLnBrk="0" hangingPunct="1">
      <a:defRPr kern="1200">
        <a:solidFill>
          <a:schemeClr val="tx1"/>
        </a:solidFill>
        <a:latin typeface="Tw Cen MT" pitchFamily="34" charset="0"/>
        <a:ea typeface="+mn-ea"/>
        <a:cs typeface="+mn-cs"/>
      </a:defRPr>
    </a:lvl8pPr>
    <a:lvl9pPr marL="3657600" algn="l" defTabSz="914400" rtl="0" eaLnBrk="1" latinLnBrk="0" hangingPunct="1">
      <a:defRPr kern="1200">
        <a:solidFill>
          <a:schemeClr val="tx1"/>
        </a:solidFill>
        <a:latin typeface="Tw Cen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3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FC34803-B0B3-4B7D-88AA-1507944130F3}" type="datetimeFigureOut">
              <a:rPr lang="en-US"/>
              <a:pPr>
                <a:defRPr/>
              </a:pPr>
              <a:t>4/15/2014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96A3F0DA-5A4B-41AD-88EB-82CBA4A5E46F}" type="slidenum">
              <a:rPr lang="en-US"/>
              <a:pPr>
                <a:defRPr/>
              </a:pPr>
              <a:t>‹#›</a:t>
            </a:fld>
            <a:endParaRPr lang="en-US"/>
          </a:p>
        </p:txBody>
      </p:sp>
    </p:spTree>
    <p:extLst>
      <p:ext uri="{BB962C8B-B14F-4D97-AF65-F5344CB8AC3E}">
        <p14:creationId xmlns:p14="http://schemas.microsoft.com/office/powerpoint/2010/main" val="38948435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60F9914-D90C-43BD-BCE5-DEF43D60D59B}" type="datetimeFigureOut">
              <a:rPr lang="en-US"/>
              <a:pPr>
                <a:defRPr/>
              </a:pPr>
              <a:t>4/15/2014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2DF9EB7-92AC-4F1F-A0CE-ACF6F80347B7}" type="slidenum">
              <a:rPr lang="en-US"/>
              <a:pPr>
                <a:defRPr/>
              </a:pPr>
              <a:t>‹#›</a:t>
            </a:fld>
            <a:endParaRPr lang="en-US"/>
          </a:p>
        </p:txBody>
      </p:sp>
    </p:spTree>
    <p:extLst>
      <p:ext uri="{BB962C8B-B14F-4D97-AF65-F5344CB8AC3E}">
        <p14:creationId xmlns:p14="http://schemas.microsoft.com/office/powerpoint/2010/main" val="161540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0688BD6-EA25-4637-81F0-B8D2B43D126F}" type="datetimeFigureOut">
              <a:rPr lang="en-US"/>
              <a:pPr>
                <a:defRPr/>
              </a:pPr>
              <a:t>4/15/2014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B8A6752A-3024-4853-B9B2-B3E4C67A6915}" type="slidenum">
              <a:rPr lang="en-US"/>
              <a:pPr>
                <a:defRPr/>
              </a:pPr>
              <a:t>‹#›</a:t>
            </a:fld>
            <a:endParaRPr lang="en-US"/>
          </a:p>
        </p:txBody>
      </p:sp>
    </p:spTree>
    <p:extLst>
      <p:ext uri="{BB962C8B-B14F-4D97-AF65-F5344CB8AC3E}">
        <p14:creationId xmlns:p14="http://schemas.microsoft.com/office/powerpoint/2010/main" val="283376266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F5D3061-B793-4E26-A9CB-70912F764091}" type="datetimeFigureOut">
              <a:rPr lang="en-US"/>
              <a:pPr>
                <a:defRPr/>
              </a:pPr>
              <a:t>4/15/2014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10650D6-2271-4788-B2C3-5E890A677B02}" type="slidenum">
              <a:rPr lang="en-US"/>
              <a:pPr>
                <a:defRPr/>
              </a:pPr>
              <a:t>‹#›</a:t>
            </a:fld>
            <a:endParaRPr lang="en-US"/>
          </a:p>
        </p:txBody>
      </p:sp>
    </p:spTree>
    <p:extLst>
      <p:ext uri="{BB962C8B-B14F-4D97-AF65-F5344CB8AC3E}">
        <p14:creationId xmlns:p14="http://schemas.microsoft.com/office/powerpoint/2010/main" val="145444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B8F5C61-8B8D-47FB-8FF9-91E498C3CD8F}" type="datetimeFigureOut">
              <a:rPr lang="en-US"/>
              <a:pPr>
                <a:defRPr/>
              </a:pPr>
              <a:t>4/15/2014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2026D98-EA09-47AF-8136-C71C1159A9A1}"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503040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8CE16616-A802-4CF4-AB1B-C546DBFD5E99}" type="datetimeFigureOut">
              <a:rPr lang="en-US"/>
              <a:pPr>
                <a:defRPr/>
              </a:pPr>
              <a:t>4/15/2014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E7C75DD2-2ABC-4C26-9A41-D2F9D2D238DD}"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09748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748108D0-2E7D-4A72-A723-13B65AB84EE7}" type="datetimeFigureOut">
              <a:rPr lang="en-US"/>
              <a:pPr>
                <a:defRPr/>
              </a:pPr>
              <a:t>4/15/2014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CB297A75-584E-4A24-87AE-44A8D4B9E77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74802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27334DC-FF0B-44EE-8D76-72B43AC0FCFF}" type="datetimeFigureOut">
              <a:rPr lang="en-US"/>
              <a:pPr>
                <a:defRPr/>
              </a:pPr>
              <a:t>4/15/2014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FF18B86-4682-4DA8-9162-9435C63A08BD}" type="slidenum">
              <a:rPr lang="en-US"/>
              <a:pPr>
                <a:defRPr/>
              </a:pPr>
              <a:t>‹#›</a:t>
            </a:fld>
            <a:endParaRPr lang="en-US"/>
          </a:p>
        </p:txBody>
      </p:sp>
    </p:spTree>
    <p:extLst>
      <p:ext uri="{BB962C8B-B14F-4D97-AF65-F5344CB8AC3E}">
        <p14:creationId xmlns:p14="http://schemas.microsoft.com/office/powerpoint/2010/main" val="201436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940D2EF-0D8C-436A-A23D-5F0B180A56D7}" type="datetimeFigureOut">
              <a:rPr lang="en-US"/>
              <a:pPr>
                <a:defRPr/>
              </a:pPr>
              <a:t>4/15/2014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68ABEA2-DC54-4C0D-8492-EFF7365A2885}" type="slidenum">
              <a:rPr lang="en-US"/>
              <a:pPr>
                <a:defRPr/>
              </a:pPr>
              <a:t>‹#›</a:t>
            </a:fld>
            <a:endParaRPr lang="en-US"/>
          </a:p>
        </p:txBody>
      </p:sp>
    </p:spTree>
    <p:extLst>
      <p:ext uri="{BB962C8B-B14F-4D97-AF65-F5344CB8AC3E}">
        <p14:creationId xmlns:p14="http://schemas.microsoft.com/office/powerpoint/2010/main" val="56390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7D8462C-8429-40C6-83C8-70E5D0AEDD3B}" type="datetimeFigureOut">
              <a:rPr lang="en-US"/>
              <a:pPr>
                <a:defRPr/>
              </a:pPr>
              <a:t>4/15/2014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A997A7A-D8E2-4F2B-9B25-117029FE7986}" type="slidenum">
              <a:rPr lang="en-US"/>
              <a:pPr>
                <a:defRPr/>
              </a:pPr>
              <a:t>‹#›</a:t>
            </a:fld>
            <a:endParaRPr lang="en-US"/>
          </a:p>
        </p:txBody>
      </p:sp>
    </p:spTree>
    <p:extLst>
      <p:ext uri="{BB962C8B-B14F-4D97-AF65-F5344CB8AC3E}">
        <p14:creationId xmlns:p14="http://schemas.microsoft.com/office/powerpoint/2010/main" val="305272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352DC936-C633-4DAA-8B6D-064B033D2DA9}" type="datetimeFigureOut">
              <a:rPr lang="en-US"/>
              <a:pPr>
                <a:defRPr/>
              </a:pPr>
              <a:t>4/15/2014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5A96620-2FD1-44AE-820A-60DBAD11175C}"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16991297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2F3DAB09-4F86-484E-9DE5-6676992199CC}" type="datetimeFigureOut">
              <a:rPr lang="en-US"/>
              <a:pPr>
                <a:defRPr/>
              </a:pPr>
              <a:t>4/15/2014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DE8108A4-4366-4EA1-95DC-E2AB029D1E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6477000" cy="1828800"/>
          </a:xfrm>
        </p:spPr>
        <p:txBody>
          <a:bodyPr>
            <a:normAutofit/>
          </a:bodyPr>
          <a:lstStyle/>
          <a:p>
            <a:pPr eaLnBrk="1" fontAlgn="auto" hangingPunct="1">
              <a:spcAft>
                <a:spcPts val="0"/>
              </a:spcAft>
              <a:defRPr/>
            </a:pPr>
            <a:r>
              <a:rPr lang="en-US" dirty="0" smtClean="0"/>
              <a:t>Chapter 18</a:t>
            </a:r>
            <a:endParaRPr lang="en-US" dirty="0"/>
          </a:p>
        </p:txBody>
      </p:sp>
      <p:sp>
        <p:nvSpPr>
          <p:cNvPr id="9219" name="Subtitle 2"/>
          <p:cNvSpPr>
            <a:spLocks noGrp="1"/>
          </p:cNvSpPr>
          <p:nvPr>
            <p:ph type="subTitle" idx="1"/>
          </p:nvPr>
        </p:nvSpPr>
        <p:spPr>
          <a:xfrm>
            <a:off x="609600" y="3352800"/>
            <a:ext cx="7543800" cy="1828800"/>
          </a:xfrm>
        </p:spPr>
        <p:txBody>
          <a:bodyPr/>
          <a:lstStyle/>
          <a:p>
            <a:pPr eaLnBrk="1" hangingPunct="1"/>
            <a:r>
              <a:rPr lang="en-US" sz="3200" smtClean="0"/>
              <a:t>Section 18.2  </a:t>
            </a:r>
          </a:p>
          <a:p>
            <a:pPr eaLnBrk="1" hangingPunct="1"/>
            <a:r>
              <a:rPr lang="en-US" sz="3200" smtClean="0"/>
              <a:t>Probability and Inheritance of Single Traits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smtClean="0"/>
              <a:t>Example Problem</a:t>
            </a:r>
          </a:p>
        </p:txBody>
      </p:sp>
      <p:sp>
        <p:nvSpPr>
          <p:cNvPr id="3" name="Content Placeholder 2"/>
          <p:cNvSpPr>
            <a:spLocks noGrp="1"/>
          </p:cNvSpPr>
          <p:nvPr>
            <p:ph sz="quarter" idx="1"/>
          </p:nvPr>
        </p:nvSpPr>
        <p:spPr>
          <a:xfrm>
            <a:off x="612775" y="1600200"/>
            <a:ext cx="8153400" cy="4495800"/>
          </a:xfrm>
        </p:spPr>
        <p:txBody>
          <a:bodyPr/>
          <a:lstStyle/>
          <a:p>
            <a:pPr eaLnBrk="1" hangingPunct="1"/>
            <a:r>
              <a:rPr lang="en-US" dirty="0" smtClean="0"/>
              <a:t>A horticulture worker has seeds from a particular cross, but has no information about the genotype or the phenotype of the parents. He plants and grows the offspring, and records the traits of each offspring. What is the genotype and phenotype of the parent plants?</a:t>
            </a:r>
          </a:p>
          <a:p>
            <a:pPr eaLnBrk="1" hangingPunct="1"/>
            <a:endParaRPr lang="en-US" dirty="0" smtClean="0"/>
          </a:p>
        </p:txBody>
      </p:sp>
      <p:graphicFrame>
        <p:nvGraphicFramePr>
          <p:cNvPr id="4" name="Table 3"/>
          <p:cNvGraphicFramePr>
            <a:graphicFrameLocks noGrp="1"/>
          </p:cNvGraphicFramePr>
          <p:nvPr/>
        </p:nvGraphicFramePr>
        <p:xfrm>
          <a:off x="1524000" y="4648200"/>
          <a:ext cx="6096000" cy="1112838"/>
        </p:xfrm>
        <a:graphic>
          <a:graphicData uri="http://schemas.openxmlformats.org/drawingml/2006/table">
            <a:tbl>
              <a:tblPr firstRow="1" bandRow="1">
                <a:tableStyleId>{7DF18680-E054-41AD-8BC1-D1AEF772440D}</a:tableStyleId>
              </a:tblPr>
              <a:tblGrid>
                <a:gridCol w="3048000"/>
                <a:gridCol w="3048000"/>
              </a:tblGrid>
              <a:tr h="370946">
                <a:tc>
                  <a:txBody>
                    <a:bodyPr/>
                    <a:lstStyle/>
                    <a:p>
                      <a:pPr algn="ctr"/>
                      <a:r>
                        <a:rPr lang="en-US" sz="1800" dirty="0" smtClean="0"/>
                        <a:t>Offspring</a:t>
                      </a:r>
                      <a:r>
                        <a:rPr lang="en-US" sz="1800" baseline="0" dirty="0" smtClean="0"/>
                        <a:t> Phenotype</a:t>
                      </a:r>
                      <a:endParaRPr lang="en-US" sz="1800" dirty="0"/>
                    </a:p>
                  </a:txBody>
                  <a:tcPr marT="45733" marB="45733"/>
                </a:tc>
                <a:tc>
                  <a:txBody>
                    <a:bodyPr/>
                    <a:lstStyle/>
                    <a:p>
                      <a:pPr algn="ctr"/>
                      <a:r>
                        <a:rPr lang="en-US" sz="1800" dirty="0" smtClean="0"/>
                        <a:t>Numbers</a:t>
                      </a:r>
                      <a:endParaRPr lang="en-US" sz="1800" dirty="0"/>
                    </a:p>
                  </a:txBody>
                  <a:tcPr marT="45733" marB="45733"/>
                </a:tc>
              </a:tr>
              <a:tr h="370946">
                <a:tc>
                  <a:txBody>
                    <a:bodyPr/>
                    <a:lstStyle/>
                    <a:p>
                      <a:pPr algn="ctr"/>
                      <a:r>
                        <a:rPr lang="en-US" sz="1800" dirty="0" smtClean="0"/>
                        <a:t>Round</a:t>
                      </a:r>
                      <a:r>
                        <a:rPr lang="en-US" sz="1800" baseline="0" dirty="0" smtClean="0"/>
                        <a:t> seed peas</a:t>
                      </a:r>
                      <a:endParaRPr lang="en-US" sz="1800" dirty="0"/>
                    </a:p>
                  </a:txBody>
                  <a:tcPr marT="45733" marB="45733"/>
                </a:tc>
                <a:tc>
                  <a:txBody>
                    <a:bodyPr/>
                    <a:lstStyle/>
                    <a:p>
                      <a:pPr algn="ctr"/>
                      <a:r>
                        <a:rPr lang="en-US" sz="1800" dirty="0" smtClean="0"/>
                        <a:t>5472</a:t>
                      </a:r>
                      <a:endParaRPr lang="en-US" sz="1800" dirty="0"/>
                    </a:p>
                  </a:txBody>
                  <a:tcPr marT="45733" marB="45733"/>
                </a:tc>
              </a:tr>
              <a:tr h="370946">
                <a:tc>
                  <a:txBody>
                    <a:bodyPr/>
                    <a:lstStyle/>
                    <a:p>
                      <a:pPr algn="ctr"/>
                      <a:r>
                        <a:rPr lang="en-US" sz="1800" dirty="0" smtClean="0"/>
                        <a:t>Wrinkled seed peas</a:t>
                      </a:r>
                      <a:endParaRPr lang="en-US" sz="1800" dirty="0"/>
                    </a:p>
                  </a:txBody>
                  <a:tcPr marT="45733" marB="45733"/>
                </a:tc>
                <a:tc>
                  <a:txBody>
                    <a:bodyPr/>
                    <a:lstStyle/>
                    <a:p>
                      <a:pPr algn="ctr"/>
                      <a:r>
                        <a:rPr lang="en-US" sz="1800" dirty="0" smtClean="0"/>
                        <a:t>1850</a:t>
                      </a:r>
                      <a:endParaRPr lang="en-US" sz="1800" dirty="0"/>
                    </a:p>
                  </a:txBody>
                  <a:tcPr marT="45733" marB="4573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Solving the Problem</a:t>
            </a:r>
          </a:p>
        </p:txBody>
      </p:sp>
      <p:sp>
        <p:nvSpPr>
          <p:cNvPr id="3" name="Content Placeholder 2"/>
          <p:cNvSpPr>
            <a:spLocks noGrp="1"/>
          </p:cNvSpPr>
          <p:nvPr>
            <p:ph sz="quarter" idx="1"/>
          </p:nvPr>
        </p:nvSpPr>
        <p:spPr>
          <a:xfrm>
            <a:off x="612775" y="1600200"/>
            <a:ext cx="8153400" cy="4495800"/>
          </a:xfrm>
        </p:spPr>
        <p:txBody>
          <a:bodyPr/>
          <a:lstStyle/>
          <a:p>
            <a:pPr eaLnBrk="1" hangingPunct="1"/>
            <a:r>
              <a:rPr lang="en-US" dirty="0" smtClean="0"/>
              <a:t>Determine the phenotypic ratio.</a:t>
            </a:r>
          </a:p>
          <a:p>
            <a:pPr eaLnBrk="1" hangingPunct="1"/>
            <a:endParaRPr lang="en-US" dirty="0" smtClean="0"/>
          </a:p>
          <a:p>
            <a:pPr eaLnBrk="1" hangingPunct="1"/>
            <a:r>
              <a:rPr lang="en-US" dirty="0" smtClean="0"/>
              <a:t>5472/1850 = 2.95 which is approximately a 3/1 ratio.</a:t>
            </a:r>
          </a:p>
          <a:p>
            <a:pPr eaLnBrk="1" hangingPunct="1"/>
            <a:endParaRPr lang="en-US" dirty="0" smtClean="0"/>
          </a:p>
          <a:p>
            <a:pPr eaLnBrk="1" hangingPunct="1"/>
            <a:r>
              <a:rPr lang="en-US" dirty="0" smtClean="0"/>
              <a:t>Now try the different crosses to see which genotypes will give a 3/1 phenotypic ratio.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en-US" smtClean="0"/>
              <a:t>Solution to Example Problem </a:t>
            </a:r>
          </a:p>
        </p:txBody>
      </p:sp>
      <p:graphicFrame>
        <p:nvGraphicFramePr>
          <p:cNvPr id="4" name="Content Placeholder 3"/>
          <p:cNvGraphicFramePr>
            <a:graphicFrameLocks noGrp="1"/>
          </p:cNvGraphicFramePr>
          <p:nvPr>
            <p:ph sz="quarter" idx="1"/>
          </p:nvPr>
        </p:nvGraphicFramePr>
        <p:xfrm>
          <a:off x="457200" y="1905000"/>
          <a:ext cx="3730626" cy="1295400"/>
        </p:xfrm>
        <a:graphic>
          <a:graphicData uri="http://schemas.openxmlformats.org/drawingml/2006/table">
            <a:tbl>
              <a:tblPr firstRow="1" bandRow="1">
                <a:tableStyleId>{5C22544A-7EE6-4342-B048-85BDC9FD1C3A}</a:tableStyleId>
              </a:tblPr>
              <a:tblGrid>
                <a:gridCol w="1243542"/>
                <a:gridCol w="1243542"/>
                <a:gridCol w="1243542"/>
              </a:tblGrid>
              <a:tr h="431800">
                <a:tc>
                  <a:txBody>
                    <a:bodyPr/>
                    <a:lstStyle/>
                    <a:p>
                      <a:endParaRPr lang="en-US" dirty="0"/>
                    </a:p>
                  </a:txBody>
                  <a:tcPr/>
                </a:tc>
                <a:tc>
                  <a:txBody>
                    <a:bodyPr/>
                    <a:lstStyle/>
                    <a:p>
                      <a:r>
                        <a:rPr lang="en-US" dirty="0" smtClean="0"/>
                        <a:t>R</a:t>
                      </a:r>
                      <a:endParaRPr lang="en-US" dirty="0"/>
                    </a:p>
                  </a:txBody>
                  <a:tcPr/>
                </a:tc>
                <a:tc>
                  <a:txBody>
                    <a:bodyPr/>
                    <a:lstStyle/>
                    <a:p>
                      <a:r>
                        <a:rPr lang="en-US" dirty="0" smtClean="0"/>
                        <a:t>R</a:t>
                      </a:r>
                      <a:endParaRPr lang="en-US" dirty="0"/>
                    </a:p>
                  </a:txBody>
                  <a:tcPr/>
                </a:tc>
              </a:tr>
              <a:tr h="431800">
                <a:tc>
                  <a:txBody>
                    <a:bodyPr/>
                    <a:lstStyle/>
                    <a:p>
                      <a:r>
                        <a:rPr lang="en-US" dirty="0" smtClean="0"/>
                        <a:t>r</a:t>
                      </a:r>
                      <a:endParaRPr lang="en-US" dirty="0"/>
                    </a:p>
                  </a:txBody>
                  <a:tcPr/>
                </a:tc>
                <a:tc>
                  <a:txBody>
                    <a:bodyPr/>
                    <a:lstStyle/>
                    <a:p>
                      <a:r>
                        <a:rPr lang="en-US" dirty="0" err="1" smtClean="0"/>
                        <a:t>Rr</a:t>
                      </a:r>
                      <a:endParaRPr lang="en-US" dirty="0"/>
                    </a:p>
                  </a:txBody>
                  <a:tcPr/>
                </a:tc>
                <a:tc>
                  <a:txBody>
                    <a:bodyPr/>
                    <a:lstStyle/>
                    <a:p>
                      <a:r>
                        <a:rPr lang="en-US" dirty="0" err="1" smtClean="0"/>
                        <a:t>Rr</a:t>
                      </a:r>
                      <a:endParaRPr lang="en-US" dirty="0"/>
                    </a:p>
                  </a:txBody>
                  <a:tcPr/>
                </a:tc>
              </a:tr>
              <a:tr h="431800">
                <a:tc>
                  <a:txBody>
                    <a:bodyPr/>
                    <a:lstStyle/>
                    <a:p>
                      <a:r>
                        <a:rPr lang="en-US" dirty="0" smtClean="0"/>
                        <a:t>r</a:t>
                      </a:r>
                      <a:endParaRPr lang="en-US" dirty="0"/>
                    </a:p>
                  </a:txBody>
                  <a:tcPr/>
                </a:tc>
                <a:tc>
                  <a:txBody>
                    <a:bodyPr/>
                    <a:lstStyle/>
                    <a:p>
                      <a:r>
                        <a:rPr lang="en-US" dirty="0" err="1" smtClean="0"/>
                        <a:t>Rr</a:t>
                      </a:r>
                      <a:endParaRPr lang="en-US" dirty="0"/>
                    </a:p>
                  </a:txBody>
                  <a:tcPr/>
                </a:tc>
                <a:tc>
                  <a:txBody>
                    <a:bodyPr/>
                    <a:lstStyle/>
                    <a:p>
                      <a:r>
                        <a:rPr lang="en-US" dirty="0" err="1" smtClean="0"/>
                        <a:t>Rr</a:t>
                      </a:r>
                      <a:endParaRPr lang="en-US" dirty="0"/>
                    </a:p>
                  </a:txBody>
                  <a:tcPr/>
                </a:tc>
              </a:tr>
            </a:tbl>
          </a:graphicData>
        </a:graphic>
      </p:graphicFrame>
      <p:graphicFrame>
        <p:nvGraphicFramePr>
          <p:cNvPr id="5" name="Content Placeholder 3"/>
          <p:cNvGraphicFramePr>
            <a:graphicFrameLocks/>
          </p:cNvGraphicFramePr>
          <p:nvPr/>
        </p:nvGraphicFramePr>
        <p:xfrm>
          <a:off x="4953000" y="1905000"/>
          <a:ext cx="3730626" cy="1295400"/>
        </p:xfrm>
        <a:graphic>
          <a:graphicData uri="http://schemas.openxmlformats.org/drawingml/2006/table">
            <a:tbl>
              <a:tblPr firstRow="1" bandRow="1">
                <a:tableStyleId>{5C22544A-7EE6-4342-B048-85BDC9FD1C3A}</a:tableStyleId>
              </a:tblPr>
              <a:tblGrid>
                <a:gridCol w="1243542"/>
                <a:gridCol w="1243542"/>
                <a:gridCol w="1243542"/>
              </a:tblGrid>
              <a:tr h="431800">
                <a:tc>
                  <a:txBody>
                    <a:bodyPr/>
                    <a:lstStyle/>
                    <a:p>
                      <a:endParaRPr lang="en-US" dirty="0"/>
                    </a:p>
                  </a:txBody>
                  <a:tcPr/>
                </a:tc>
                <a:tc>
                  <a:txBody>
                    <a:bodyPr/>
                    <a:lstStyle/>
                    <a:p>
                      <a:r>
                        <a:rPr lang="en-US" dirty="0" smtClean="0"/>
                        <a:t>R</a:t>
                      </a:r>
                      <a:endParaRPr lang="en-US" dirty="0"/>
                    </a:p>
                  </a:txBody>
                  <a:tcPr/>
                </a:tc>
                <a:tc>
                  <a:txBody>
                    <a:bodyPr/>
                    <a:lstStyle/>
                    <a:p>
                      <a:r>
                        <a:rPr lang="en-US" dirty="0" smtClean="0"/>
                        <a:t>r</a:t>
                      </a:r>
                      <a:endParaRPr lang="en-US" dirty="0"/>
                    </a:p>
                  </a:txBody>
                  <a:tcPr/>
                </a:tc>
              </a:tr>
              <a:tr h="431800">
                <a:tc>
                  <a:txBody>
                    <a:bodyPr/>
                    <a:lstStyle/>
                    <a:p>
                      <a:r>
                        <a:rPr lang="en-US" dirty="0" smtClean="0"/>
                        <a:t>r</a:t>
                      </a:r>
                      <a:endParaRPr lang="en-US" dirty="0"/>
                    </a:p>
                  </a:txBody>
                  <a:tcPr/>
                </a:tc>
                <a:tc>
                  <a:txBody>
                    <a:bodyPr/>
                    <a:lstStyle/>
                    <a:p>
                      <a:r>
                        <a:rPr lang="en-US" dirty="0" err="1" smtClean="0"/>
                        <a:t>Rr</a:t>
                      </a:r>
                      <a:endParaRPr lang="en-US" dirty="0"/>
                    </a:p>
                  </a:txBody>
                  <a:tcPr/>
                </a:tc>
                <a:tc>
                  <a:txBody>
                    <a:bodyPr/>
                    <a:lstStyle/>
                    <a:p>
                      <a:r>
                        <a:rPr lang="en-US" dirty="0" err="1" smtClean="0"/>
                        <a:t>rr</a:t>
                      </a:r>
                      <a:endParaRPr lang="en-US" dirty="0"/>
                    </a:p>
                  </a:txBody>
                  <a:tcPr/>
                </a:tc>
              </a:tr>
              <a:tr h="431800">
                <a:tc>
                  <a:txBody>
                    <a:bodyPr/>
                    <a:lstStyle/>
                    <a:p>
                      <a:r>
                        <a:rPr lang="en-US" dirty="0" smtClean="0"/>
                        <a:t>r</a:t>
                      </a:r>
                      <a:endParaRPr lang="en-US" dirty="0"/>
                    </a:p>
                  </a:txBody>
                  <a:tcPr/>
                </a:tc>
                <a:tc>
                  <a:txBody>
                    <a:bodyPr/>
                    <a:lstStyle/>
                    <a:p>
                      <a:r>
                        <a:rPr lang="en-US" dirty="0" err="1" smtClean="0"/>
                        <a:t>Rr</a:t>
                      </a:r>
                      <a:endParaRPr lang="en-US" dirty="0"/>
                    </a:p>
                  </a:txBody>
                  <a:tcPr/>
                </a:tc>
                <a:tc>
                  <a:txBody>
                    <a:bodyPr/>
                    <a:lstStyle/>
                    <a:p>
                      <a:r>
                        <a:rPr lang="en-US" dirty="0" err="1" smtClean="0"/>
                        <a:t>rr</a:t>
                      </a:r>
                      <a:endParaRPr lang="en-US" dirty="0"/>
                    </a:p>
                  </a:txBody>
                  <a:tcPr/>
                </a:tc>
              </a:tr>
            </a:tbl>
          </a:graphicData>
        </a:graphic>
      </p:graphicFrame>
      <p:graphicFrame>
        <p:nvGraphicFramePr>
          <p:cNvPr id="6" name="Content Placeholder 3"/>
          <p:cNvGraphicFramePr>
            <a:graphicFrameLocks/>
          </p:cNvGraphicFramePr>
          <p:nvPr/>
        </p:nvGraphicFramePr>
        <p:xfrm>
          <a:off x="533400" y="4410075"/>
          <a:ext cx="3730626" cy="1228866"/>
        </p:xfrm>
        <a:graphic>
          <a:graphicData uri="http://schemas.openxmlformats.org/drawingml/2006/table">
            <a:tbl>
              <a:tblPr firstRow="1" bandRow="1">
                <a:tableStyleId>{5C22544A-7EE6-4342-B048-85BDC9FD1C3A}</a:tableStyleId>
              </a:tblPr>
              <a:tblGrid>
                <a:gridCol w="1243542"/>
                <a:gridCol w="1243542"/>
                <a:gridCol w="1243542"/>
              </a:tblGrid>
              <a:tr h="365571">
                <a:tc>
                  <a:txBody>
                    <a:bodyPr/>
                    <a:lstStyle/>
                    <a:p>
                      <a:endParaRPr lang="en-US" sz="1800" dirty="0"/>
                    </a:p>
                  </a:txBody>
                  <a:tcPr marT="45696" marB="45696"/>
                </a:tc>
                <a:tc>
                  <a:txBody>
                    <a:bodyPr/>
                    <a:lstStyle/>
                    <a:p>
                      <a:r>
                        <a:rPr lang="en-US" sz="1800" dirty="0" smtClean="0"/>
                        <a:t>R</a:t>
                      </a:r>
                      <a:endParaRPr lang="en-US" sz="1800" dirty="0"/>
                    </a:p>
                  </a:txBody>
                  <a:tcPr marT="45696" marB="45696"/>
                </a:tc>
                <a:tc>
                  <a:txBody>
                    <a:bodyPr/>
                    <a:lstStyle/>
                    <a:p>
                      <a:r>
                        <a:rPr lang="en-US" sz="1800" dirty="0" smtClean="0"/>
                        <a:t>r</a:t>
                      </a:r>
                      <a:endParaRPr lang="en-US" sz="1800" dirty="0"/>
                    </a:p>
                  </a:txBody>
                  <a:tcPr marT="45696" marB="45696"/>
                </a:tc>
              </a:tr>
              <a:tr h="431577">
                <a:tc>
                  <a:txBody>
                    <a:bodyPr/>
                    <a:lstStyle/>
                    <a:p>
                      <a:r>
                        <a:rPr lang="en-US" sz="1800" dirty="0" smtClean="0"/>
                        <a:t>R</a:t>
                      </a:r>
                      <a:endParaRPr lang="en-US" sz="1800" dirty="0"/>
                    </a:p>
                  </a:txBody>
                  <a:tcPr marT="45696" marB="45696"/>
                </a:tc>
                <a:tc>
                  <a:txBody>
                    <a:bodyPr/>
                    <a:lstStyle/>
                    <a:p>
                      <a:r>
                        <a:rPr lang="en-US" sz="1800" dirty="0" smtClean="0"/>
                        <a:t>RR</a:t>
                      </a:r>
                      <a:endParaRPr lang="en-US" sz="1800" dirty="0"/>
                    </a:p>
                  </a:txBody>
                  <a:tcPr marT="45696" marB="45696"/>
                </a:tc>
                <a:tc>
                  <a:txBody>
                    <a:bodyPr/>
                    <a:lstStyle/>
                    <a:p>
                      <a:r>
                        <a:rPr lang="en-US" sz="1800" dirty="0" err="1" smtClean="0"/>
                        <a:t>Rr</a:t>
                      </a:r>
                      <a:endParaRPr lang="en-US" sz="1800" dirty="0"/>
                    </a:p>
                  </a:txBody>
                  <a:tcPr marT="45696" marB="45696"/>
                </a:tc>
              </a:tr>
              <a:tr h="431577">
                <a:tc>
                  <a:txBody>
                    <a:bodyPr/>
                    <a:lstStyle/>
                    <a:p>
                      <a:r>
                        <a:rPr lang="en-US" sz="1800" dirty="0" smtClean="0"/>
                        <a:t>r</a:t>
                      </a:r>
                      <a:endParaRPr lang="en-US" sz="1800" dirty="0"/>
                    </a:p>
                  </a:txBody>
                  <a:tcPr marT="45696" marB="45696"/>
                </a:tc>
                <a:tc>
                  <a:txBody>
                    <a:bodyPr/>
                    <a:lstStyle/>
                    <a:p>
                      <a:r>
                        <a:rPr lang="en-US" sz="1800" dirty="0" err="1" smtClean="0"/>
                        <a:t>Rr</a:t>
                      </a:r>
                      <a:endParaRPr lang="en-US" sz="1800" dirty="0"/>
                    </a:p>
                  </a:txBody>
                  <a:tcPr marT="45696" marB="45696"/>
                </a:tc>
                <a:tc>
                  <a:txBody>
                    <a:bodyPr/>
                    <a:lstStyle/>
                    <a:p>
                      <a:r>
                        <a:rPr lang="en-US" sz="1800" dirty="0" err="1" smtClean="0"/>
                        <a:t>rr</a:t>
                      </a:r>
                      <a:endParaRPr lang="en-US" sz="1800" dirty="0"/>
                    </a:p>
                  </a:txBody>
                  <a:tcPr marT="45696" marB="45696"/>
                </a:tc>
              </a:tr>
            </a:tbl>
          </a:graphicData>
        </a:graphic>
      </p:graphicFrame>
      <p:sp>
        <p:nvSpPr>
          <p:cNvPr id="7" name="TextBox 6"/>
          <p:cNvSpPr txBox="1">
            <a:spLocks noChangeArrowheads="1"/>
          </p:cNvSpPr>
          <p:nvPr/>
        </p:nvSpPr>
        <p:spPr bwMode="auto">
          <a:xfrm>
            <a:off x="1752600" y="3275013"/>
            <a:ext cx="1295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eaLnBrk="1" hangingPunct="1"/>
            <a:r>
              <a:rPr lang="en-US" sz="2400" b="1"/>
              <a:t>4:0 ratio</a:t>
            </a:r>
          </a:p>
        </p:txBody>
      </p:sp>
      <p:sp>
        <p:nvSpPr>
          <p:cNvPr id="8" name="TextBox 7"/>
          <p:cNvSpPr txBox="1">
            <a:spLocks noChangeArrowheads="1"/>
          </p:cNvSpPr>
          <p:nvPr/>
        </p:nvSpPr>
        <p:spPr bwMode="auto">
          <a:xfrm>
            <a:off x="6172200" y="3279775"/>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eaLnBrk="1" hangingPunct="1"/>
            <a:r>
              <a:rPr lang="en-US" sz="2400" b="1"/>
              <a:t>2:2 ratio</a:t>
            </a:r>
          </a:p>
        </p:txBody>
      </p:sp>
      <p:sp>
        <p:nvSpPr>
          <p:cNvPr id="9" name="TextBox 8"/>
          <p:cNvSpPr txBox="1">
            <a:spLocks noChangeArrowheads="1"/>
          </p:cNvSpPr>
          <p:nvPr/>
        </p:nvSpPr>
        <p:spPr bwMode="auto">
          <a:xfrm>
            <a:off x="1752600" y="5638800"/>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eaLnBrk="1" hangingPunct="1"/>
            <a:r>
              <a:rPr lang="en-US" sz="2400" b="1"/>
              <a:t>3:1 ratio</a:t>
            </a:r>
          </a:p>
        </p:txBody>
      </p:sp>
      <p:sp>
        <p:nvSpPr>
          <p:cNvPr id="10" name="TextBox 9"/>
          <p:cNvSpPr txBox="1">
            <a:spLocks noChangeArrowheads="1"/>
          </p:cNvSpPr>
          <p:nvPr/>
        </p:nvSpPr>
        <p:spPr bwMode="auto">
          <a:xfrm>
            <a:off x="5795963" y="4594225"/>
            <a:ext cx="266223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eaLnBrk="1" hangingPunct="1"/>
            <a:r>
              <a:rPr lang="en-US" sz="2400"/>
              <a:t>Only when both parents are heterozygous will a 3:1 ratio be seen.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mtClean="0"/>
              <a:t>Phenotypic Ratios</a:t>
            </a:r>
          </a:p>
        </p:txBody>
      </p:sp>
      <p:sp>
        <p:nvSpPr>
          <p:cNvPr id="3" name="Content Placeholder 2"/>
          <p:cNvSpPr>
            <a:spLocks noGrp="1"/>
          </p:cNvSpPr>
          <p:nvPr>
            <p:ph sz="quarter" idx="1"/>
          </p:nvPr>
        </p:nvSpPr>
        <p:spPr>
          <a:xfrm>
            <a:off x="612775" y="1600200"/>
            <a:ext cx="8153400" cy="5181600"/>
          </a:xfrm>
        </p:spPr>
        <p:txBody>
          <a:bodyPr>
            <a:normAutofit/>
          </a:bodyPr>
          <a:lstStyle/>
          <a:p>
            <a:pPr marL="320040" indent="-320040" eaLnBrk="1" fontAlgn="auto" hangingPunct="1">
              <a:spcAft>
                <a:spcPts val="0"/>
              </a:spcAft>
              <a:buFont typeface="Wingdings"/>
              <a:buChar char=""/>
              <a:defRPr/>
            </a:pPr>
            <a:r>
              <a:rPr lang="en-US" dirty="0" smtClean="0"/>
              <a:t>A </a:t>
            </a:r>
            <a:r>
              <a:rPr lang="en-US" b="1" u="sng" dirty="0" smtClean="0"/>
              <a:t>phenotypic ratio </a:t>
            </a:r>
            <a:r>
              <a:rPr lang="en-US" dirty="0" smtClean="0"/>
              <a:t>is the ratio of offspring with the dominant trait to the recessive trait.</a:t>
            </a: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r>
              <a:rPr lang="en-US" dirty="0" smtClean="0"/>
              <a:t>A phenotypic ratio can be expressed as a decimal, a fraction or a percentage.</a:t>
            </a: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r>
              <a:rPr lang="en-US" dirty="0" smtClean="0"/>
              <a:t>Ex. </a:t>
            </a: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endParaRPr lang="en-US" dirty="0" smtClean="0"/>
          </a:p>
          <a:p>
            <a:pPr marL="0" indent="0" algn="ctr" eaLnBrk="1" fontAlgn="auto" hangingPunct="1">
              <a:spcAft>
                <a:spcPts val="0"/>
              </a:spcAft>
              <a:buFont typeface="Wingdings"/>
              <a:buNone/>
              <a:defRPr/>
            </a:pPr>
            <a:r>
              <a:rPr lang="en-US" dirty="0" smtClean="0"/>
              <a:t>0.75 , ¾ or 75% are round seeded.</a:t>
            </a:r>
            <a:endParaRPr lang="en-US" dirty="0"/>
          </a:p>
        </p:txBody>
      </p:sp>
      <p:graphicFrame>
        <p:nvGraphicFramePr>
          <p:cNvPr id="4" name="Table 3"/>
          <p:cNvGraphicFramePr>
            <a:graphicFrameLocks noGrp="1"/>
          </p:cNvGraphicFramePr>
          <p:nvPr/>
        </p:nvGraphicFramePr>
        <p:xfrm>
          <a:off x="1828800" y="4419600"/>
          <a:ext cx="6172200" cy="1737258"/>
        </p:xfrm>
        <a:graphic>
          <a:graphicData uri="http://schemas.openxmlformats.org/drawingml/2006/table">
            <a:tbl>
              <a:tblPr firstRow="1" bandRow="1">
                <a:tableStyleId>{00A15C55-8517-42AA-B614-E9B94910E393}</a:tableStyleId>
              </a:tblPr>
              <a:tblGrid>
                <a:gridCol w="2057400"/>
                <a:gridCol w="2057400"/>
                <a:gridCol w="2057400"/>
              </a:tblGrid>
              <a:tr h="578908">
                <a:tc>
                  <a:txBody>
                    <a:bodyPr/>
                    <a:lstStyle/>
                    <a:p>
                      <a:pPr algn="ctr"/>
                      <a:endParaRPr lang="en-US" sz="3200" dirty="0"/>
                    </a:p>
                  </a:txBody>
                  <a:tcPr marT="45703" marB="45703"/>
                </a:tc>
                <a:tc>
                  <a:txBody>
                    <a:bodyPr/>
                    <a:lstStyle/>
                    <a:p>
                      <a:pPr algn="ctr"/>
                      <a:r>
                        <a:rPr lang="en-US" sz="3200" dirty="0" smtClean="0"/>
                        <a:t>R</a:t>
                      </a:r>
                      <a:endParaRPr lang="en-US" sz="3200" dirty="0"/>
                    </a:p>
                  </a:txBody>
                  <a:tcPr marT="45703" marB="45703"/>
                </a:tc>
                <a:tc>
                  <a:txBody>
                    <a:bodyPr/>
                    <a:lstStyle/>
                    <a:p>
                      <a:pPr algn="ctr"/>
                      <a:r>
                        <a:rPr lang="en-US" sz="3200" dirty="0" smtClean="0"/>
                        <a:t>r</a:t>
                      </a:r>
                      <a:endParaRPr lang="en-US" sz="3200" dirty="0"/>
                    </a:p>
                  </a:txBody>
                  <a:tcPr marT="45703" marB="45703"/>
                </a:tc>
              </a:tr>
              <a:tr h="578908">
                <a:tc>
                  <a:txBody>
                    <a:bodyPr/>
                    <a:lstStyle/>
                    <a:p>
                      <a:pPr algn="ctr"/>
                      <a:r>
                        <a:rPr lang="en-US" sz="3200" dirty="0" smtClean="0"/>
                        <a:t>R</a:t>
                      </a:r>
                      <a:endParaRPr lang="en-US" sz="3200" dirty="0"/>
                    </a:p>
                  </a:txBody>
                  <a:tcPr marT="45703" marB="45703"/>
                </a:tc>
                <a:tc>
                  <a:txBody>
                    <a:bodyPr/>
                    <a:lstStyle/>
                    <a:p>
                      <a:pPr algn="ctr"/>
                      <a:r>
                        <a:rPr lang="en-US" sz="3200" dirty="0" smtClean="0"/>
                        <a:t>RR</a:t>
                      </a:r>
                      <a:endParaRPr lang="en-US" sz="3200" dirty="0"/>
                    </a:p>
                  </a:txBody>
                  <a:tcPr marT="45703" marB="45703"/>
                </a:tc>
                <a:tc>
                  <a:txBody>
                    <a:bodyPr/>
                    <a:lstStyle/>
                    <a:p>
                      <a:pPr algn="ctr"/>
                      <a:r>
                        <a:rPr lang="en-US" sz="3200" dirty="0" err="1" smtClean="0"/>
                        <a:t>Rr</a:t>
                      </a:r>
                      <a:endParaRPr lang="en-US" sz="3200" dirty="0"/>
                    </a:p>
                  </a:txBody>
                  <a:tcPr marT="45703" marB="45703"/>
                </a:tc>
              </a:tr>
              <a:tr h="578908">
                <a:tc>
                  <a:txBody>
                    <a:bodyPr/>
                    <a:lstStyle/>
                    <a:p>
                      <a:pPr algn="ctr"/>
                      <a:r>
                        <a:rPr lang="en-US" sz="3200" dirty="0" smtClean="0"/>
                        <a:t>r</a:t>
                      </a:r>
                      <a:endParaRPr lang="en-US" sz="3200" dirty="0"/>
                    </a:p>
                  </a:txBody>
                  <a:tcPr marT="45703" marB="45703"/>
                </a:tc>
                <a:tc>
                  <a:txBody>
                    <a:bodyPr/>
                    <a:lstStyle/>
                    <a:p>
                      <a:pPr algn="ctr"/>
                      <a:r>
                        <a:rPr lang="en-US" sz="3200" dirty="0" err="1" smtClean="0"/>
                        <a:t>Rr</a:t>
                      </a:r>
                      <a:endParaRPr lang="en-US" sz="3200" dirty="0"/>
                    </a:p>
                  </a:txBody>
                  <a:tcPr marT="45703" marB="45703"/>
                </a:tc>
                <a:tc>
                  <a:txBody>
                    <a:bodyPr/>
                    <a:lstStyle/>
                    <a:p>
                      <a:pPr algn="ctr"/>
                      <a:r>
                        <a:rPr lang="en-US" sz="3200" dirty="0" err="1" smtClean="0"/>
                        <a:t>rr</a:t>
                      </a:r>
                      <a:endParaRPr lang="en-US" sz="3200" dirty="0"/>
                    </a:p>
                  </a:txBody>
                  <a:tcPr marT="45703" marB="4570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pPr eaLnBrk="1" hangingPunct="1"/>
            <a:r>
              <a:rPr lang="en-US" smtClean="0"/>
              <a:t>Phenotypes and Probability</a:t>
            </a:r>
          </a:p>
        </p:txBody>
      </p:sp>
      <p:sp>
        <p:nvSpPr>
          <p:cNvPr id="3" name="Content Placeholder 2"/>
          <p:cNvSpPr>
            <a:spLocks noGrp="1"/>
          </p:cNvSpPr>
          <p:nvPr>
            <p:ph sz="quarter" idx="1"/>
          </p:nvPr>
        </p:nvSpPr>
        <p:spPr>
          <a:xfrm>
            <a:off x="612775" y="1600200"/>
            <a:ext cx="8153400" cy="4876800"/>
          </a:xfrm>
        </p:spPr>
        <p:txBody>
          <a:bodyPr/>
          <a:lstStyle/>
          <a:p>
            <a:pPr eaLnBrk="1" hangingPunct="1"/>
            <a:r>
              <a:rPr lang="en-US" dirty="0" smtClean="0"/>
              <a:t>The phenotypic ratio also lets us know the </a:t>
            </a:r>
            <a:r>
              <a:rPr lang="en-US" b="1" u="sng" dirty="0" smtClean="0"/>
              <a:t>probability</a:t>
            </a:r>
            <a:r>
              <a:rPr lang="en-US" dirty="0" smtClean="0"/>
              <a:t> of which trait the offspring will receive.</a:t>
            </a:r>
          </a:p>
          <a:p>
            <a:pPr eaLnBrk="1" hangingPunct="1"/>
            <a:endParaRPr lang="en-US" dirty="0" smtClean="0"/>
          </a:p>
          <a:p>
            <a:pPr eaLnBrk="1" hangingPunct="1"/>
            <a:r>
              <a:rPr lang="en-US" dirty="0" smtClean="0"/>
              <a:t>Referring to the example from before, the offspring has a 75% chance of having round seeds and only a 25% chance of having wrinkled seeds.</a:t>
            </a: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pPr eaLnBrk="1" hangingPunct="1"/>
            <a:r>
              <a:rPr lang="en-US" smtClean="0"/>
              <a:t>Punnett Squares</a:t>
            </a:r>
          </a:p>
        </p:txBody>
      </p:sp>
      <p:sp>
        <p:nvSpPr>
          <p:cNvPr id="3" name="Content Placeholder 2"/>
          <p:cNvSpPr>
            <a:spLocks noGrp="1"/>
          </p:cNvSpPr>
          <p:nvPr>
            <p:ph sz="quarter" idx="1"/>
          </p:nvPr>
        </p:nvSpPr>
        <p:spPr>
          <a:xfrm>
            <a:off x="612775" y="1600200"/>
            <a:ext cx="8153400" cy="4800600"/>
          </a:xfrm>
        </p:spPr>
        <p:txBody>
          <a:bodyPr>
            <a:normAutofit fontScale="92500" lnSpcReduction="10000"/>
          </a:bodyPr>
          <a:lstStyle/>
          <a:p>
            <a:pPr marL="320040" indent="-320040" eaLnBrk="1" fontAlgn="auto" hangingPunct="1">
              <a:spcAft>
                <a:spcPts val="0"/>
              </a:spcAft>
              <a:buFont typeface="Wingdings"/>
              <a:buChar char=""/>
              <a:defRPr/>
            </a:pPr>
            <a:r>
              <a:rPr lang="en-US" dirty="0" smtClean="0"/>
              <a:t>A </a:t>
            </a:r>
            <a:r>
              <a:rPr lang="en-US" b="1" u="sng" dirty="0" smtClean="0"/>
              <a:t>Punnett square </a:t>
            </a:r>
            <a:r>
              <a:rPr lang="en-US" dirty="0" smtClean="0"/>
              <a:t>is a chart used to predict the outcome of a genetic cross.</a:t>
            </a: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r>
              <a:rPr lang="en-US" dirty="0" smtClean="0"/>
              <a:t>Ex. </a:t>
            </a: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r>
              <a:rPr lang="en-US" dirty="0" smtClean="0"/>
              <a:t>These offspring have a 50% chance of having round seeds and a 50% chance of having wrinkled seeds.</a:t>
            </a:r>
          </a:p>
        </p:txBody>
      </p:sp>
      <p:graphicFrame>
        <p:nvGraphicFramePr>
          <p:cNvPr id="4" name="Table 3"/>
          <p:cNvGraphicFramePr>
            <a:graphicFrameLocks noGrp="1"/>
          </p:cNvGraphicFramePr>
          <p:nvPr/>
        </p:nvGraphicFramePr>
        <p:xfrm>
          <a:off x="1981200" y="3124200"/>
          <a:ext cx="6172200" cy="1737258"/>
        </p:xfrm>
        <a:graphic>
          <a:graphicData uri="http://schemas.openxmlformats.org/drawingml/2006/table">
            <a:tbl>
              <a:tblPr firstRow="1" bandRow="1">
                <a:tableStyleId>{00A15C55-8517-42AA-B614-E9B94910E393}</a:tableStyleId>
              </a:tblPr>
              <a:tblGrid>
                <a:gridCol w="2057400"/>
                <a:gridCol w="2057400"/>
                <a:gridCol w="2057400"/>
              </a:tblGrid>
              <a:tr h="578908">
                <a:tc>
                  <a:txBody>
                    <a:bodyPr/>
                    <a:lstStyle/>
                    <a:p>
                      <a:pPr algn="ctr"/>
                      <a:endParaRPr lang="en-US" sz="3200" dirty="0"/>
                    </a:p>
                  </a:txBody>
                  <a:tcPr marT="45703" marB="45703"/>
                </a:tc>
                <a:tc>
                  <a:txBody>
                    <a:bodyPr/>
                    <a:lstStyle/>
                    <a:p>
                      <a:pPr algn="ctr"/>
                      <a:r>
                        <a:rPr lang="en-US" sz="3200" dirty="0" smtClean="0"/>
                        <a:t>R</a:t>
                      </a:r>
                      <a:endParaRPr lang="en-US" sz="3200" dirty="0"/>
                    </a:p>
                  </a:txBody>
                  <a:tcPr marT="45703" marB="45703"/>
                </a:tc>
                <a:tc>
                  <a:txBody>
                    <a:bodyPr/>
                    <a:lstStyle/>
                    <a:p>
                      <a:pPr algn="ctr"/>
                      <a:r>
                        <a:rPr lang="en-US" sz="3200" dirty="0" smtClean="0"/>
                        <a:t>r</a:t>
                      </a:r>
                      <a:endParaRPr lang="en-US" sz="3200" dirty="0"/>
                    </a:p>
                  </a:txBody>
                  <a:tcPr marT="45703" marB="45703"/>
                </a:tc>
              </a:tr>
              <a:tr h="578908">
                <a:tc>
                  <a:txBody>
                    <a:bodyPr/>
                    <a:lstStyle/>
                    <a:p>
                      <a:pPr algn="ctr"/>
                      <a:r>
                        <a:rPr lang="en-US" sz="3200" dirty="0" smtClean="0"/>
                        <a:t>r</a:t>
                      </a:r>
                      <a:endParaRPr lang="en-US" sz="3200" dirty="0"/>
                    </a:p>
                  </a:txBody>
                  <a:tcPr marT="45703" marB="45703"/>
                </a:tc>
                <a:tc>
                  <a:txBody>
                    <a:bodyPr/>
                    <a:lstStyle/>
                    <a:p>
                      <a:pPr algn="ctr"/>
                      <a:r>
                        <a:rPr lang="en-US" sz="3200" dirty="0" err="1" smtClean="0"/>
                        <a:t>Rr</a:t>
                      </a:r>
                      <a:endParaRPr lang="en-US" sz="3200" dirty="0"/>
                    </a:p>
                  </a:txBody>
                  <a:tcPr marT="45703" marB="45703"/>
                </a:tc>
                <a:tc>
                  <a:txBody>
                    <a:bodyPr/>
                    <a:lstStyle/>
                    <a:p>
                      <a:pPr algn="ctr"/>
                      <a:r>
                        <a:rPr lang="en-US" sz="3200" dirty="0" err="1" smtClean="0"/>
                        <a:t>rr</a:t>
                      </a:r>
                      <a:endParaRPr lang="en-US" sz="3200" dirty="0"/>
                    </a:p>
                  </a:txBody>
                  <a:tcPr marT="45703" marB="45703"/>
                </a:tc>
              </a:tr>
              <a:tr h="578908">
                <a:tc>
                  <a:txBody>
                    <a:bodyPr/>
                    <a:lstStyle/>
                    <a:p>
                      <a:pPr algn="ctr"/>
                      <a:r>
                        <a:rPr lang="en-US" sz="3200" dirty="0" smtClean="0"/>
                        <a:t>r</a:t>
                      </a:r>
                      <a:endParaRPr lang="en-US" sz="3200" dirty="0"/>
                    </a:p>
                  </a:txBody>
                  <a:tcPr marT="45703" marB="45703"/>
                </a:tc>
                <a:tc>
                  <a:txBody>
                    <a:bodyPr/>
                    <a:lstStyle/>
                    <a:p>
                      <a:pPr algn="ctr"/>
                      <a:r>
                        <a:rPr lang="en-US" sz="3200" dirty="0" err="1" smtClean="0"/>
                        <a:t>Rr</a:t>
                      </a:r>
                      <a:endParaRPr lang="en-US" sz="3200" dirty="0"/>
                    </a:p>
                  </a:txBody>
                  <a:tcPr marT="45703" marB="45703"/>
                </a:tc>
                <a:tc>
                  <a:txBody>
                    <a:bodyPr/>
                    <a:lstStyle/>
                    <a:p>
                      <a:pPr algn="ctr"/>
                      <a:r>
                        <a:rPr lang="en-US" sz="3200" dirty="0" err="1" smtClean="0"/>
                        <a:t>rr</a:t>
                      </a:r>
                      <a:endParaRPr lang="en-US" sz="3200" dirty="0"/>
                    </a:p>
                  </a:txBody>
                  <a:tcPr marT="45703" marB="4570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en-US" smtClean="0"/>
              <a:t>Punnett Squares Cont’d</a:t>
            </a:r>
          </a:p>
        </p:txBody>
      </p:sp>
      <p:sp>
        <p:nvSpPr>
          <p:cNvPr id="3" name="Content Placeholder 2"/>
          <p:cNvSpPr>
            <a:spLocks noGrp="1"/>
          </p:cNvSpPr>
          <p:nvPr>
            <p:ph sz="quarter" idx="1"/>
          </p:nvPr>
        </p:nvSpPr>
        <p:spPr>
          <a:xfrm>
            <a:off x="612775" y="1600200"/>
            <a:ext cx="8153400" cy="4495800"/>
          </a:xfrm>
        </p:spPr>
        <p:txBody>
          <a:bodyPr/>
          <a:lstStyle/>
          <a:p>
            <a:pPr eaLnBrk="1" hangingPunct="1"/>
            <a:r>
              <a:rPr lang="en-US" dirty="0" err="1" smtClean="0"/>
              <a:t>Punnett</a:t>
            </a:r>
            <a:r>
              <a:rPr lang="en-US" dirty="0" smtClean="0"/>
              <a:t> squares also allow us to determine the expected genotypic ratio.</a:t>
            </a:r>
          </a:p>
          <a:p>
            <a:pPr eaLnBrk="1" hangingPunct="1"/>
            <a:endParaRPr lang="en-US" dirty="0" smtClean="0"/>
          </a:p>
          <a:p>
            <a:pPr eaLnBrk="1" hangingPunct="1"/>
            <a:r>
              <a:rPr lang="en-US" dirty="0" smtClean="0"/>
              <a:t>A </a:t>
            </a:r>
            <a:r>
              <a:rPr lang="en-US" b="1" u="sng" dirty="0" smtClean="0"/>
              <a:t>genotypic ratio </a:t>
            </a:r>
            <a:r>
              <a:rPr lang="en-US" dirty="0" smtClean="0"/>
              <a:t>is the ratio of offspring with each possible allele combination.</a:t>
            </a:r>
          </a:p>
          <a:p>
            <a:pPr eaLnBrk="1" hangingPunct="1"/>
            <a:endParaRPr lang="en-US" dirty="0" smtClean="0"/>
          </a:p>
          <a:p>
            <a:pPr eaLnBrk="1" hangingPunct="1"/>
            <a:r>
              <a:rPr lang="en-US" dirty="0" smtClean="0"/>
              <a:t>For example it allows us to see the probability of the individuals being homozygous recessive, homozygous dominant or heterozygous dominant.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eaLnBrk="1" hangingPunct="1"/>
            <a:r>
              <a:rPr lang="en-US" smtClean="0"/>
              <a:t>Punnett Squares Cont’d</a:t>
            </a:r>
          </a:p>
        </p:txBody>
      </p:sp>
      <p:sp>
        <p:nvSpPr>
          <p:cNvPr id="3" name="Content Placeholder 2"/>
          <p:cNvSpPr>
            <a:spLocks noGrp="1"/>
          </p:cNvSpPr>
          <p:nvPr>
            <p:ph sz="quarter" idx="1"/>
          </p:nvPr>
        </p:nvSpPr>
        <p:spPr>
          <a:xfrm>
            <a:off x="612775" y="1600200"/>
            <a:ext cx="8153400" cy="4800600"/>
          </a:xfrm>
        </p:spPr>
        <p:txBody>
          <a:bodyPr>
            <a:normAutofit fontScale="92500" lnSpcReduction="10000"/>
          </a:bodyPr>
          <a:lstStyle/>
          <a:p>
            <a:pPr marL="320040" indent="-320040" eaLnBrk="1" fontAlgn="auto" hangingPunct="1">
              <a:spcAft>
                <a:spcPts val="0"/>
              </a:spcAft>
              <a:buFont typeface="Wingdings"/>
              <a:buChar char=""/>
              <a:defRPr/>
            </a:pPr>
            <a:r>
              <a:rPr lang="en-US" dirty="0" smtClean="0"/>
              <a:t>Ex.</a:t>
            </a: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r>
              <a:rPr lang="en-US" dirty="0" smtClean="0"/>
              <a:t>This individual has a 100% chance of having round seeds.</a:t>
            </a:r>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r>
              <a:rPr lang="en-US" dirty="0" smtClean="0"/>
              <a:t>But only has a 50% chance of being homozygous vs. heterozygous. </a:t>
            </a:r>
            <a:endParaRPr lang="en-US" dirty="0"/>
          </a:p>
        </p:txBody>
      </p:sp>
      <p:graphicFrame>
        <p:nvGraphicFramePr>
          <p:cNvPr id="4" name="Table 3"/>
          <p:cNvGraphicFramePr>
            <a:graphicFrameLocks noGrp="1"/>
          </p:cNvGraphicFramePr>
          <p:nvPr/>
        </p:nvGraphicFramePr>
        <p:xfrm>
          <a:off x="1981200" y="1905000"/>
          <a:ext cx="6172200" cy="1737258"/>
        </p:xfrm>
        <a:graphic>
          <a:graphicData uri="http://schemas.openxmlformats.org/drawingml/2006/table">
            <a:tbl>
              <a:tblPr firstRow="1" bandRow="1">
                <a:tableStyleId>{00A15C55-8517-42AA-B614-E9B94910E393}</a:tableStyleId>
              </a:tblPr>
              <a:tblGrid>
                <a:gridCol w="2057400"/>
                <a:gridCol w="2057400"/>
                <a:gridCol w="2057400"/>
              </a:tblGrid>
              <a:tr h="578908">
                <a:tc>
                  <a:txBody>
                    <a:bodyPr/>
                    <a:lstStyle/>
                    <a:p>
                      <a:pPr algn="ctr"/>
                      <a:endParaRPr lang="en-US" sz="3200" dirty="0"/>
                    </a:p>
                  </a:txBody>
                  <a:tcPr marT="45703" marB="45703"/>
                </a:tc>
                <a:tc>
                  <a:txBody>
                    <a:bodyPr/>
                    <a:lstStyle/>
                    <a:p>
                      <a:pPr algn="ctr"/>
                      <a:r>
                        <a:rPr lang="en-US" sz="3200" dirty="0" smtClean="0"/>
                        <a:t>R</a:t>
                      </a:r>
                      <a:endParaRPr lang="en-US" sz="3200" dirty="0"/>
                    </a:p>
                  </a:txBody>
                  <a:tcPr marT="45703" marB="45703"/>
                </a:tc>
                <a:tc>
                  <a:txBody>
                    <a:bodyPr/>
                    <a:lstStyle/>
                    <a:p>
                      <a:pPr algn="ctr"/>
                      <a:r>
                        <a:rPr lang="en-US" sz="3200" dirty="0" smtClean="0"/>
                        <a:t>R</a:t>
                      </a:r>
                      <a:endParaRPr lang="en-US" sz="3200" dirty="0"/>
                    </a:p>
                  </a:txBody>
                  <a:tcPr marT="45703" marB="45703"/>
                </a:tc>
              </a:tr>
              <a:tr h="578908">
                <a:tc>
                  <a:txBody>
                    <a:bodyPr/>
                    <a:lstStyle/>
                    <a:p>
                      <a:pPr algn="ctr"/>
                      <a:r>
                        <a:rPr lang="en-US" sz="3200" dirty="0" smtClean="0"/>
                        <a:t>R</a:t>
                      </a:r>
                      <a:endParaRPr lang="en-US" sz="3200" dirty="0"/>
                    </a:p>
                  </a:txBody>
                  <a:tcPr marT="45703" marB="45703"/>
                </a:tc>
                <a:tc>
                  <a:txBody>
                    <a:bodyPr/>
                    <a:lstStyle/>
                    <a:p>
                      <a:pPr algn="ctr"/>
                      <a:r>
                        <a:rPr lang="en-US" sz="3200" dirty="0" smtClean="0"/>
                        <a:t>RR</a:t>
                      </a:r>
                      <a:endParaRPr lang="en-US" sz="3200" dirty="0"/>
                    </a:p>
                  </a:txBody>
                  <a:tcPr marT="45703" marB="45703"/>
                </a:tc>
                <a:tc>
                  <a:txBody>
                    <a:bodyPr/>
                    <a:lstStyle/>
                    <a:p>
                      <a:pPr algn="ctr"/>
                      <a:r>
                        <a:rPr lang="en-US" sz="3200" dirty="0" smtClean="0"/>
                        <a:t>RR</a:t>
                      </a:r>
                      <a:endParaRPr lang="en-US" sz="3200" dirty="0"/>
                    </a:p>
                  </a:txBody>
                  <a:tcPr marT="45703" marB="45703"/>
                </a:tc>
              </a:tr>
              <a:tr h="578908">
                <a:tc>
                  <a:txBody>
                    <a:bodyPr/>
                    <a:lstStyle/>
                    <a:p>
                      <a:pPr algn="ctr"/>
                      <a:r>
                        <a:rPr lang="en-US" sz="3200" dirty="0" smtClean="0"/>
                        <a:t>r</a:t>
                      </a:r>
                      <a:endParaRPr lang="en-US" sz="3200" dirty="0"/>
                    </a:p>
                  </a:txBody>
                  <a:tcPr marT="45703" marB="45703"/>
                </a:tc>
                <a:tc>
                  <a:txBody>
                    <a:bodyPr/>
                    <a:lstStyle/>
                    <a:p>
                      <a:pPr algn="ctr"/>
                      <a:r>
                        <a:rPr lang="en-US" sz="3200" dirty="0" err="1" smtClean="0"/>
                        <a:t>Rr</a:t>
                      </a:r>
                      <a:endParaRPr lang="en-US" sz="3200" dirty="0"/>
                    </a:p>
                  </a:txBody>
                  <a:tcPr marT="45703" marB="45703"/>
                </a:tc>
                <a:tc>
                  <a:txBody>
                    <a:bodyPr/>
                    <a:lstStyle/>
                    <a:p>
                      <a:pPr algn="ctr"/>
                      <a:r>
                        <a:rPr lang="en-US" sz="3200" dirty="0" err="1" smtClean="0"/>
                        <a:t>Rr</a:t>
                      </a:r>
                      <a:endParaRPr lang="en-US" sz="3200" dirty="0"/>
                    </a:p>
                  </a:txBody>
                  <a:tcPr marT="45703" marB="4570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eaLnBrk="1" hangingPunct="1"/>
            <a:r>
              <a:rPr lang="en-US" smtClean="0"/>
              <a:t>Test Crosses</a:t>
            </a: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n-US" dirty="0" smtClean="0"/>
              <a:t>A </a:t>
            </a:r>
            <a:r>
              <a:rPr lang="en-US" b="1" u="sng" dirty="0" smtClean="0"/>
              <a:t>test cross </a:t>
            </a:r>
            <a:r>
              <a:rPr lang="en-US" dirty="0" smtClean="0"/>
              <a:t>is the cross of an individual of unknown genotype but known phenotype to an individual that is known, usually homozygous  recessive.</a:t>
            </a:r>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r>
              <a:rPr lang="en-US" dirty="0"/>
              <a:t> </a:t>
            </a:r>
            <a:r>
              <a:rPr lang="en-US" dirty="0" smtClean="0"/>
              <a:t>The phenotypes of the F1 generation will reveal the genotype of the unknown individual.</a:t>
            </a:r>
          </a:p>
          <a:p>
            <a:pPr marL="320040" indent="-320040" eaLnBrk="1" fontAlgn="auto" hangingPunct="1">
              <a:spcAft>
                <a:spcPts val="0"/>
              </a:spcAft>
              <a:buFont typeface="Wingdings"/>
              <a:buChar char=""/>
              <a:defRPr/>
            </a:pPr>
            <a:endParaRPr lang="en-US" dirty="0"/>
          </a:p>
          <a:p>
            <a:pPr marL="0" indent="0" eaLnBrk="1" fontAlgn="auto" hangingPunct="1">
              <a:spcAft>
                <a:spcPts val="0"/>
              </a:spcAft>
              <a:buFont typeface="Wingdings"/>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US" smtClean="0"/>
              <a:t>Sample Test Cross</a:t>
            </a:r>
          </a:p>
        </p:txBody>
      </p:sp>
      <p:sp>
        <p:nvSpPr>
          <p:cNvPr id="3" name="Content Placeholder 2"/>
          <p:cNvSpPr>
            <a:spLocks noGrp="1"/>
          </p:cNvSpPr>
          <p:nvPr>
            <p:ph sz="quarter" idx="1"/>
          </p:nvPr>
        </p:nvSpPr>
        <p:spPr>
          <a:xfrm>
            <a:off x="612775" y="1600200"/>
            <a:ext cx="8153400" cy="4495800"/>
          </a:xfrm>
        </p:spPr>
        <p:txBody>
          <a:bodyPr/>
          <a:lstStyle/>
          <a:p>
            <a:pPr eaLnBrk="1" hangingPunct="1"/>
            <a:r>
              <a:rPr lang="en-US" dirty="0" smtClean="0"/>
              <a:t>Ex. A white ram is crossed with a black sheep. White </a:t>
            </a:r>
            <a:r>
              <a:rPr lang="en-US" dirty="0" err="1" smtClean="0"/>
              <a:t>colouring</a:t>
            </a:r>
            <a:r>
              <a:rPr lang="en-US" dirty="0" smtClean="0"/>
              <a:t> is dominant over black. The black sheep must be homozygous recessive in order to be black, but the white ram can either be homozygous or heterozygous.</a:t>
            </a:r>
          </a:p>
          <a:p>
            <a:pPr eaLnBrk="1" hangingPunct="1"/>
            <a:endParaRPr lang="en-US" dirty="0" smtClean="0"/>
          </a:p>
          <a:p>
            <a:pPr eaLnBrk="1" hangingPunct="1"/>
            <a:r>
              <a:rPr lang="en-US" dirty="0" smtClean="0"/>
              <a:t>Crossing them and seeing the phenotypes of the offspring will reveal whether the white ram is homozygous or heterozygous.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smtClean="0"/>
              <a:t>Sample Test Cross Cont’d</a:t>
            </a:r>
          </a:p>
        </p:txBody>
      </p:sp>
      <p:graphicFrame>
        <p:nvGraphicFramePr>
          <p:cNvPr id="4" name="Content Placeholder 3"/>
          <p:cNvGraphicFramePr>
            <a:graphicFrameLocks noGrp="1"/>
          </p:cNvGraphicFramePr>
          <p:nvPr>
            <p:ph sz="quarter" idx="1"/>
          </p:nvPr>
        </p:nvGraphicFramePr>
        <p:xfrm>
          <a:off x="495300" y="1646238"/>
          <a:ext cx="8153400" cy="1371600"/>
        </p:xfrm>
        <a:graphic>
          <a:graphicData uri="http://schemas.openxmlformats.org/drawingml/2006/table">
            <a:tbl>
              <a:tblPr firstRow="1" bandRow="1">
                <a:tableStyleId>{00A15C55-8517-42AA-B614-E9B94910E393}</a:tableStyleId>
              </a:tblPr>
              <a:tblGrid>
                <a:gridCol w="2717800"/>
                <a:gridCol w="2717800"/>
                <a:gridCol w="2717800"/>
              </a:tblGrid>
              <a:tr h="370840">
                <a:tc>
                  <a:txBody>
                    <a:bodyPr/>
                    <a:lstStyle/>
                    <a:p>
                      <a:pPr algn="ctr"/>
                      <a:endParaRPr lang="en-US" sz="2400" dirty="0"/>
                    </a:p>
                  </a:txBody>
                  <a:tcPr/>
                </a:tc>
                <a:tc>
                  <a:txBody>
                    <a:bodyPr/>
                    <a:lstStyle/>
                    <a:p>
                      <a:pPr algn="ctr"/>
                      <a:r>
                        <a:rPr lang="en-US" sz="2400" dirty="0" smtClean="0"/>
                        <a:t>W</a:t>
                      </a:r>
                      <a:endParaRPr lang="en-US" sz="2400" dirty="0"/>
                    </a:p>
                  </a:txBody>
                  <a:tcPr/>
                </a:tc>
                <a:tc>
                  <a:txBody>
                    <a:bodyPr/>
                    <a:lstStyle/>
                    <a:p>
                      <a:pPr algn="ctr"/>
                      <a:r>
                        <a:rPr lang="en-US" sz="2400" dirty="0" smtClean="0"/>
                        <a:t>W</a:t>
                      </a:r>
                      <a:endParaRPr lang="en-US" sz="2400" dirty="0"/>
                    </a:p>
                  </a:txBody>
                  <a:tcPr/>
                </a:tc>
              </a:tr>
              <a:tr h="370840">
                <a:tc>
                  <a:txBody>
                    <a:bodyPr/>
                    <a:lstStyle/>
                    <a:p>
                      <a:pPr algn="ctr"/>
                      <a:r>
                        <a:rPr lang="en-US" sz="2400" dirty="0" smtClean="0"/>
                        <a:t>w</a:t>
                      </a:r>
                      <a:endParaRPr lang="en-US" sz="2400" dirty="0"/>
                    </a:p>
                  </a:txBody>
                  <a:tcPr/>
                </a:tc>
                <a:tc>
                  <a:txBody>
                    <a:bodyPr/>
                    <a:lstStyle/>
                    <a:p>
                      <a:pPr algn="ctr"/>
                      <a:r>
                        <a:rPr lang="en-US" sz="2400" dirty="0" err="1" smtClean="0"/>
                        <a:t>Ww</a:t>
                      </a:r>
                      <a:endParaRPr lang="en-US" sz="2400" dirty="0"/>
                    </a:p>
                  </a:txBody>
                  <a:tcPr/>
                </a:tc>
                <a:tc>
                  <a:txBody>
                    <a:bodyPr/>
                    <a:lstStyle/>
                    <a:p>
                      <a:pPr algn="ctr"/>
                      <a:r>
                        <a:rPr lang="en-US" sz="2400" dirty="0" err="1" smtClean="0"/>
                        <a:t>Ww</a:t>
                      </a:r>
                      <a:endParaRPr lang="en-US" sz="2400" dirty="0"/>
                    </a:p>
                  </a:txBody>
                  <a:tcPr/>
                </a:tc>
              </a:tr>
              <a:tr h="370840">
                <a:tc>
                  <a:txBody>
                    <a:bodyPr/>
                    <a:lstStyle/>
                    <a:p>
                      <a:pPr algn="ctr"/>
                      <a:r>
                        <a:rPr lang="en-US" sz="2400" dirty="0" smtClean="0"/>
                        <a:t>w</a:t>
                      </a:r>
                      <a:endParaRPr lang="en-US" sz="2400" dirty="0"/>
                    </a:p>
                  </a:txBody>
                  <a:tcPr/>
                </a:tc>
                <a:tc>
                  <a:txBody>
                    <a:bodyPr/>
                    <a:lstStyle/>
                    <a:p>
                      <a:pPr algn="ctr"/>
                      <a:r>
                        <a:rPr lang="en-US" sz="2400" dirty="0" err="1" smtClean="0"/>
                        <a:t>Ww</a:t>
                      </a:r>
                      <a:endParaRPr lang="en-US" sz="2400" dirty="0"/>
                    </a:p>
                  </a:txBody>
                  <a:tcPr/>
                </a:tc>
                <a:tc>
                  <a:txBody>
                    <a:bodyPr/>
                    <a:lstStyle/>
                    <a:p>
                      <a:pPr algn="ctr"/>
                      <a:r>
                        <a:rPr lang="en-US" sz="2400" dirty="0" err="1" smtClean="0"/>
                        <a:t>Ww</a:t>
                      </a:r>
                      <a:endParaRPr lang="en-US" sz="2400" dirty="0"/>
                    </a:p>
                  </a:txBody>
                  <a:tcPr/>
                </a:tc>
              </a:tr>
            </a:tbl>
          </a:graphicData>
        </a:graphic>
      </p:graphicFrame>
      <p:sp>
        <p:nvSpPr>
          <p:cNvPr id="5" name="TextBox 4"/>
          <p:cNvSpPr txBox="1">
            <a:spLocks noChangeArrowheads="1"/>
          </p:cNvSpPr>
          <p:nvPr/>
        </p:nvSpPr>
        <p:spPr bwMode="auto">
          <a:xfrm>
            <a:off x="838200" y="3048000"/>
            <a:ext cx="7467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algn="ctr" eaLnBrk="1" hangingPunct="1"/>
            <a:r>
              <a:rPr lang="en-US" sz="2800" dirty="0"/>
              <a:t>If all the offspring are white, the ram </a:t>
            </a:r>
            <a:r>
              <a:rPr lang="en-US" sz="2800" dirty="0" smtClean="0"/>
              <a:t>must be </a:t>
            </a:r>
            <a:r>
              <a:rPr lang="en-US" sz="2800" dirty="0"/>
              <a:t>homozygous.</a:t>
            </a:r>
            <a:endParaRPr lang="en-US" dirty="0"/>
          </a:p>
        </p:txBody>
      </p:sp>
      <p:graphicFrame>
        <p:nvGraphicFramePr>
          <p:cNvPr id="7" name="Content Placeholder 3"/>
          <p:cNvGraphicFramePr>
            <a:graphicFrameLocks/>
          </p:cNvGraphicFramePr>
          <p:nvPr/>
        </p:nvGraphicFramePr>
        <p:xfrm>
          <a:off x="495300" y="4081463"/>
          <a:ext cx="8153400" cy="1371600"/>
        </p:xfrm>
        <a:graphic>
          <a:graphicData uri="http://schemas.openxmlformats.org/drawingml/2006/table">
            <a:tbl>
              <a:tblPr firstRow="1" bandRow="1">
                <a:tableStyleId>{00A15C55-8517-42AA-B614-E9B94910E393}</a:tableStyleId>
              </a:tblPr>
              <a:tblGrid>
                <a:gridCol w="2717800"/>
                <a:gridCol w="2717800"/>
                <a:gridCol w="2717800"/>
              </a:tblGrid>
              <a:tr h="370840">
                <a:tc>
                  <a:txBody>
                    <a:bodyPr/>
                    <a:lstStyle/>
                    <a:p>
                      <a:pPr algn="ctr"/>
                      <a:endParaRPr lang="en-US" sz="2400" dirty="0"/>
                    </a:p>
                  </a:txBody>
                  <a:tcPr/>
                </a:tc>
                <a:tc>
                  <a:txBody>
                    <a:bodyPr/>
                    <a:lstStyle/>
                    <a:p>
                      <a:pPr algn="ctr"/>
                      <a:r>
                        <a:rPr lang="en-US" sz="2400" dirty="0" smtClean="0"/>
                        <a:t>W</a:t>
                      </a:r>
                      <a:endParaRPr lang="en-US" sz="2400" dirty="0"/>
                    </a:p>
                  </a:txBody>
                  <a:tcPr/>
                </a:tc>
                <a:tc>
                  <a:txBody>
                    <a:bodyPr/>
                    <a:lstStyle/>
                    <a:p>
                      <a:pPr algn="ctr"/>
                      <a:r>
                        <a:rPr lang="en-US" sz="2400" dirty="0" smtClean="0"/>
                        <a:t>w</a:t>
                      </a:r>
                      <a:endParaRPr lang="en-US" sz="2400" dirty="0"/>
                    </a:p>
                  </a:txBody>
                  <a:tcPr/>
                </a:tc>
              </a:tr>
              <a:tr h="370840">
                <a:tc>
                  <a:txBody>
                    <a:bodyPr/>
                    <a:lstStyle/>
                    <a:p>
                      <a:pPr algn="ctr"/>
                      <a:r>
                        <a:rPr lang="en-US" sz="2400" dirty="0" smtClean="0"/>
                        <a:t>w</a:t>
                      </a:r>
                      <a:endParaRPr lang="en-US" sz="2400" dirty="0"/>
                    </a:p>
                  </a:txBody>
                  <a:tcPr/>
                </a:tc>
                <a:tc>
                  <a:txBody>
                    <a:bodyPr/>
                    <a:lstStyle/>
                    <a:p>
                      <a:pPr algn="ctr"/>
                      <a:r>
                        <a:rPr lang="en-US" sz="2400" dirty="0" err="1" smtClean="0"/>
                        <a:t>Ww</a:t>
                      </a:r>
                      <a:endParaRPr lang="en-US" sz="2400" dirty="0"/>
                    </a:p>
                  </a:txBody>
                  <a:tcPr/>
                </a:tc>
                <a:tc>
                  <a:txBody>
                    <a:bodyPr/>
                    <a:lstStyle/>
                    <a:p>
                      <a:pPr algn="ctr"/>
                      <a:r>
                        <a:rPr lang="en-US" sz="2400" dirty="0" err="1" smtClean="0"/>
                        <a:t>ww</a:t>
                      </a:r>
                      <a:endParaRPr lang="en-US" sz="2400" dirty="0"/>
                    </a:p>
                  </a:txBody>
                  <a:tcPr/>
                </a:tc>
              </a:tr>
              <a:tr h="370840">
                <a:tc>
                  <a:txBody>
                    <a:bodyPr/>
                    <a:lstStyle/>
                    <a:p>
                      <a:pPr algn="ctr"/>
                      <a:r>
                        <a:rPr lang="en-US" sz="2400" dirty="0" smtClean="0"/>
                        <a:t>w</a:t>
                      </a:r>
                      <a:endParaRPr lang="en-US" sz="2400" dirty="0"/>
                    </a:p>
                  </a:txBody>
                  <a:tcPr/>
                </a:tc>
                <a:tc>
                  <a:txBody>
                    <a:bodyPr/>
                    <a:lstStyle/>
                    <a:p>
                      <a:pPr algn="ctr"/>
                      <a:r>
                        <a:rPr lang="en-US" sz="2400" dirty="0" err="1" smtClean="0"/>
                        <a:t>Ww</a:t>
                      </a:r>
                      <a:endParaRPr lang="en-US" sz="2400" dirty="0"/>
                    </a:p>
                  </a:txBody>
                  <a:tcPr/>
                </a:tc>
                <a:tc>
                  <a:txBody>
                    <a:bodyPr/>
                    <a:lstStyle/>
                    <a:p>
                      <a:pPr algn="ctr"/>
                      <a:r>
                        <a:rPr lang="en-US" sz="2400" dirty="0" err="1" smtClean="0"/>
                        <a:t>ww</a:t>
                      </a:r>
                      <a:endParaRPr lang="en-US" sz="2400" dirty="0"/>
                    </a:p>
                  </a:txBody>
                  <a:tcPr/>
                </a:tc>
              </a:tr>
            </a:tbl>
          </a:graphicData>
        </a:graphic>
      </p:graphicFrame>
      <p:sp>
        <p:nvSpPr>
          <p:cNvPr id="8" name="TextBox 7"/>
          <p:cNvSpPr txBox="1">
            <a:spLocks noChangeArrowheads="1"/>
          </p:cNvSpPr>
          <p:nvPr/>
        </p:nvSpPr>
        <p:spPr bwMode="auto">
          <a:xfrm>
            <a:off x="960438" y="5486400"/>
            <a:ext cx="7467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algn="ctr" eaLnBrk="1" hangingPunct="1"/>
            <a:r>
              <a:rPr lang="en-US" sz="2800" dirty="0"/>
              <a:t>If </a:t>
            </a:r>
            <a:r>
              <a:rPr lang="en-US" sz="2800" dirty="0" smtClean="0"/>
              <a:t>any offspring are black </a:t>
            </a:r>
            <a:r>
              <a:rPr lang="en-US" sz="2800" dirty="0"/>
              <a:t>then the ram </a:t>
            </a:r>
            <a:r>
              <a:rPr lang="en-US" sz="2800" dirty="0" smtClean="0"/>
              <a:t>must be </a:t>
            </a:r>
            <a:r>
              <a:rPr lang="en-US" sz="2800" dirty="0"/>
              <a:t>heterozygous.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emplate>Median</Template>
  <TotalTime>234</TotalTime>
  <Words>552</Words>
  <Application>Microsoft Office PowerPoint</Application>
  <PresentationFormat>On-screen Show (4:3)</PresentationFormat>
  <Paragraphs>134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Tw Cen MT</vt:lpstr>
      <vt:lpstr>Arial</vt:lpstr>
      <vt:lpstr>Wingdings</vt:lpstr>
      <vt:lpstr>Wingdings 2</vt:lpstr>
      <vt:lpstr>Calibri</vt:lpstr>
      <vt:lpstr>Median</vt:lpstr>
      <vt:lpstr>Chapter 18</vt:lpstr>
      <vt:lpstr>Phenotypic Ratios</vt:lpstr>
      <vt:lpstr>Phenotypes and Probability</vt:lpstr>
      <vt:lpstr>Punnett Squares</vt:lpstr>
      <vt:lpstr>Punnett Squares Cont’d</vt:lpstr>
      <vt:lpstr>Punnett Squares Cont’d</vt:lpstr>
      <vt:lpstr>Test Crosses</vt:lpstr>
      <vt:lpstr>Sample Test Cross</vt:lpstr>
      <vt:lpstr>Sample Test Cross Cont’d</vt:lpstr>
      <vt:lpstr>Example Problem</vt:lpstr>
      <vt:lpstr>Solving the Problem</vt:lpstr>
      <vt:lpstr>Solution to Example Problem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dc:title>
  <dc:creator>tamara johnson</dc:creator>
  <cp:lastModifiedBy>Windows User</cp:lastModifiedBy>
  <cp:revision>10</cp:revision>
  <dcterms:created xsi:type="dcterms:W3CDTF">2011-04-27T02:30:10Z</dcterms:created>
  <dcterms:modified xsi:type="dcterms:W3CDTF">2014-04-15T15:44:16Z</dcterms:modified>
</cp:coreProperties>
</file>