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57" r:id="rId3"/>
    <p:sldId id="258" r:id="rId4"/>
    <p:sldId id="259" r:id="rId5"/>
    <p:sldId id="261" r:id="rId6"/>
    <p:sldId id="262" r:id="rId7"/>
    <p:sldId id="268" r:id="rId8"/>
    <p:sldId id="263" r:id="rId9"/>
    <p:sldId id="264" r:id="rId10"/>
    <p:sldId id="265" r:id="rId11"/>
    <p:sldId id="266" r:id="rId12"/>
    <p:sldId id="267" r:id="rId13"/>
    <p:sldId id="269" r:id="rId14"/>
    <p:sldId id="271" r:id="rId15"/>
    <p:sldId id="272" r:id="rId16"/>
    <p:sldId id="273" r:id="rId17"/>
    <p:sldId id="274" r:id="rId18"/>
    <p:sldId id="275" r:id="rId19"/>
    <p:sldId id="276" r:id="rId20"/>
    <p:sldId id="290" r:id="rId21"/>
    <p:sldId id="287" r:id="rId22"/>
    <p:sldId id="277" r:id="rId23"/>
    <p:sldId id="278" r:id="rId24"/>
    <p:sldId id="279" r:id="rId25"/>
    <p:sldId id="280" r:id="rId26"/>
    <p:sldId id="281" r:id="rId27"/>
    <p:sldId id="282" r:id="rId28"/>
    <p:sldId id="283" r:id="rId29"/>
    <p:sldId id="284" r:id="rId30"/>
    <p:sldId id="285" r:id="rId31"/>
    <p:sldId id="289" r:id="rId32"/>
    <p:sldId id="286" r:id="rId33"/>
    <p:sldId id="288" r:id="rId34"/>
    <p:sldId id="292" r:id="rId35"/>
    <p:sldId id="291" r:id="rId3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39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3" tIns="46586" rIns="93173" bIns="46586" rtlCol="0"/>
          <a:lstStyle>
            <a:lvl1pPr algn="l">
              <a:defRPr sz="1200"/>
            </a:lvl1pPr>
          </a:lstStyle>
          <a:p>
            <a:pPr>
              <a:defRPr/>
            </a:pPr>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3173" tIns="46586" rIns="93173" bIns="46586" rtlCol="0"/>
          <a:lstStyle>
            <a:lvl1pPr algn="r">
              <a:defRPr sz="1200"/>
            </a:lvl1pPr>
          </a:lstStyle>
          <a:p>
            <a:pPr>
              <a:defRPr/>
            </a:pPr>
            <a:fld id="{B7BE6A22-8846-4C10-8F44-75FD8C5BD8E6}" type="datetimeFigureOut">
              <a:rPr lang="en-CA"/>
              <a:pPr>
                <a:defRPr/>
              </a:pPr>
              <a:t>08/05/2014</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3173" tIns="46586" rIns="93173" bIns="46586" rtlCol="0" anchor="b"/>
          <a:lstStyle>
            <a:lvl1pPr algn="l">
              <a:defRPr sz="1200"/>
            </a:lvl1pPr>
          </a:lstStyle>
          <a:p>
            <a:pPr>
              <a:defRPr/>
            </a:pPr>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3" tIns="46586" rIns="93173" bIns="46586" rtlCol="0" anchor="b"/>
          <a:lstStyle>
            <a:lvl1pPr algn="r">
              <a:defRPr sz="1200"/>
            </a:lvl1pPr>
          </a:lstStyle>
          <a:p>
            <a:pPr>
              <a:defRPr/>
            </a:pPr>
            <a:fld id="{9A763B7D-2BCC-4C83-AF47-5E66F8233FF7}" type="slidenum">
              <a:rPr lang="en-CA"/>
              <a:pPr>
                <a:defRPr/>
              </a:pPr>
              <a:t>‹#›</a:t>
            </a:fld>
            <a:endParaRPr lang="en-CA"/>
          </a:p>
        </p:txBody>
      </p:sp>
    </p:spTree>
    <p:extLst>
      <p:ext uri="{BB962C8B-B14F-4D97-AF65-F5344CB8AC3E}">
        <p14:creationId xmlns:p14="http://schemas.microsoft.com/office/powerpoint/2010/main" val="2464127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B72B538-A776-4636-8423-89E7C2D46FC3}" type="datetimeFigureOut">
              <a:rPr lang="en-US" smtClean="0"/>
              <a:t>5/8/2014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7B53B98-7875-4A39-A9EF-9B5B7DE90069}" type="slidenum">
              <a:rPr lang="en-US" smtClean="0"/>
              <a:t>‹#›</a:t>
            </a:fld>
            <a:endParaRPr lang="en-US"/>
          </a:p>
        </p:txBody>
      </p:sp>
    </p:spTree>
    <p:extLst>
      <p:ext uri="{BB962C8B-B14F-4D97-AF65-F5344CB8AC3E}">
        <p14:creationId xmlns:p14="http://schemas.microsoft.com/office/powerpoint/2010/main" val="145835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Twizzler</a:t>
            </a:r>
            <a:r>
              <a:rPr lang="en-US" dirty="0" smtClean="0"/>
              <a:t> is the sugar/phosphate</a:t>
            </a:r>
            <a:r>
              <a:rPr lang="en-US" baseline="0" dirty="0" smtClean="0"/>
              <a:t> backbone. Nucleotide base pairs are </a:t>
            </a:r>
            <a:r>
              <a:rPr lang="en-US" baseline="0" dirty="0" err="1" smtClean="0"/>
              <a:t>jubejubes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41F840-8D47-4A07-92A1-326E8D7C2C08}" type="slidenum">
              <a:rPr lang="en-US" smtClean="0"/>
              <a:t>21</a:t>
            </a:fld>
            <a:endParaRPr lang="en-US"/>
          </a:p>
        </p:txBody>
      </p:sp>
    </p:spTree>
    <p:extLst>
      <p:ext uri="{BB962C8B-B14F-4D97-AF65-F5344CB8AC3E}">
        <p14:creationId xmlns:p14="http://schemas.microsoft.com/office/powerpoint/2010/main" val="428617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Nitrogen bases: T, C single </a:t>
            </a:r>
            <a:r>
              <a:rPr lang="en-US" dirty="0" err="1" smtClean="0"/>
              <a:t>jube</a:t>
            </a:r>
            <a:r>
              <a:rPr lang="en-US" dirty="0" smtClean="0"/>
              <a:t> </a:t>
            </a:r>
            <a:r>
              <a:rPr lang="en-US" dirty="0" err="1" smtClean="0"/>
              <a:t>jubes</a:t>
            </a:r>
            <a:r>
              <a:rPr lang="en-US" baseline="0" dirty="0" smtClean="0"/>
              <a:t>/ gummy bears and </a:t>
            </a:r>
            <a:r>
              <a:rPr lang="en-US" dirty="0" smtClean="0"/>
              <a:t>A and G are double bears. Phosphate is </a:t>
            </a:r>
            <a:r>
              <a:rPr lang="en-US" dirty="0" err="1" smtClean="0"/>
              <a:t>marshmellow</a:t>
            </a:r>
            <a:r>
              <a:rPr lang="en-US" dirty="0" smtClean="0"/>
              <a:t>. Sugar group</a:t>
            </a:r>
            <a:r>
              <a:rPr lang="en-US" baseline="0" dirty="0" smtClean="0"/>
              <a:t> is </a:t>
            </a:r>
            <a:r>
              <a:rPr lang="en-US" baseline="0" dirty="0" err="1" smtClean="0"/>
              <a:t>twizzler</a:t>
            </a:r>
            <a:r>
              <a:rPr lang="en-US" baseline="0" dirty="0" smtClean="0"/>
              <a:t>/nibs. Draw Hydrogen bonds to connect the base pairs. </a:t>
            </a:r>
            <a:endParaRPr lang="en-US" dirty="0"/>
          </a:p>
        </p:txBody>
      </p:sp>
      <p:sp>
        <p:nvSpPr>
          <p:cNvPr id="4" name="Slide Number Placeholder 3"/>
          <p:cNvSpPr>
            <a:spLocks noGrp="1"/>
          </p:cNvSpPr>
          <p:nvPr>
            <p:ph type="sldNum" sz="quarter" idx="10"/>
          </p:nvPr>
        </p:nvSpPr>
        <p:spPr/>
        <p:txBody>
          <a:bodyPr/>
          <a:lstStyle/>
          <a:p>
            <a:fld id="{6341F840-8D47-4A07-92A1-326E8D7C2C08}" type="slidenum">
              <a:rPr lang="en-US" smtClean="0"/>
              <a:t>33</a:t>
            </a:fld>
            <a:endParaRPr lang="en-US"/>
          </a:p>
        </p:txBody>
      </p:sp>
    </p:spTree>
    <p:extLst>
      <p:ext uri="{BB962C8B-B14F-4D97-AF65-F5344CB8AC3E}">
        <p14:creationId xmlns:p14="http://schemas.microsoft.com/office/powerpoint/2010/main" val="2887876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3"/>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smtClean="0"/>
              <a:t>Click to edit Master title style</a:t>
            </a:r>
            <a:endParaRPr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fld id="{72568511-4530-43F5-A1B6-ED6E27E8A6CD}" type="datetimeFigureOut">
              <a:rPr lang="en-CA"/>
              <a:pPr>
                <a:defRPr/>
              </a:pPr>
              <a:t>08/05/2014</a:t>
            </a:fld>
            <a:endParaRPr lang="en-CA"/>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5BE7D8E7-3DED-4DF0-A9A6-2C69907D31A8}" type="slidenum">
              <a:rPr lang="en-CA"/>
              <a:pPr>
                <a:defRPr/>
              </a:pPr>
              <a:t>‹#›</a:t>
            </a:fld>
            <a:endParaRPr lang="en-CA"/>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CA"/>
          </a:p>
        </p:txBody>
      </p:sp>
    </p:spTree>
    <p:extLst>
      <p:ext uri="{BB962C8B-B14F-4D97-AF65-F5344CB8AC3E}">
        <p14:creationId xmlns:p14="http://schemas.microsoft.com/office/powerpoint/2010/main" val="1118682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CA"/>
          </a:p>
        </p:txBody>
      </p:sp>
      <p:sp>
        <p:nvSpPr>
          <p:cNvPr id="5" name="Date Placeholder 13"/>
          <p:cNvSpPr>
            <a:spLocks noGrp="1"/>
          </p:cNvSpPr>
          <p:nvPr>
            <p:ph type="dt" sz="half" idx="11"/>
          </p:nvPr>
        </p:nvSpPr>
        <p:spPr/>
        <p:txBody>
          <a:bodyPr/>
          <a:lstStyle>
            <a:lvl1pPr>
              <a:defRPr/>
            </a:lvl1pPr>
          </a:lstStyle>
          <a:p>
            <a:pPr>
              <a:defRPr/>
            </a:pPr>
            <a:fld id="{BA55CD59-1C21-4D9E-A03F-D5957D552447}" type="datetimeFigureOut">
              <a:rPr lang="en-CA"/>
              <a:pPr>
                <a:defRPr/>
              </a:pPr>
              <a:t>08/05/2014</a:t>
            </a:fld>
            <a:endParaRPr lang="en-CA"/>
          </a:p>
        </p:txBody>
      </p:sp>
      <p:sp>
        <p:nvSpPr>
          <p:cNvPr id="6" name="Slide Number Placeholder 22"/>
          <p:cNvSpPr>
            <a:spLocks noGrp="1"/>
          </p:cNvSpPr>
          <p:nvPr>
            <p:ph type="sldNum" sz="quarter" idx="12"/>
          </p:nvPr>
        </p:nvSpPr>
        <p:spPr/>
        <p:txBody>
          <a:bodyPr/>
          <a:lstStyle>
            <a:lvl1pPr>
              <a:defRPr/>
            </a:lvl1pPr>
          </a:lstStyle>
          <a:p>
            <a:pPr>
              <a:defRPr/>
            </a:pPr>
            <a:fld id="{149060D6-45BE-405C-BFB8-3848168234A2}" type="slidenum">
              <a:rPr lang="en-CA"/>
              <a:pPr>
                <a:defRPr/>
              </a:pPr>
              <a:t>‹#›</a:t>
            </a:fld>
            <a:endParaRPr lang="en-CA"/>
          </a:p>
        </p:txBody>
      </p:sp>
    </p:spTree>
    <p:extLst>
      <p:ext uri="{BB962C8B-B14F-4D97-AF65-F5344CB8AC3E}">
        <p14:creationId xmlns:p14="http://schemas.microsoft.com/office/powerpoint/2010/main" val="158251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CA"/>
          </a:p>
        </p:txBody>
      </p:sp>
      <p:sp>
        <p:nvSpPr>
          <p:cNvPr id="5" name="Date Placeholder 13"/>
          <p:cNvSpPr>
            <a:spLocks noGrp="1"/>
          </p:cNvSpPr>
          <p:nvPr>
            <p:ph type="dt" sz="half" idx="11"/>
          </p:nvPr>
        </p:nvSpPr>
        <p:spPr/>
        <p:txBody>
          <a:bodyPr/>
          <a:lstStyle>
            <a:lvl1pPr>
              <a:defRPr/>
            </a:lvl1pPr>
          </a:lstStyle>
          <a:p>
            <a:pPr>
              <a:defRPr/>
            </a:pPr>
            <a:fld id="{067E3B2D-5D34-42B4-AFA9-5442738973E7}" type="datetimeFigureOut">
              <a:rPr lang="en-CA"/>
              <a:pPr>
                <a:defRPr/>
              </a:pPr>
              <a:t>08/05/2014</a:t>
            </a:fld>
            <a:endParaRPr lang="en-CA"/>
          </a:p>
        </p:txBody>
      </p:sp>
      <p:sp>
        <p:nvSpPr>
          <p:cNvPr id="6" name="Slide Number Placeholder 22"/>
          <p:cNvSpPr>
            <a:spLocks noGrp="1"/>
          </p:cNvSpPr>
          <p:nvPr>
            <p:ph type="sldNum" sz="quarter" idx="12"/>
          </p:nvPr>
        </p:nvSpPr>
        <p:spPr/>
        <p:txBody>
          <a:bodyPr/>
          <a:lstStyle>
            <a:lvl1pPr>
              <a:defRPr/>
            </a:lvl1pPr>
          </a:lstStyle>
          <a:p>
            <a:pPr>
              <a:defRPr/>
            </a:pPr>
            <a:fld id="{67050466-0190-4CBE-9707-6285DD5B6379}" type="slidenum">
              <a:rPr lang="en-CA"/>
              <a:pPr>
                <a:defRPr/>
              </a:pPr>
              <a:t>‹#›</a:t>
            </a:fld>
            <a:endParaRPr lang="en-CA"/>
          </a:p>
        </p:txBody>
      </p:sp>
    </p:spTree>
    <p:extLst>
      <p:ext uri="{BB962C8B-B14F-4D97-AF65-F5344CB8AC3E}">
        <p14:creationId xmlns:p14="http://schemas.microsoft.com/office/powerpoint/2010/main" val="3103795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2170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extLst/>
          </a:lstStyle>
          <a:p>
            <a:pPr>
              <a:defRPr/>
            </a:pPr>
            <a:fld id="{95FE557E-E8D7-4DEF-B64D-CBF0F3EB425D}" type="datetimeFigureOut">
              <a:rPr lang="en-CA"/>
              <a:pPr>
                <a:defRPr/>
              </a:pPr>
              <a:t>08/05/2014</a:t>
            </a:fld>
            <a:endParaRPr lang="en-CA"/>
          </a:p>
        </p:txBody>
      </p:sp>
      <p:sp>
        <p:nvSpPr>
          <p:cNvPr id="6" name="Footer Placeholder 4"/>
          <p:cNvSpPr>
            <a:spLocks noGrp="1"/>
          </p:cNvSpPr>
          <p:nvPr>
            <p:ph type="ftr" sz="quarter" idx="11"/>
          </p:nvPr>
        </p:nvSpPr>
        <p:spPr/>
        <p:txBody>
          <a:bodyPr/>
          <a:lstStyle>
            <a:lvl1pPr>
              <a:defRPr/>
            </a:lvl1pPr>
            <a:extLst/>
          </a:lstStyle>
          <a:p>
            <a:pPr>
              <a:defRPr/>
            </a:pPr>
            <a:endParaRPr lang="en-CA"/>
          </a:p>
        </p:txBody>
      </p:sp>
      <p:sp>
        <p:nvSpPr>
          <p:cNvPr id="7" name="Slide Number Placeholder 5"/>
          <p:cNvSpPr>
            <a:spLocks noGrp="1"/>
          </p:cNvSpPr>
          <p:nvPr>
            <p:ph type="sldNum" sz="quarter" idx="12"/>
          </p:nvPr>
        </p:nvSpPr>
        <p:spPr/>
        <p:txBody>
          <a:bodyPr/>
          <a:lstStyle>
            <a:lvl1pPr>
              <a:defRPr/>
            </a:lvl1pPr>
            <a:extLst/>
          </a:lstStyle>
          <a:p>
            <a:pPr>
              <a:defRPr/>
            </a:pPr>
            <a:fld id="{19B90EED-69CC-47A9-8A51-AFE28A6C2FC4}" type="slidenum">
              <a:rPr lang="en-CA"/>
              <a:pPr>
                <a:defRPr/>
              </a:pPr>
              <a:t>‹#›</a:t>
            </a:fld>
            <a:endParaRPr lang="en-CA"/>
          </a:p>
        </p:txBody>
      </p:sp>
    </p:spTree>
    <p:extLst>
      <p:ext uri="{BB962C8B-B14F-4D97-AF65-F5344CB8AC3E}">
        <p14:creationId xmlns:p14="http://schemas.microsoft.com/office/powerpoint/2010/main" val="115976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smtClean="0"/>
              <a:t>Click to edit Master title style</a:t>
            </a:r>
            <a:endParaRPr lang="en-US"/>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8EBC8454-74EE-4F38-98A9-A451C15EB0EC}" type="datetimeFigureOut">
              <a:rPr lang="en-CA"/>
              <a:pPr>
                <a:defRPr/>
              </a:pPr>
              <a:t>08/05/2014</a:t>
            </a:fld>
            <a:endParaRPr lang="en-CA"/>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7CB91771-0861-4DD3-B69B-08ED6A3BB6FC}" type="slidenum">
              <a:rPr lang="en-CA"/>
              <a:pPr>
                <a:defRPr/>
              </a:pPr>
              <a:t>‹#›</a:t>
            </a:fld>
            <a:endParaRPr lang="en-CA"/>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CA"/>
          </a:p>
        </p:txBody>
      </p:sp>
    </p:spTree>
    <p:extLst>
      <p:ext uri="{BB962C8B-B14F-4D97-AF65-F5344CB8AC3E}">
        <p14:creationId xmlns:p14="http://schemas.microsoft.com/office/powerpoint/2010/main" val="125524244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extLst/>
          </a:lstStyle>
          <a:p>
            <a:pPr>
              <a:defRPr/>
            </a:pPr>
            <a:fld id="{C1D46526-FA66-4019-A9FC-9A53B0C1759E}" type="datetimeFigureOut">
              <a:rPr lang="en-CA"/>
              <a:pPr>
                <a:defRPr/>
              </a:pPr>
              <a:t>08/05/2014</a:t>
            </a:fld>
            <a:endParaRPr lang="en-CA"/>
          </a:p>
        </p:txBody>
      </p:sp>
      <p:sp>
        <p:nvSpPr>
          <p:cNvPr id="7" name="Footer Placeholder 5"/>
          <p:cNvSpPr>
            <a:spLocks noGrp="1"/>
          </p:cNvSpPr>
          <p:nvPr>
            <p:ph type="ftr" sz="quarter" idx="11"/>
          </p:nvPr>
        </p:nvSpPr>
        <p:spPr/>
        <p:txBody>
          <a:bodyPr/>
          <a:lstStyle>
            <a:lvl1pPr>
              <a:defRPr/>
            </a:lvl1pPr>
            <a:extLst/>
          </a:lstStyle>
          <a:p>
            <a:pPr>
              <a:defRPr/>
            </a:pPr>
            <a:endParaRPr lang="en-CA"/>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0DEA353A-42CA-491C-B8FB-66CD460AED62}" type="slidenum">
              <a:rPr lang="en-CA"/>
              <a:pPr>
                <a:defRPr/>
              </a:pPr>
              <a:t>‹#›</a:t>
            </a:fld>
            <a:endParaRPr lang="en-CA"/>
          </a:p>
        </p:txBody>
      </p:sp>
    </p:spTree>
    <p:extLst>
      <p:ext uri="{BB962C8B-B14F-4D97-AF65-F5344CB8AC3E}">
        <p14:creationId xmlns:p14="http://schemas.microsoft.com/office/powerpoint/2010/main" val="401239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Rectangle 7"/>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extLst/>
          </a:lstStyle>
          <a:p>
            <a:pPr>
              <a:defRPr/>
            </a:pPr>
            <a:fld id="{CBBB4AE0-717D-4235-B80E-5D56B3D55ADB}" type="datetimeFigureOut">
              <a:rPr lang="en-CA"/>
              <a:pPr>
                <a:defRPr/>
              </a:pPr>
              <a:t>08/05/2014</a:t>
            </a:fld>
            <a:endParaRPr lang="en-CA"/>
          </a:p>
        </p:txBody>
      </p:sp>
      <p:sp>
        <p:nvSpPr>
          <p:cNvPr id="10" name="Footer Placeholder 7"/>
          <p:cNvSpPr>
            <a:spLocks noGrp="1"/>
          </p:cNvSpPr>
          <p:nvPr>
            <p:ph type="ftr" sz="quarter" idx="11"/>
          </p:nvPr>
        </p:nvSpPr>
        <p:spPr/>
        <p:txBody>
          <a:bodyPr/>
          <a:lstStyle>
            <a:lvl1pPr>
              <a:defRPr/>
            </a:lvl1pPr>
            <a:extLst/>
          </a:lstStyle>
          <a:p>
            <a:pPr>
              <a:defRPr/>
            </a:pPr>
            <a:endParaRPr lang="en-CA"/>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5E3EB2FB-EC3D-451B-9B67-E0D5851CC234}" type="slidenum">
              <a:rPr lang="en-CA"/>
              <a:pPr>
                <a:defRPr/>
              </a:pPr>
              <a:t>‹#›</a:t>
            </a:fld>
            <a:endParaRPr lang="en-CA"/>
          </a:p>
        </p:txBody>
      </p:sp>
    </p:spTree>
    <p:extLst>
      <p:ext uri="{BB962C8B-B14F-4D97-AF65-F5344CB8AC3E}">
        <p14:creationId xmlns:p14="http://schemas.microsoft.com/office/powerpoint/2010/main" val="100722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57200" y="253218"/>
            <a:ext cx="8229600" cy="1143000"/>
          </a:xfrm>
        </p:spPr>
        <p:txBody>
          <a:bodyPr/>
          <a:lstStyle>
            <a:extLst/>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extLst/>
          </a:lstStyle>
          <a:p>
            <a:pPr>
              <a:defRPr/>
            </a:pPr>
            <a:fld id="{78C722F8-BAA3-4642-AD11-4D4A02C92FEE}" type="datetimeFigureOut">
              <a:rPr lang="en-CA"/>
              <a:pPr>
                <a:defRPr/>
              </a:pPr>
              <a:t>08/05/2014</a:t>
            </a:fld>
            <a:endParaRPr lang="en-CA"/>
          </a:p>
        </p:txBody>
      </p:sp>
      <p:sp>
        <p:nvSpPr>
          <p:cNvPr id="5" name="Footer Placeholder 3"/>
          <p:cNvSpPr>
            <a:spLocks noGrp="1"/>
          </p:cNvSpPr>
          <p:nvPr>
            <p:ph type="ftr" sz="quarter" idx="11"/>
          </p:nvPr>
        </p:nvSpPr>
        <p:spPr/>
        <p:txBody>
          <a:bodyPr/>
          <a:lstStyle>
            <a:lvl1pPr>
              <a:defRPr/>
            </a:lvl1pPr>
            <a:extLst/>
          </a:lstStyle>
          <a:p>
            <a:pPr>
              <a:defRPr/>
            </a:pPr>
            <a:endParaRPr lang="en-CA"/>
          </a:p>
        </p:txBody>
      </p:sp>
      <p:sp>
        <p:nvSpPr>
          <p:cNvPr id="6" name="Slide Number Placeholder 4"/>
          <p:cNvSpPr>
            <a:spLocks noGrp="1"/>
          </p:cNvSpPr>
          <p:nvPr>
            <p:ph type="sldNum" sz="quarter" idx="12"/>
          </p:nvPr>
        </p:nvSpPr>
        <p:spPr/>
        <p:txBody>
          <a:bodyPr/>
          <a:lstStyle>
            <a:lvl1pPr>
              <a:defRPr/>
            </a:lvl1pPr>
            <a:extLst/>
          </a:lstStyle>
          <a:p>
            <a:pPr>
              <a:defRPr/>
            </a:pPr>
            <a:fld id="{A4603376-2B93-4D6D-A06E-D25C48448128}" type="slidenum">
              <a:rPr lang="en-CA"/>
              <a:pPr>
                <a:defRPr/>
              </a:pPr>
              <a:t>‹#›</a:t>
            </a:fld>
            <a:endParaRPr lang="en-CA"/>
          </a:p>
        </p:txBody>
      </p:sp>
    </p:spTree>
    <p:extLst>
      <p:ext uri="{BB962C8B-B14F-4D97-AF65-F5344CB8AC3E}">
        <p14:creationId xmlns:p14="http://schemas.microsoft.com/office/powerpoint/2010/main" val="59556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CA"/>
          </a:p>
        </p:txBody>
      </p:sp>
      <p:sp>
        <p:nvSpPr>
          <p:cNvPr id="3" name="Date Placeholder 13"/>
          <p:cNvSpPr>
            <a:spLocks noGrp="1"/>
          </p:cNvSpPr>
          <p:nvPr>
            <p:ph type="dt" sz="half" idx="11"/>
          </p:nvPr>
        </p:nvSpPr>
        <p:spPr/>
        <p:txBody>
          <a:bodyPr/>
          <a:lstStyle>
            <a:lvl1pPr>
              <a:defRPr/>
            </a:lvl1pPr>
          </a:lstStyle>
          <a:p>
            <a:pPr>
              <a:defRPr/>
            </a:pPr>
            <a:fld id="{C33926D5-E9B1-41BE-8364-FC3C7A43B0DD}" type="datetimeFigureOut">
              <a:rPr lang="en-CA"/>
              <a:pPr>
                <a:defRPr/>
              </a:pPr>
              <a:t>08/05/2014</a:t>
            </a:fld>
            <a:endParaRPr lang="en-CA"/>
          </a:p>
        </p:txBody>
      </p:sp>
      <p:sp>
        <p:nvSpPr>
          <p:cNvPr id="4" name="Slide Number Placeholder 22"/>
          <p:cNvSpPr>
            <a:spLocks noGrp="1"/>
          </p:cNvSpPr>
          <p:nvPr>
            <p:ph type="sldNum" sz="quarter" idx="12"/>
          </p:nvPr>
        </p:nvSpPr>
        <p:spPr/>
        <p:txBody>
          <a:bodyPr/>
          <a:lstStyle>
            <a:lvl1pPr>
              <a:defRPr/>
            </a:lvl1pPr>
          </a:lstStyle>
          <a:p>
            <a:pPr>
              <a:defRPr/>
            </a:pPr>
            <a:fld id="{E64DAF7E-B472-4C05-8D9A-3326A38375CF}" type="slidenum">
              <a:rPr lang="en-CA"/>
              <a:pPr>
                <a:defRPr/>
              </a:pPr>
              <a:t>‹#›</a:t>
            </a:fld>
            <a:endParaRPr lang="en-CA"/>
          </a:p>
        </p:txBody>
      </p:sp>
    </p:spTree>
    <p:extLst>
      <p:ext uri="{BB962C8B-B14F-4D97-AF65-F5344CB8AC3E}">
        <p14:creationId xmlns:p14="http://schemas.microsoft.com/office/powerpoint/2010/main" val="2072203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smtClean="0"/>
              <a:t>Click to edit Master title style</a:t>
            </a:r>
            <a:endParaRPr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21145145-89AE-4276-9E5A-21A8720DB7B2}" type="datetimeFigureOut">
              <a:rPr lang="en-CA"/>
              <a:pPr>
                <a:defRPr/>
              </a:pPr>
              <a:t>08/05/2014</a:t>
            </a:fld>
            <a:endParaRPr lang="en-CA"/>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F213925F-03CD-4B89-AB46-F0284F22D619}" type="slidenum">
              <a:rPr lang="en-CA"/>
              <a:pPr>
                <a:defRPr/>
              </a:pPr>
              <a:t>‹#›</a:t>
            </a:fld>
            <a:endParaRPr lang="en-CA"/>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CA"/>
          </a:p>
        </p:txBody>
      </p:sp>
    </p:spTree>
    <p:extLst>
      <p:ext uri="{BB962C8B-B14F-4D97-AF65-F5344CB8AC3E}">
        <p14:creationId xmlns:p14="http://schemas.microsoft.com/office/powerpoint/2010/main" val="26655294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smtClean="0"/>
              <a:t>Click to edit Master title style</a:t>
            </a:r>
            <a:endParaRPr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smtClean="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821686F4-7676-4131-8FF7-B8693D421D49}" type="datetimeFigureOut">
              <a:rPr lang="en-CA"/>
              <a:pPr>
                <a:defRPr/>
              </a:pPr>
              <a:t>08/05/2014</a:t>
            </a:fld>
            <a:endParaRPr lang="en-CA"/>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E072BDCC-C54F-4526-9BDD-A38517CACAA1}" type="slidenum">
              <a:rPr lang="en-CA"/>
              <a:pPr>
                <a:defRPr/>
              </a:pPr>
              <a:t>‹#›</a:t>
            </a:fld>
            <a:endParaRPr lang="en-CA"/>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CA"/>
          </a:p>
        </p:txBody>
      </p:sp>
    </p:spTree>
    <p:extLst>
      <p:ext uri="{BB962C8B-B14F-4D97-AF65-F5344CB8AC3E}">
        <p14:creationId xmlns:p14="http://schemas.microsoft.com/office/powerpoint/2010/main" val="434932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endParaRPr lang="en-CA"/>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fld id="{0387FC46-CD61-48FD-8F4B-A73BFAACA5A0}" type="datetimeFigureOut">
              <a:rPr lang="en-CA"/>
              <a:pPr>
                <a:defRPr/>
              </a:pPr>
              <a:t>08/05/2014</a:t>
            </a:fld>
            <a:endParaRPr lang="en-CA"/>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defRPr>
            </a:lvl1pPr>
            <a:extLst/>
          </a:lstStyle>
          <a:p>
            <a:pPr>
              <a:defRPr/>
            </a:pPr>
            <a:fld id="{6F908C15-014E-4C28-AD45-4F84AE9063DD}" type="slidenum">
              <a:rPr lang="en-CA"/>
              <a:pPr>
                <a:defRPr/>
              </a:pPr>
              <a:t>‹#›</a:t>
            </a:fld>
            <a:endParaRPr lang="en-CA"/>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en-US" smtClean="0"/>
              <a:t>Click to edit Master title style</a:t>
            </a:r>
            <a:endParaRPr lang="en-US"/>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37" r:id="rId7"/>
    <p:sldLayoutId id="2147483746" r:id="rId8"/>
    <p:sldLayoutId id="2147483747" r:id="rId9"/>
    <p:sldLayoutId id="2147483738" r:id="rId10"/>
    <p:sldLayoutId id="2147483739" r:id="rId11"/>
    <p:sldLayoutId id="2147483748" r:id="rId12"/>
  </p:sldLayoutIdLst>
  <p:txStyles>
    <p:titleStyle>
      <a:lvl1pPr marL="53975" indent="-53975" algn="r" rtl="0" eaLnBrk="0" fontAlgn="base" hangingPunct="0">
        <a:spcBef>
          <a:spcPct val="0"/>
        </a:spcBef>
        <a:spcAft>
          <a:spcPct val="0"/>
        </a:spcAft>
        <a:defRPr sz="4600" kern="1200">
          <a:solidFill>
            <a:srgbClr val="F2D3E2"/>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F2D3E2"/>
          </a:solidFill>
          <a:latin typeface="Rockwell" pitchFamily="18" charset="0"/>
        </a:defRPr>
      </a:lvl2pPr>
      <a:lvl3pPr marL="53975" indent="-53975" algn="r" rtl="0" eaLnBrk="0" fontAlgn="base" hangingPunct="0">
        <a:spcBef>
          <a:spcPct val="0"/>
        </a:spcBef>
        <a:spcAft>
          <a:spcPct val="0"/>
        </a:spcAft>
        <a:defRPr sz="4600">
          <a:solidFill>
            <a:srgbClr val="F2D3E2"/>
          </a:solidFill>
          <a:latin typeface="Rockwell" pitchFamily="18" charset="0"/>
        </a:defRPr>
      </a:lvl3pPr>
      <a:lvl4pPr marL="53975" indent="-53975" algn="r" rtl="0" eaLnBrk="0" fontAlgn="base" hangingPunct="0">
        <a:spcBef>
          <a:spcPct val="0"/>
        </a:spcBef>
        <a:spcAft>
          <a:spcPct val="0"/>
        </a:spcAft>
        <a:defRPr sz="4600">
          <a:solidFill>
            <a:srgbClr val="F2D3E2"/>
          </a:solidFill>
          <a:latin typeface="Rockwell" pitchFamily="18" charset="0"/>
        </a:defRPr>
      </a:lvl4pPr>
      <a:lvl5pPr marL="53975" indent="-53975" algn="r" rtl="0" eaLnBrk="0" fontAlgn="base" hangingPunct="0">
        <a:spcBef>
          <a:spcPct val="0"/>
        </a:spcBef>
        <a:spcAft>
          <a:spcPct val="0"/>
        </a:spcAft>
        <a:defRPr sz="4600">
          <a:solidFill>
            <a:srgbClr val="F2D3E2"/>
          </a:solidFill>
          <a:latin typeface="Rockwell" pitchFamily="18" charset="0"/>
        </a:defRPr>
      </a:lvl5pPr>
      <a:lvl6pPr marL="511175" algn="r" rtl="0" fontAlgn="base">
        <a:spcBef>
          <a:spcPct val="0"/>
        </a:spcBef>
        <a:spcAft>
          <a:spcPct val="0"/>
        </a:spcAft>
        <a:defRPr sz="4600">
          <a:solidFill>
            <a:srgbClr val="F2D3E2"/>
          </a:solidFill>
          <a:latin typeface="Rockwell" pitchFamily="18" charset="0"/>
        </a:defRPr>
      </a:lvl6pPr>
      <a:lvl7pPr marL="968375" algn="r" rtl="0" fontAlgn="base">
        <a:spcBef>
          <a:spcPct val="0"/>
        </a:spcBef>
        <a:spcAft>
          <a:spcPct val="0"/>
        </a:spcAft>
        <a:defRPr sz="4600">
          <a:solidFill>
            <a:srgbClr val="F2D3E2"/>
          </a:solidFill>
          <a:latin typeface="Rockwell" pitchFamily="18" charset="0"/>
        </a:defRPr>
      </a:lvl7pPr>
      <a:lvl8pPr marL="1425575" algn="r" rtl="0" fontAlgn="base">
        <a:spcBef>
          <a:spcPct val="0"/>
        </a:spcBef>
        <a:spcAft>
          <a:spcPct val="0"/>
        </a:spcAft>
        <a:defRPr sz="4600">
          <a:solidFill>
            <a:srgbClr val="F2D3E2"/>
          </a:solidFill>
          <a:latin typeface="Rockwell" pitchFamily="18" charset="0"/>
        </a:defRPr>
      </a:lvl8pPr>
      <a:lvl9pPr marL="1882775" algn="r" rtl="0" fontAlgn="base">
        <a:spcBef>
          <a:spcPct val="0"/>
        </a:spcBef>
        <a:spcAft>
          <a:spcPct val="0"/>
        </a:spcAft>
        <a:defRPr sz="4600">
          <a:solidFill>
            <a:srgbClr val="F2D3E2"/>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DE6C36"/>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DE6C36"/>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DE6C36"/>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3-mmjwXT5D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JIPw-Bd0WG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indent="0" eaLnBrk="1" fontAlgn="auto" hangingPunct="1">
              <a:spcAft>
                <a:spcPts val="0"/>
              </a:spcAft>
              <a:defRPr/>
            </a:pPr>
            <a:r>
              <a:rPr lang="en-CA" dirty="0" smtClean="0">
                <a:solidFill>
                  <a:schemeClr val="tx2">
                    <a:tint val="100000"/>
                    <a:shade val="90000"/>
                    <a:satMod val="250000"/>
                    <a:alpha val="100000"/>
                  </a:schemeClr>
                </a:solidFill>
              </a:rPr>
              <a:t>Chapter 19</a:t>
            </a:r>
            <a:endParaRPr lang="en-CA" dirty="0">
              <a:solidFill>
                <a:schemeClr val="tx2">
                  <a:tint val="100000"/>
                  <a:shade val="90000"/>
                  <a:satMod val="250000"/>
                  <a:alpha val="100000"/>
                </a:schemeClr>
              </a:solidFill>
            </a:endParaRPr>
          </a:p>
        </p:txBody>
      </p:sp>
      <p:sp>
        <p:nvSpPr>
          <p:cNvPr id="10243" name="Subtitle 2"/>
          <p:cNvSpPr>
            <a:spLocks noGrp="1"/>
          </p:cNvSpPr>
          <p:nvPr>
            <p:ph type="subTitle" idx="1"/>
          </p:nvPr>
        </p:nvSpPr>
        <p:spPr>
          <a:xfrm>
            <a:off x="2133600" y="2819400"/>
            <a:ext cx="6559550" cy="1752600"/>
          </a:xfrm>
        </p:spPr>
        <p:txBody>
          <a:bodyPr/>
          <a:lstStyle/>
          <a:p>
            <a:pPr eaLnBrk="1" hangingPunct="1">
              <a:spcBef>
                <a:spcPct val="0"/>
              </a:spcBef>
            </a:pPr>
            <a:r>
              <a:rPr lang="en-CA" smtClean="0"/>
              <a:t>Section 19.3</a:t>
            </a:r>
          </a:p>
          <a:p>
            <a:pPr eaLnBrk="1" hangingPunct="1">
              <a:spcBef>
                <a:spcPct val="0"/>
              </a:spcBef>
            </a:pPr>
            <a:r>
              <a:rPr lang="en-CA" smtClean="0"/>
              <a:t>DNA is the Hereditary Material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250"/>
            <a:ext cx="8229600" cy="5695950"/>
          </a:xfrm>
        </p:spPr>
        <p:txBody>
          <a:bodyPr/>
          <a:lstStyle/>
          <a:p>
            <a:pPr eaLnBrk="1" hangingPunct="1"/>
            <a:r>
              <a:rPr lang="en-CA" dirty="0" smtClean="0"/>
              <a:t> Proteins contain sulphur but no phosphorus.</a:t>
            </a:r>
          </a:p>
          <a:p>
            <a:pPr eaLnBrk="1" hangingPunct="1"/>
            <a:endParaRPr lang="en-CA" dirty="0" smtClean="0"/>
          </a:p>
          <a:p>
            <a:pPr eaLnBrk="1" hangingPunct="1"/>
            <a:r>
              <a:rPr lang="en-CA" dirty="0" smtClean="0"/>
              <a:t>DNA contains phosphorus but no sulphur.</a:t>
            </a:r>
          </a:p>
          <a:p>
            <a:pPr eaLnBrk="1" hangingPunct="1"/>
            <a:endParaRPr lang="en-CA" dirty="0" smtClean="0"/>
          </a:p>
          <a:p>
            <a:pPr eaLnBrk="1" hangingPunct="1"/>
            <a:r>
              <a:rPr lang="en-CA" dirty="0" smtClean="0"/>
              <a:t>So they attached an isotope of sulphur, </a:t>
            </a:r>
            <a:r>
              <a:rPr lang="en-CA" baseline="30000" dirty="0" smtClean="0"/>
              <a:t>35</a:t>
            </a:r>
            <a:r>
              <a:rPr lang="en-CA" dirty="0" smtClean="0"/>
              <a:t>S, to the protein and an isotope of phosphorus, </a:t>
            </a:r>
            <a:r>
              <a:rPr lang="en-CA" baseline="30000" dirty="0" smtClean="0"/>
              <a:t>32</a:t>
            </a:r>
            <a:r>
              <a:rPr lang="en-CA" dirty="0" smtClean="0"/>
              <a:t>P, to the DNA.</a:t>
            </a:r>
          </a:p>
          <a:p>
            <a:pPr eaLnBrk="1" hangingPunct="1"/>
            <a:endParaRPr lang="en-CA" dirty="0" smtClean="0"/>
          </a:p>
          <a:p>
            <a:pPr eaLnBrk="1" hangingPunct="1"/>
            <a:r>
              <a:rPr lang="en-CA" baseline="30000" dirty="0" smtClean="0"/>
              <a:t>35</a:t>
            </a:r>
            <a:r>
              <a:rPr lang="en-CA" dirty="0" smtClean="0"/>
              <a:t>S and </a:t>
            </a:r>
            <a:r>
              <a:rPr lang="en-CA" baseline="30000" dirty="0" smtClean="0"/>
              <a:t>32</a:t>
            </a:r>
            <a:r>
              <a:rPr lang="en-CA" dirty="0" smtClean="0"/>
              <a:t>P are both radioactive isotopes.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9275"/>
            <a:ext cx="8229600" cy="5622925"/>
          </a:xfrm>
        </p:spPr>
        <p:txBody>
          <a:bodyPr/>
          <a:lstStyle/>
          <a:p>
            <a:pPr eaLnBrk="1" hangingPunct="1"/>
            <a:r>
              <a:rPr lang="en-CA" b="1" u="sng" dirty="0" smtClean="0"/>
              <a:t>Radioactive isotopes </a:t>
            </a:r>
            <a:r>
              <a:rPr lang="en-CA" dirty="0" smtClean="0"/>
              <a:t>are unstable isotopes that decay spontaneously by emitting radiation.</a:t>
            </a:r>
          </a:p>
          <a:p>
            <a:pPr eaLnBrk="1" hangingPunct="1"/>
            <a:endParaRPr lang="en-CA" dirty="0" smtClean="0"/>
          </a:p>
          <a:p>
            <a:pPr eaLnBrk="1" hangingPunct="1"/>
            <a:r>
              <a:rPr lang="en-CA" dirty="0" smtClean="0"/>
              <a:t>Because the isotopes that were attached to the protein and the DNA were radioactive, they could track their location by looking at the radiation they left behind.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fontScale="90000"/>
          </a:bodyPr>
          <a:lstStyle/>
          <a:p>
            <a:pPr indent="0" eaLnBrk="1" hangingPunct="1">
              <a:defRPr/>
            </a:pPr>
            <a:r>
              <a:rPr lang="en-CA" dirty="0" smtClean="0"/>
              <a:t>Hershey and Chase’s </a:t>
            </a:r>
            <a:r>
              <a:rPr lang="en-CA" dirty="0" err="1" smtClean="0"/>
              <a:t>Experiements</a:t>
            </a:r>
            <a:endParaRPr lang="en-CA"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500188"/>
            <a:ext cx="8359775"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ox(in)">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indent="0" eaLnBrk="1" hangingPunct="1">
              <a:defRPr/>
            </a:pPr>
            <a:r>
              <a:rPr lang="en-CA" dirty="0" smtClean="0"/>
              <a:t>The Race to Reveal the Structure</a:t>
            </a:r>
            <a:endParaRPr lang="en-CA" dirty="0"/>
          </a:p>
        </p:txBody>
      </p:sp>
      <p:sp>
        <p:nvSpPr>
          <p:cNvPr id="3" name="Content Placeholder 2"/>
          <p:cNvSpPr>
            <a:spLocks noGrp="1"/>
          </p:cNvSpPr>
          <p:nvPr>
            <p:ph idx="1"/>
          </p:nvPr>
        </p:nvSpPr>
        <p:spPr/>
        <p:txBody>
          <a:bodyPr/>
          <a:lstStyle/>
          <a:p>
            <a:pPr eaLnBrk="1" hangingPunct="1"/>
            <a:r>
              <a:rPr lang="en-CA" dirty="0" smtClean="0"/>
              <a:t>When scientists confirmed that DNA was the material of heredity, their focus shifted to understanding it’s structure and how it works.</a:t>
            </a:r>
          </a:p>
          <a:p>
            <a:pPr eaLnBrk="1" hangingPunct="1"/>
            <a:endParaRPr lang="en-CA" dirty="0" smtClean="0"/>
          </a:p>
          <a:p>
            <a:pPr eaLnBrk="1" hangingPunct="1"/>
            <a:r>
              <a:rPr lang="en-CA" dirty="0" smtClean="0"/>
              <a:t>The discovery of the structure was credited to Francis Crick and James Watson.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hangingPunct="1">
              <a:defRPr/>
            </a:pPr>
            <a:r>
              <a:rPr lang="en-CA" dirty="0" smtClean="0"/>
              <a:t>The Structure of DNA</a:t>
            </a:r>
            <a:endParaRPr lang="en-CA" dirty="0"/>
          </a:p>
        </p:txBody>
      </p:sp>
      <p:sp>
        <p:nvSpPr>
          <p:cNvPr id="3" name="Content Placeholder 2"/>
          <p:cNvSpPr>
            <a:spLocks noGrp="1"/>
          </p:cNvSpPr>
          <p:nvPr>
            <p:ph idx="1"/>
          </p:nvPr>
        </p:nvSpPr>
        <p:spPr/>
        <p:txBody>
          <a:bodyPr/>
          <a:lstStyle/>
          <a:p>
            <a:pPr eaLnBrk="1" hangingPunct="1"/>
            <a:r>
              <a:rPr lang="en-CA" dirty="0" smtClean="0"/>
              <a:t>DNA is made of chains of molecules called nucleotides.</a:t>
            </a:r>
          </a:p>
          <a:p>
            <a:pPr eaLnBrk="1" hangingPunct="1"/>
            <a:endParaRPr lang="en-CA" dirty="0" smtClean="0"/>
          </a:p>
          <a:p>
            <a:pPr eaLnBrk="1" hangingPunct="1"/>
            <a:r>
              <a:rPr lang="en-CA" b="1" u="sng" dirty="0" smtClean="0"/>
              <a:t>Nucleotides</a:t>
            </a:r>
            <a:r>
              <a:rPr lang="en-CA" dirty="0" smtClean="0"/>
              <a:t> are molecules that contain:</a:t>
            </a:r>
          </a:p>
          <a:p>
            <a:pPr lvl="1" eaLnBrk="1" hangingPunct="1"/>
            <a:r>
              <a:rPr lang="en-CA" dirty="0" smtClean="0"/>
              <a:t>A 5 carbon sugar called a </a:t>
            </a:r>
            <a:r>
              <a:rPr lang="en-CA" b="1" u="sng" dirty="0" err="1" smtClean="0"/>
              <a:t>deoxyribose</a:t>
            </a:r>
            <a:r>
              <a:rPr lang="en-CA" b="1" u="sng" dirty="0" smtClean="0"/>
              <a:t> sugar</a:t>
            </a:r>
            <a:r>
              <a:rPr lang="en-CA" dirty="0" smtClean="0"/>
              <a:t>.</a:t>
            </a:r>
          </a:p>
          <a:p>
            <a:pPr lvl="1" eaLnBrk="1" hangingPunct="1"/>
            <a:r>
              <a:rPr lang="en-CA" dirty="0" smtClean="0"/>
              <a:t>A nitrogenous base attached to the sugar’s carbon #1 (1’).</a:t>
            </a:r>
          </a:p>
          <a:p>
            <a:pPr lvl="1" eaLnBrk="1" hangingPunct="1"/>
            <a:r>
              <a:rPr lang="en-CA" dirty="0" smtClean="0"/>
              <a:t>A phosphate group attached to the sugar’s carbon #5 (5’).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circle(in)">
                                      <p:cBhvr>
                                        <p:cTn id="21"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250"/>
            <a:ext cx="8229600" cy="5695950"/>
          </a:xfrm>
        </p:spPr>
        <p:txBody>
          <a:bodyPr/>
          <a:lstStyle/>
          <a:p>
            <a:pPr eaLnBrk="1" hangingPunct="1"/>
            <a:r>
              <a:rPr lang="en-CA" dirty="0" smtClean="0"/>
              <a:t> A </a:t>
            </a:r>
            <a:r>
              <a:rPr lang="en-CA" b="1" u="sng" dirty="0" smtClean="0"/>
              <a:t>nitrogenous base </a:t>
            </a:r>
            <a:r>
              <a:rPr lang="en-CA" dirty="0" smtClean="0"/>
              <a:t>– is a basic (alkaline) molecule containing nitrogen.</a:t>
            </a:r>
          </a:p>
          <a:p>
            <a:pPr eaLnBrk="1" hangingPunct="1"/>
            <a:endParaRPr lang="en-CA" dirty="0" smtClean="0"/>
          </a:p>
          <a:p>
            <a:pPr eaLnBrk="1" hangingPunct="1"/>
            <a:r>
              <a:rPr lang="en-CA" dirty="0" smtClean="0"/>
              <a:t>A </a:t>
            </a:r>
            <a:r>
              <a:rPr lang="en-CA" b="1" u="sng" dirty="0" smtClean="0"/>
              <a:t>phosphate group </a:t>
            </a:r>
            <a:r>
              <a:rPr lang="en-CA" dirty="0" smtClean="0"/>
              <a:t>– is a group of 4 oxygen atoms surrounding a central phosphorus atom.</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644900"/>
            <a:ext cx="2808288"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13100"/>
            <a:ext cx="418941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circle(in)">
                                      <p:cBhvr>
                                        <p:cTn id="12" dur="2000"/>
                                        <p:tgtEl>
                                          <p:spTgt spid="266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6627"/>
                                        </p:tgtEl>
                                        <p:attrNameLst>
                                          <p:attrName>style.visibility</p:attrName>
                                        </p:attrNameLst>
                                      </p:cBhvr>
                                      <p:to>
                                        <p:strVal val="visible"/>
                                      </p:to>
                                    </p:set>
                                    <p:animEffect transition="in" filter="circle(in)">
                                      <p:cBhvr>
                                        <p:cTn id="17"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713"/>
            <a:ext cx="8229600" cy="5551487"/>
          </a:xfrm>
        </p:spPr>
        <p:txBody>
          <a:bodyPr/>
          <a:lstStyle/>
          <a:p>
            <a:pPr eaLnBrk="1" hangingPunct="1">
              <a:defRPr/>
            </a:pPr>
            <a:r>
              <a:rPr lang="en-CA" dirty="0" smtClean="0"/>
              <a:t>There are four nitrogenous bases that form DNA:</a:t>
            </a:r>
          </a:p>
          <a:p>
            <a:pPr eaLnBrk="1" hangingPunct="1">
              <a:defRPr/>
            </a:pPr>
            <a:endParaRPr lang="en-CA" dirty="0" smtClean="0"/>
          </a:p>
          <a:p>
            <a:pPr marL="514350" indent="-514350" eaLnBrk="1" hangingPunct="1">
              <a:buFont typeface="Wingdings 2" pitchFamily="18" charset="2"/>
              <a:buAutoNum type="arabicPeriod"/>
              <a:defRPr/>
            </a:pPr>
            <a:r>
              <a:rPr lang="en-CA" dirty="0" smtClean="0"/>
              <a:t>Adenine (A)</a:t>
            </a:r>
          </a:p>
          <a:p>
            <a:pPr marL="514350" indent="-514350" eaLnBrk="1" hangingPunct="1">
              <a:buFont typeface="Wingdings 2" pitchFamily="18" charset="2"/>
              <a:buAutoNum type="arabicPeriod"/>
              <a:defRPr/>
            </a:pPr>
            <a:endParaRPr lang="en-CA" dirty="0" smtClean="0"/>
          </a:p>
          <a:p>
            <a:pPr marL="514350" indent="-514350" eaLnBrk="1" hangingPunct="1">
              <a:buFont typeface="Wingdings 2" pitchFamily="18" charset="2"/>
              <a:buAutoNum type="arabicPeriod"/>
              <a:defRPr/>
            </a:pPr>
            <a:r>
              <a:rPr lang="en-CA" dirty="0" smtClean="0"/>
              <a:t>Guanine (G)</a:t>
            </a:r>
          </a:p>
          <a:p>
            <a:pPr marL="514350" indent="-514350" eaLnBrk="1" hangingPunct="1">
              <a:buFont typeface="Wingdings 2" pitchFamily="18" charset="2"/>
              <a:buAutoNum type="arabicPeriod"/>
              <a:defRPr/>
            </a:pPr>
            <a:endParaRPr lang="en-CA" dirty="0" smtClean="0"/>
          </a:p>
          <a:p>
            <a:pPr marL="514350" indent="-514350" eaLnBrk="1" hangingPunct="1">
              <a:buFont typeface="Wingdings 2" pitchFamily="18" charset="2"/>
              <a:buAutoNum type="arabicPeriod"/>
              <a:defRPr/>
            </a:pPr>
            <a:r>
              <a:rPr lang="en-CA" dirty="0" smtClean="0"/>
              <a:t>Thymine (T)</a:t>
            </a:r>
          </a:p>
          <a:p>
            <a:pPr marL="514350" indent="-514350" eaLnBrk="1" hangingPunct="1">
              <a:buFont typeface="Wingdings 2" pitchFamily="18" charset="2"/>
              <a:buAutoNum type="arabicPeriod"/>
              <a:defRPr/>
            </a:pPr>
            <a:endParaRPr lang="en-CA" dirty="0" smtClean="0"/>
          </a:p>
          <a:p>
            <a:pPr marL="514350" indent="-514350" eaLnBrk="1" hangingPunct="1">
              <a:buFont typeface="Wingdings 2" pitchFamily="18" charset="2"/>
              <a:buAutoNum type="arabicPeriod"/>
              <a:defRPr/>
            </a:pPr>
            <a:r>
              <a:rPr lang="en-CA" dirty="0" smtClean="0"/>
              <a:t>Cytosine (C)</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amond(in)">
                                      <p:cBhvr>
                                        <p:cTn id="17" dur="20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amond(in)">
                                      <p:cBhvr>
                                        <p:cTn id="22" dur="20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diamond(in)">
                                      <p:cBhvr>
                                        <p:cTn id="2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9275"/>
            <a:ext cx="8229600" cy="5622925"/>
          </a:xfrm>
        </p:spPr>
        <p:txBody>
          <a:bodyPr/>
          <a:lstStyle/>
          <a:p>
            <a:pPr eaLnBrk="1" hangingPunct="1"/>
            <a:r>
              <a:rPr lang="en-CA" dirty="0" smtClean="0"/>
              <a:t>Adenine and Guanine are doubled ringed structures called </a:t>
            </a:r>
            <a:r>
              <a:rPr lang="en-CA" b="1" u="sng" dirty="0" smtClean="0"/>
              <a:t>purines</a:t>
            </a:r>
            <a:r>
              <a:rPr lang="en-CA" dirty="0" smtClean="0"/>
              <a:t>.</a:t>
            </a:r>
          </a:p>
          <a:p>
            <a:pPr eaLnBrk="1" hangingPunct="1"/>
            <a:endParaRPr lang="en-CA" dirty="0" smtClean="0"/>
          </a:p>
          <a:p>
            <a:pPr eaLnBrk="1" hangingPunct="1"/>
            <a:r>
              <a:rPr lang="en-CA" dirty="0" smtClean="0"/>
              <a:t>Thymine and Cytosine are single ringed structures called </a:t>
            </a:r>
            <a:r>
              <a:rPr lang="en-CA" b="1" u="sng" dirty="0" err="1" smtClean="0"/>
              <a:t>pyrimidines</a:t>
            </a:r>
            <a:r>
              <a:rPr lang="en-CA" dirty="0" smtClean="0"/>
              <a:t>. </a:t>
            </a:r>
          </a:p>
        </p:txBody>
      </p:sp>
      <p:pic>
        <p:nvPicPr>
          <p:cNvPr id="29698" name="Picture 2" descr="http://mrsec.wisc.edu/Edetc/background/DNA/images/Ba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3325813"/>
            <a:ext cx="3600450"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9698"/>
                                        </p:tgtEl>
                                        <p:attrNameLst>
                                          <p:attrName>style.visibility</p:attrName>
                                        </p:attrNameLst>
                                      </p:cBhvr>
                                      <p:to>
                                        <p:strVal val="visible"/>
                                      </p:to>
                                    </p:set>
                                    <p:animEffect transition="in" filter="diamond(in)">
                                      <p:cBhvr>
                                        <p:cTn id="17"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150"/>
            <a:ext cx="8229600" cy="5480050"/>
          </a:xfrm>
        </p:spPr>
        <p:txBody>
          <a:bodyPr/>
          <a:lstStyle/>
          <a:p>
            <a:pPr eaLnBrk="1" hangingPunct="1">
              <a:defRPr/>
            </a:pPr>
            <a:r>
              <a:rPr lang="en-CA" dirty="0" smtClean="0"/>
              <a:t>Research done by the biochemist Erwin Chargaff, helped Watson and Crick to uncover the structure of DNA.</a:t>
            </a:r>
          </a:p>
          <a:p>
            <a:pPr eaLnBrk="1" hangingPunct="1">
              <a:defRPr/>
            </a:pPr>
            <a:endParaRPr lang="en-CA" dirty="0" smtClean="0"/>
          </a:p>
          <a:p>
            <a:pPr eaLnBrk="1" hangingPunct="1">
              <a:defRPr/>
            </a:pPr>
            <a:r>
              <a:rPr lang="en-CA" dirty="0" smtClean="0"/>
              <a:t>Chargaff discovered two things for any DNA of any species:</a:t>
            </a:r>
          </a:p>
          <a:p>
            <a:pPr marL="514350" indent="-514350" eaLnBrk="1" hangingPunct="1">
              <a:buFont typeface="Wingdings 2" pitchFamily="18" charset="2"/>
              <a:buAutoNum type="arabicPeriod"/>
              <a:defRPr/>
            </a:pPr>
            <a:r>
              <a:rPr lang="en-CA" dirty="0" smtClean="0"/>
              <a:t>The amount of adenine was always equal to the amount of thymine. (A=T)</a:t>
            </a:r>
          </a:p>
          <a:p>
            <a:pPr marL="514350" indent="-514350" eaLnBrk="1" hangingPunct="1">
              <a:buFont typeface="Wingdings 2" pitchFamily="18" charset="2"/>
              <a:buAutoNum type="arabicPeriod"/>
              <a:defRPr/>
            </a:pPr>
            <a:endParaRPr lang="en-CA" dirty="0" smtClean="0"/>
          </a:p>
          <a:p>
            <a:pPr marL="514350" indent="-514350" eaLnBrk="1" hangingPunct="1">
              <a:buFont typeface="Wingdings 2" pitchFamily="18" charset="2"/>
              <a:buAutoNum type="arabicPeriod"/>
              <a:defRPr/>
            </a:pPr>
            <a:r>
              <a:rPr lang="en-CA" dirty="0" smtClean="0"/>
              <a:t> The amount of guanine was always equal to the amount of cytosine. (G=C)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713"/>
            <a:ext cx="8229600" cy="5551487"/>
          </a:xfrm>
        </p:spPr>
        <p:txBody>
          <a:bodyPr/>
          <a:lstStyle/>
          <a:p>
            <a:pPr eaLnBrk="1" hangingPunct="1"/>
            <a:r>
              <a:rPr lang="en-CA" dirty="0" smtClean="0"/>
              <a:t>Another part of their success came from a researcher named Rosalind Franklin, who used a technique called X-ray diffraction to help determine that the structure of DNA is a helix.</a:t>
            </a:r>
          </a:p>
          <a:p>
            <a:pPr eaLnBrk="1" hangingPunct="1"/>
            <a:endParaRPr lang="en-CA" dirty="0" smtClean="0"/>
          </a:p>
          <a:p>
            <a:pPr eaLnBrk="1" hangingPunct="1"/>
            <a:r>
              <a:rPr lang="en-CA" dirty="0" smtClean="0"/>
              <a:t>A </a:t>
            </a:r>
            <a:r>
              <a:rPr lang="en-CA" b="1" u="sng" dirty="0" smtClean="0"/>
              <a:t>helix</a:t>
            </a:r>
            <a:r>
              <a:rPr lang="en-CA" dirty="0" smtClean="0"/>
              <a:t> – is a spiralling (twisting) structure.</a:t>
            </a:r>
          </a:p>
          <a:p>
            <a:pPr eaLnBrk="1" hangingPunct="1">
              <a:buFont typeface="Wingdings 2" pitchFamily="18" charset="2"/>
              <a:buNone/>
            </a:pPr>
            <a:endParaRPr lang="en-CA" dirty="0" smtClean="0"/>
          </a:p>
          <a:p>
            <a:pPr eaLnBrk="1" hangingPunct="1"/>
            <a:r>
              <a:rPr lang="en-CA" dirty="0" smtClean="0"/>
              <a:t>She was not credited with this success until after her death.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en-CA" dirty="0" smtClean="0">
                <a:solidFill>
                  <a:schemeClr val="tx2">
                    <a:tint val="100000"/>
                    <a:shade val="90000"/>
                    <a:satMod val="250000"/>
                    <a:alpha val="100000"/>
                  </a:schemeClr>
                </a:solidFill>
              </a:rPr>
              <a:t>Introductory Video</a:t>
            </a:r>
            <a:endParaRPr lang="en-CA" dirty="0">
              <a:solidFill>
                <a:schemeClr val="tx2">
                  <a:tint val="100000"/>
                  <a:shade val="90000"/>
                  <a:satMod val="250000"/>
                  <a:alpha val="100000"/>
                </a:schemeClr>
              </a:solidFill>
            </a:endParaRPr>
          </a:p>
        </p:txBody>
      </p:sp>
      <p:sp>
        <p:nvSpPr>
          <p:cNvPr id="11267" name="Content Placeholder 2"/>
          <p:cNvSpPr>
            <a:spLocks noGrp="1"/>
          </p:cNvSpPr>
          <p:nvPr>
            <p:ph idx="1"/>
          </p:nvPr>
        </p:nvSpPr>
        <p:spPr/>
        <p:txBody>
          <a:bodyPr/>
          <a:lstStyle/>
          <a:p>
            <a:pPr eaLnBrk="1" hangingPunct="1"/>
            <a:r>
              <a:rPr lang="en-CA" dirty="0" smtClean="0">
                <a:hlinkClick r:id="rId2"/>
              </a:rPr>
              <a:t>https://www.youtube.com/watch?v=3-mmjwXT5Dg</a:t>
            </a:r>
            <a:r>
              <a:rPr lang="en-CA"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Break</a:t>
            </a:r>
            <a:endParaRPr lang="en-US" dirty="0"/>
          </a:p>
        </p:txBody>
      </p:sp>
    </p:spTree>
    <p:extLst>
      <p:ext uri="{BB962C8B-B14F-4D97-AF65-F5344CB8AC3E}">
        <p14:creationId xmlns:p14="http://schemas.microsoft.com/office/powerpoint/2010/main" val="1646843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143000"/>
            <a:ext cx="6400800" cy="4794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945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hangingPunct="1">
              <a:defRPr/>
            </a:pPr>
            <a:r>
              <a:rPr lang="en-CA" dirty="0" smtClean="0"/>
              <a:t>The Structure of DNA</a:t>
            </a:r>
            <a:endParaRPr lang="en-CA" dirty="0"/>
          </a:p>
        </p:txBody>
      </p:sp>
      <p:pic>
        <p:nvPicPr>
          <p:cNvPr id="54274" name="Picture 2" descr="http://www.biotechnologyonline.gov.au/images/contentpages/hel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484313"/>
            <a:ext cx="3960813"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4716463" y="2133600"/>
            <a:ext cx="442753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800" dirty="0"/>
              <a:t>The two twisting strands are held together by the paired nitrogenous bases.</a:t>
            </a:r>
          </a:p>
          <a:p>
            <a:pPr eaLnBrk="1" hangingPunct="1"/>
            <a:endParaRPr lang="en-CA" sz="2800" dirty="0"/>
          </a:p>
          <a:p>
            <a:pPr eaLnBrk="1" hangingPunct="1"/>
            <a:r>
              <a:rPr lang="en-CA" sz="2800" dirty="0"/>
              <a:t>A is always paired with T.</a:t>
            </a:r>
          </a:p>
          <a:p>
            <a:pPr eaLnBrk="1" hangingPunct="1"/>
            <a:endParaRPr lang="en-CA" sz="2800" dirty="0"/>
          </a:p>
          <a:p>
            <a:pPr eaLnBrk="1" hangingPunct="1"/>
            <a:r>
              <a:rPr lang="en-CA" sz="2800" dirty="0"/>
              <a:t>C is always paired with G</a:t>
            </a:r>
            <a:r>
              <a:rPr lang="en-CA" dirty="0"/>
              <a:t>.</a:t>
            </a:r>
          </a:p>
          <a:p>
            <a:pPr eaLnBrk="1" hangingPunct="1"/>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wedge">
                                      <p:cBhvr>
                                        <p:cTn id="7" dur="20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CA" dirty="0" smtClean="0"/>
              <a:t>DNA Structure</a:t>
            </a:r>
            <a:endParaRPr lang="en-CA" dirty="0"/>
          </a:p>
        </p:txBody>
      </p:sp>
      <p:sp>
        <p:nvSpPr>
          <p:cNvPr id="3" name="Content Placeholder 2"/>
          <p:cNvSpPr>
            <a:spLocks noGrp="1"/>
          </p:cNvSpPr>
          <p:nvPr>
            <p:ph idx="1"/>
          </p:nvPr>
        </p:nvSpPr>
        <p:spPr/>
        <p:txBody>
          <a:bodyPr>
            <a:normAutofit fontScale="85000" lnSpcReduction="20000"/>
          </a:bodyPr>
          <a:lstStyle/>
          <a:p>
            <a:pPr marL="0" indent="0" eaLnBrk="1" fontAlgn="auto" hangingPunct="1">
              <a:spcAft>
                <a:spcPts val="0"/>
              </a:spcAft>
              <a:buNone/>
              <a:defRPr/>
            </a:pPr>
            <a:r>
              <a:rPr lang="en-CA" dirty="0" smtClean="0"/>
              <a:t>DNA is made up of millions of nucleotides.</a:t>
            </a:r>
          </a:p>
          <a:p>
            <a:pPr marL="0" indent="0" eaLnBrk="1" fontAlgn="auto" hangingPunct="1">
              <a:spcAft>
                <a:spcPts val="0"/>
              </a:spcAft>
              <a:buNone/>
              <a:defRPr/>
            </a:pPr>
            <a:endParaRPr lang="en-CA" dirty="0" smtClean="0"/>
          </a:p>
          <a:p>
            <a:pPr marL="0" indent="0" eaLnBrk="1" fontAlgn="auto" hangingPunct="1">
              <a:spcAft>
                <a:spcPts val="0"/>
              </a:spcAft>
              <a:buNone/>
              <a:defRPr/>
            </a:pPr>
            <a:r>
              <a:rPr lang="en-CA" dirty="0" smtClean="0"/>
              <a:t>Each nucleotide consists of three molecules:</a:t>
            </a:r>
          </a:p>
          <a:p>
            <a:pPr marL="0" indent="0" eaLnBrk="1" fontAlgn="auto" hangingPunct="1">
              <a:spcAft>
                <a:spcPts val="0"/>
              </a:spcAft>
              <a:buNone/>
              <a:defRPr/>
            </a:pPr>
            <a:endParaRPr lang="en-CA" dirty="0" smtClean="0"/>
          </a:p>
          <a:p>
            <a:pPr marL="514350" indent="-514350" eaLnBrk="1" fontAlgn="auto" hangingPunct="1">
              <a:spcAft>
                <a:spcPts val="0"/>
              </a:spcAft>
              <a:buClr>
                <a:schemeClr val="tx1">
                  <a:lumMod val="95000"/>
                </a:schemeClr>
              </a:buClr>
              <a:buFont typeface="+mj-lt"/>
              <a:buAutoNum type="arabicPeriod"/>
              <a:defRPr/>
            </a:pPr>
            <a:r>
              <a:rPr lang="en-CA" dirty="0" smtClean="0"/>
              <a:t>A  deoxyribose 5 carbon sugar.</a:t>
            </a:r>
          </a:p>
          <a:p>
            <a:pPr marL="514350" indent="-514350" eaLnBrk="1" fontAlgn="auto" hangingPunct="1">
              <a:spcAft>
                <a:spcPts val="0"/>
              </a:spcAft>
              <a:buClr>
                <a:schemeClr val="tx1">
                  <a:lumMod val="95000"/>
                </a:schemeClr>
              </a:buClr>
              <a:buFont typeface="+mj-lt"/>
              <a:buAutoNum type="arabicPeriod"/>
              <a:defRPr/>
            </a:pPr>
            <a:endParaRPr lang="en-CA" dirty="0" smtClean="0"/>
          </a:p>
          <a:p>
            <a:pPr marL="514350" indent="-514350" eaLnBrk="1" fontAlgn="auto" hangingPunct="1">
              <a:spcAft>
                <a:spcPts val="0"/>
              </a:spcAft>
              <a:buClr>
                <a:schemeClr val="tx1">
                  <a:lumMod val="95000"/>
                </a:schemeClr>
              </a:buClr>
              <a:buFont typeface="+mj-lt"/>
              <a:buAutoNum type="arabicPeriod"/>
              <a:defRPr/>
            </a:pPr>
            <a:r>
              <a:rPr lang="en-CA" dirty="0" smtClean="0"/>
              <a:t>A phosphate group that is attached to carbon 5’ of the sugar molecule.</a:t>
            </a:r>
          </a:p>
          <a:p>
            <a:pPr marL="514350" indent="-514350" eaLnBrk="1" fontAlgn="auto" hangingPunct="1">
              <a:spcAft>
                <a:spcPts val="0"/>
              </a:spcAft>
              <a:buClr>
                <a:schemeClr val="tx1">
                  <a:lumMod val="95000"/>
                </a:schemeClr>
              </a:buClr>
              <a:buFont typeface="+mj-lt"/>
              <a:buAutoNum type="arabicPeriod"/>
              <a:defRPr/>
            </a:pPr>
            <a:endParaRPr lang="en-CA" dirty="0" smtClean="0"/>
          </a:p>
          <a:p>
            <a:pPr marL="514350" indent="-514350" eaLnBrk="1" fontAlgn="auto" hangingPunct="1">
              <a:spcAft>
                <a:spcPts val="0"/>
              </a:spcAft>
              <a:buClr>
                <a:schemeClr val="tx1">
                  <a:lumMod val="95000"/>
                </a:schemeClr>
              </a:buClr>
              <a:buFont typeface="+mj-lt"/>
              <a:buAutoNum type="arabicPeriod"/>
              <a:defRPr/>
            </a:pPr>
            <a:r>
              <a:rPr lang="en-CA" dirty="0" smtClean="0"/>
              <a:t>One of 4 nitrogenous bases (adenine, guanine, cytosine and thymine) that is attached to carbon 1’ of the sugar molecule. </a:t>
            </a:r>
            <a:endParaRPr lang="en-CA" dirty="0"/>
          </a:p>
        </p:txBody>
      </p:sp>
    </p:spTree>
    <p:extLst>
      <p:ext uri="{BB962C8B-B14F-4D97-AF65-F5344CB8AC3E}">
        <p14:creationId xmlns:p14="http://schemas.microsoft.com/office/powerpoint/2010/main" val="4285464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CA" dirty="0" smtClean="0"/>
              <a:t>Nucleotide Structure</a:t>
            </a:r>
            <a:endParaRPr lang="en-CA" dirty="0"/>
          </a:p>
        </p:txBody>
      </p:sp>
      <p:pic>
        <p:nvPicPr>
          <p:cNvPr id="8195" name="Picture 2" descr="https://www.msu.edu/course/isb/202/ebertmay/drivers/nucleoti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2349500"/>
            <a:ext cx="3457575"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http://scienceaid.co.uk/biology/genetics/images/nucleot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349500"/>
            <a:ext cx="3455987"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p:cNvSpPr txBox="1">
            <a:spLocks noChangeArrowheads="1"/>
          </p:cNvSpPr>
          <p:nvPr/>
        </p:nvSpPr>
        <p:spPr bwMode="auto">
          <a:xfrm>
            <a:off x="6588125" y="1916113"/>
            <a:ext cx="1079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atin typeface="Trebuchet MS" pitchFamily="34" charset="0"/>
              </a:rPr>
              <a:t>Adenine</a:t>
            </a:r>
          </a:p>
        </p:txBody>
      </p:sp>
      <p:sp>
        <p:nvSpPr>
          <p:cNvPr id="8198" name="TextBox 6"/>
          <p:cNvSpPr txBox="1">
            <a:spLocks noChangeArrowheads="1"/>
          </p:cNvSpPr>
          <p:nvPr/>
        </p:nvSpPr>
        <p:spPr bwMode="auto">
          <a:xfrm>
            <a:off x="2411413" y="3284538"/>
            <a:ext cx="431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atin typeface="Trebuchet MS" pitchFamily="34" charset="0"/>
              </a:rPr>
              <a:t>1’</a:t>
            </a:r>
          </a:p>
        </p:txBody>
      </p:sp>
      <p:sp>
        <p:nvSpPr>
          <p:cNvPr id="8199" name="TextBox 7"/>
          <p:cNvSpPr txBox="1">
            <a:spLocks noChangeArrowheads="1"/>
          </p:cNvSpPr>
          <p:nvPr/>
        </p:nvSpPr>
        <p:spPr bwMode="auto">
          <a:xfrm>
            <a:off x="611188" y="2997200"/>
            <a:ext cx="43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a:latin typeface="Trebuchet MS" pitchFamily="34" charset="0"/>
              </a:rPr>
              <a:t>5’</a:t>
            </a:r>
          </a:p>
        </p:txBody>
      </p:sp>
    </p:spTree>
    <p:extLst>
      <p:ext uri="{BB962C8B-B14F-4D97-AF65-F5344CB8AC3E}">
        <p14:creationId xmlns:p14="http://schemas.microsoft.com/office/powerpoint/2010/main" val="24813361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
                                          </p:val>
                                        </p:tav>
                                        <p:tav tm="100000">
                                          <p:val>
                                            <p:strVal val="#ppt_x"/>
                                          </p:val>
                                        </p:tav>
                                      </p:tavLst>
                                    </p:anim>
                                    <p:anim calcmode="lin" valueType="num">
                                      <p:cBhvr>
                                        <p:cTn id="9" dur="1000" fill="hold"/>
                                        <p:tgtEl>
                                          <p:spTgt spid="819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gtEl>
                                        <p:attrNameLst>
                                          <p:attrName>style.visibility</p:attrName>
                                        </p:attrNameLst>
                                      </p:cBhvr>
                                      <p:to>
                                        <p:strVal val="visible"/>
                                      </p:to>
                                    </p:set>
                                    <p:animEffect transition="in" filter="fade">
                                      <p:cBhvr>
                                        <p:cTn id="14" dur="1000"/>
                                        <p:tgtEl>
                                          <p:spTgt spid="8195"/>
                                        </p:tgtEl>
                                      </p:cBhvr>
                                    </p:animEffect>
                                    <p:anim calcmode="lin" valueType="num">
                                      <p:cBhvr>
                                        <p:cTn id="15" dur="1000" fill="hold"/>
                                        <p:tgtEl>
                                          <p:spTgt spid="8195"/>
                                        </p:tgtEl>
                                        <p:attrNameLst>
                                          <p:attrName>ppt_x</p:attrName>
                                        </p:attrNameLst>
                                      </p:cBhvr>
                                      <p:tavLst>
                                        <p:tav tm="0">
                                          <p:val>
                                            <p:strVal val="#ppt_x"/>
                                          </p:val>
                                        </p:tav>
                                        <p:tav tm="100000">
                                          <p:val>
                                            <p:strVal val="#ppt_x"/>
                                          </p:val>
                                        </p:tav>
                                      </p:tavLst>
                                    </p:anim>
                                    <p:anim calcmode="lin" valueType="num">
                                      <p:cBhvr>
                                        <p:cTn id="16"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CA" dirty="0" smtClean="0"/>
              <a:t>Nitrogenous Bases</a:t>
            </a:r>
            <a:endParaRPr lang="en-CA" dirty="0"/>
          </a:p>
        </p:txBody>
      </p:sp>
      <p:sp>
        <p:nvSpPr>
          <p:cNvPr id="9219" name="Content Placeholder 2"/>
          <p:cNvSpPr>
            <a:spLocks noGrp="1"/>
          </p:cNvSpPr>
          <p:nvPr>
            <p:ph idx="1"/>
          </p:nvPr>
        </p:nvSpPr>
        <p:spPr>
          <a:xfrm>
            <a:off x="364842" y="1412776"/>
            <a:ext cx="2890838" cy="4846638"/>
          </a:xfrm>
        </p:spPr>
        <p:txBody>
          <a:bodyPr/>
          <a:lstStyle/>
          <a:p>
            <a:pPr eaLnBrk="1" hangingPunct="1"/>
            <a:r>
              <a:rPr lang="en-CA" dirty="0" smtClean="0"/>
              <a:t>Adenine and Guanine are double ringed purines.</a:t>
            </a:r>
          </a:p>
          <a:p>
            <a:pPr eaLnBrk="1" hangingPunct="1"/>
            <a:r>
              <a:rPr lang="en-CA" dirty="0" smtClean="0"/>
              <a:t>Cytosine and Thymine are single ringed </a:t>
            </a:r>
            <a:r>
              <a:rPr lang="en-CA" dirty="0" err="1" smtClean="0"/>
              <a:t>pyrimidines</a:t>
            </a:r>
            <a:r>
              <a:rPr lang="en-CA" dirty="0" smtClean="0"/>
              <a:t>.</a:t>
            </a:r>
          </a:p>
          <a:p>
            <a:pPr eaLnBrk="1" hangingPunct="1">
              <a:buFont typeface="Wingdings 2" pitchFamily="18" charset="2"/>
              <a:buNone/>
            </a:pPr>
            <a:endParaRPr lang="en-CA" dirty="0" smtClean="0"/>
          </a:p>
        </p:txBody>
      </p:sp>
      <p:pic>
        <p:nvPicPr>
          <p:cNvPr id="9220" name="Picture 2" descr="http://student.ccbcmd.edu/~gkaiser/biotutorials/dna/images/DNAba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700213"/>
            <a:ext cx="5508625"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270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220"/>
                                        </p:tgtEl>
                                        <p:attrNameLst>
                                          <p:attrName>style.visibility</p:attrName>
                                        </p:attrNameLst>
                                      </p:cBhvr>
                                      <p:to>
                                        <p:strVal val="visible"/>
                                      </p:to>
                                    </p:set>
                                    <p:animEffect transition="in" filter="fade">
                                      <p:cBhvr>
                                        <p:cTn id="21" dur="1000"/>
                                        <p:tgtEl>
                                          <p:spTgt spid="9220"/>
                                        </p:tgtEl>
                                      </p:cBhvr>
                                    </p:animEffect>
                                    <p:anim calcmode="lin" valueType="num">
                                      <p:cBhvr>
                                        <p:cTn id="22" dur="1000" fill="hold"/>
                                        <p:tgtEl>
                                          <p:spTgt spid="9220"/>
                                        </p:tgtEl>
                                        <p:attrNameLst>
                                          <p:attrName>ppt_x</p:attrName>
                                        </p:attrNameLst>
                                      </p:cBhvr>
                                      <p:tavLst>
                                        <p:tav tm="0">
                                          <p:val>
                                            <p:strVal val="#ppt_x"/>
                                          </p:val>
                                        </p:tav>
                                        <p:tav tm="100000">
                                          <p:val>
                                            <p:strVal val="#ppt_x"/>
                                          </p:val>
                                        </p:tav>
                                      </p:tavLst>
                                    </p:anim>
                                    <p:anim calcmode="lin" valueType="num">
                                      <p:cBhvr>
                                        <p:cTn id="23"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CA" dirty="0" smtClean="0"/>
              <a:t>DNA structure Cont’d</a:t>
            </a:r>
            <a:endParaRPr lang="en-CA" dirty="0"/>
          </a:p>
        </p:txBody>
      </p:sp>
      <p:sp>
        <p:nvSpPr>
          <p:cNvPr id="10243" name="Content Placeholder 2"/>
          <p:cNvSpPr>
            <a:spLocks noGrp="1"/>
          </p:cNvSpPr>
          <p:nvPr>
            <p:ph idx="1"/>
          </p:nvPr>
        </p:nvSpPr>
        <p:spPr/>
        <p:txBody>
          <a:bodyPr/>
          <a:lstStyle/>
          <a:p>
            <a:pPr eaLnBrk="1" hangingPunct="1"/>
            <a:r>
              <a:rPr lang="en-CA" dirty="0" smtClean="0"/>
              <a:t>DNA consists of two strands of nucleotides that are held to together by complementary base pairing.</a:t>
            </a:r>
          </a:p>
          <a:p>
            <a:pPr eaLnBrk="1" hangingPunct="1"/>
            <a:endParaRPr lang="en-CA" dirty="0" smtClean="0"/>
          </a:p>
          <a:p>
            <a:pPr eaLnBrk="1" hangingPunct="1"/>
            <a:r>
              <a:rPr lang="en-CA" b="1" u="sng" dirty="0" smtClean="0"/>
              <a:t>Complementary base pairing </a:t>
            </a:r>
            <a:r>
              <a:rPr lang="en-CA" dirty="0" smtClean="0"/>
              <a:t>– is the pairing of a pyrimidine with a purine. </a:t>
            </a:r>
          </a:p>
          <a:p>
            <a:pPr eaLnBrk="1" hangingPunct="1"/>
            <a:r>
              <a:rPr lang="en-CA" dirty="0" smtClean="0"/>
              <a:t>A (purine) always binds with T (pyrimidine).</a:t>
            </a:r>
          </a:p>
          <a:p>
            <a:pPr eaLnBrk="1" hangingPunct="1"/>
            <a:r>
              <a:rPr lang="en-CA" dirty="0" smtClean="0"/>
              <a:t>G (purine) always binds with C (pyrimidine).</a:t>
            </a:r>
          </a:p>
        </p:txBody>
      </p:sp>
    </p:spTree>
    <p:extLst>
      <p:ext uri="{BB962C8B-B14F-4D97-AF65-F5344CB8AC3E}">
        <p14:creationId xmlns:p14="http://schemas.microsoft.com/office/powerpoint/2010/main" val="853098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2" end="2"/>
                                            </p:txEl>
                                          </p:spTgt>
                                        </p:tgtEl>
                                        <p:attrNameLst>
                                          <p:attrName>style.visibility</p:attrName>
                                        </p:attrNameLst>
                                      </p:cBhvr>
                                      <p:to>
                                        <p:strVal val="visible"/>
                                      </p:to>
                                    </p:set>
                                    <p:animEffect transition="in" filter="fade">
                                      <p:cBhvr>
                                        <p:cTn id="14" dur="1000"/>
                                        <p:tgtEl>
                                          <p:spTgt spid="10243">
                                            <p:txEl>
                                              <p:pRg st="2" end="2"/>
                                            </p:txEl>
                                          </p:spTgt>
                                        </p:tgtEl>
                                      </p:cBhvr>
                                    </p:animEffect>
                                    <p:anim calcmode="lin" valueType="num">
                                      <p:cBhvr>
                                        <p:cTn id="15"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3" end="3"/>
                                            </p:txEl>
                                          </p:spTgt>
                                        </p:tgtEl>
                                        <p:attrNameLst>
                                          <p:attrName>style.visibility</p:attrName>
                                        </p:attrNameLst>
                                      </p:cBhvr>
                                      <p:to>
                                        <p:strVal val="visible"/>
                                      </p:to>
                                    </p:set>
                                    <p:animEffect transition="in" filter="fade">
                                      <p:cBhvr>
                                        <p:cTn id="21" dur="1000"/>
                                        <p:tgtEl>
                                          <p:spTgt spid="10243">
                                            <p:txEl>
                                              <p:pRg st="3" end="3"/>
                                            </p:txEl>
                                          </p:spTgt>
                                        </p:tgtEl>
                                      </p:cBhvr>
                                    </p:animEffect>
                                    <p:anim calcmode="lin" valueType="num">
                                      <p:cBhvr>
                                        <p:cTn id="22"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243">
                                            <p:txEl>
                                              <p:pRg st="4" end="4"/>
                                            </p:txEl>
                                          </p:spTgt>
                                        </p:tgtEl>
                                        <p:attrNameLst>
                                          <p:attrName>style.visibility</p:attrName>
                                        </p:attrNameLst>
                                      </p:cBhvr>
                                      <p:to>
                                        <p:strVal val="visible"/>
                                      </p:to>
                                    </p:set>
                                    <p:animEffect transition="in" filter="fade">
                                      <p:cBhvr>
                                        <p:cTn id="28" dur="1000"/>
                                        <p:tgtEl>
                                          <p:spTgt spid="10243">
                                            <p:txEl>
                                              <p:pRg st="4" end="4"/>
                                            </p:txEl>
                                          </p:spTgt>
                                        </p:tgtEl>
                                      </p:cBhvr>
                                    </p:animEffect>
                                    <p:anim calcmode="lin" valueType="num">
                                      <p:cBhvr>
                                        <p:cTn id="29"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CA" dirty="0" smtClean="0"/>
              <a:t>DNA structure cont’d</a:t>
            </a:r>
            <a:endParaRPr lang="en-CA" dirty="0"/>
          </a:p>
        </p:txBody>
      </p:sp>
      <p:sp>
        <p:nvSpPr>
          <p:cNvPr id="3" name="Content Placeholder 2"/>
          <p:cNvSpPr>
            <a:spLocks noGrp="1"/>
          </p:cNvSpPr>
          <p:nvPr>
            <p:ph idx="1"/>
          </p:nvPr>
        </p:nvSpPr>
        <p:spPr/>
        <p:txBody>
          <a:bodyPr>
            <a:normAutofit fontScale="92500" lnSpcReduction="20000"/>
          </a:bodyPr>
          <a:lstStyle/>
          <a:p>
            <a:pPr marL="274320" indent="-274320" eaLnBrk="1" fontAlgn="auto" hangingPunct="1">
              <a:spcAft>
                <a:spcPts val="0"/>
              </a:spcAft>
              <a:buFont typeface="Wingdings 2"/>
              <a:buChar char=""/>
              <a:defRPr/>
            </a:pPr>
            <a:r>
              <a:rPr lang="en-CA" dirty="0" smtClean="0"/>
              <a:t>The two nucleotide strands are </a:t>
            </a:r>
            <a:r>
              <a:rPr lang="en-CA" b="1" u="sng" dirty="0" smtClean="0"/>
              <a:t>antiparallel</a:t>
            </a:r>
            <a:r>
              <a:rPr lang="en-CA" dirty="0" smtClean="0"/>
              <a:t>.</a:t>
            </a:r>
          </a:p>
          <a:p>
            <a:pPr marL="0" indent="0" eaLnBrk="1" fontAlgn="auto" hangingPunct="1">
              <a:spcAft>
                <a:spcPts val="0"/>
              </a:spcAft>
              <a:buNone/>
              <a:defRPr/>
            </a:pPr>
            <a:endParaRPr lang="en-CA" dirty="0" smtClean="0"/>
          </a:p>
          <a:p>
            <a:pPr marL="274320" indent="-274320" eaLnBrk="1" fontAlgn="auto" hangingPunct="1">
              <a:spcAft>
                <a:spcPts val="0"/>
              </a:spcAft>
              <a:buFont typeface="Wingdings 2"/>
              <a:buChar char=""/>
              <a:defRPr/>
            </a:pPr>
            <a:r>
              <a:rPr lang="en-CA" dirty="0" smtClean="0"/>
              <a:t>They run parallel of each other but in opposite directions.</a:t>
            </a:r>
          </a:p>
          <a:p>
            <a:pPr marL="274320" indent="-274320" eaLnBrk="1" fontAlgn="auto" hangingPunct="1">
              <a:spcAft>
                <a:spcPts val="0"/>
              </a:spcAft>
              <a:buFont typeface="Wingdings 2"/>
              <a:buChar char=""/>
              <a:defRPr/>
            </a:pPr>
            <a:endParaRPr lang="en-CA" dirty="0" smtClean="0"/>
          </a:p>
          <a:p>
            <a:pPr marL="274320" indent="-274320" eaLnBrk="1" fontAlgn="auto" hangingPunct="1">
              <a:spcAft>
                <a:spcPts val="0"/>
              </a:spcAft>
              <a:buFont typeface="Wingdings 2"/>
              <a:buChar char=""/>
              <a:defRPr/>
            </a:pPr>
            <a:r>
              <a:rPr lang="en-CA" dirty="0" smtClean="0"/>
              <a:t>One strand will have a 5’carbon and phosphate group at the head and 3’ carbon and a hydroxyl group (OH) of a deoxyribose sugar at the tail.</a:t>
            </a:r>
          </a:p>
          <a:p>
            <a:pPr marL="274320" indent="-274320" eaLnBrk="1" fontAlgn="auto" hangingPunct="1">
              <a:spcAft>
                <a:spcPts val="0"/>
              </a:spcAft>
              <a:buFont typeface="Wingdings 2"/>
              <a:buChar char=""/>
              <a:defRPr/>
            </a:pPr>
            <a:endParaRPr lang="en-CA" dirty="0" smtClean="0"/>
          </a:p>
          <a:p>
            <a:pPr marL="274320" indent="-274320" eaLnBrk="1" fontAlgn="auto" hangingPunct="1">
              <a:spcAft>
                <a:spcPts val="0"/>
              </a:spcAft>
              <a:buFont typeface="Wingdings 2"/>
              <a:buChar char=""/>
              <a:defRPr/>
            </a:pPr>
            <a:r>
              <a:rPr lang="en-CA" dirty="0" smtClean="0"/>
              <a:t>The other strand will have the 3’ carbon at the head and the 5’ carbon at the tail.</a:t>
            </a:r>
          </a:p>
          <a:p>
            <a:pPr marL="274320" indent="-274320" eaLnBrk="1" fontAlgn="auto" hangingPunct="1">
              <a:spcAft>
                <a:spcPts val="0"/>
              </a:spcAft>
              <a:buFont typeface="Wingdings 2"/>
              <a:buChar char=""/>
              <a:defRPr/>
            </a:pPr>
            <a:endParaRPr lang="en-CA" dirty="0"/>
          </a:p>
        </p:txBody>
      </p:sp>
    </p:spTree>
    <p:extLst>
      <p:ext uri="{BB962C8B-B14F-4D97-AF65-F5344CB8AC3E}">
        <p14:creationId xmlns:p14="http://schemas.microsoft.com/office/powerpoint/2010/main" val="2940375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CA" dirty="0" smtClean="0"/>
              <a:t>Antiparallel </a:t>
            </a:r>
            <a:r>
              <a:rPr lang="en-CA" dirty="0" err="1" smtClean="0"/>
              <a:t>dna</a:t>
            </a:r>
            <a:r>
              <a:rPr lang="en-CA" dirty="0" smtClean="0"/>
              <a:t> strands</a:t>
            </a:r>
            <a:endParaRPr lang="en-CA" dirty="0"/>
          </a:p>
        </p:txBody>
      </p:sp>
      <p:pic>
        <p:nvPicPr>
          <p:cNvPr id="12291" name="Picture 2" descr="http://www.synapses.co.uk/genetics/dnastr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916113"/>
            <a:ext cx="47879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https://www.msu.edu/course/isb/202/ebertmay/drivers/nucleoti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187550"/>
            <a:ext cx="3851275"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6659563" y="4292600"/>
            <a:ext cx="433387" cy="720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294" name="TextBox 6"/>
          <p:cNvSpPr txBox="1">
            <a:spLocks noChangeArrowheads="1"/>
          </p:cNvSpPr>
          <p:nvPr/>
        </p:nvSpPr>
        <p:spPr bwMode="auto">
          <a:xfrm>
            <a:off x="6011863" y="5373688"/>
            <a:ext cx="20891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000">
                <a:latin typeface="Trebuchet MS" pitchFamily="34" charset="0"/>
              </a:rPr>
              <a:t>3’ carbon with hydroxyl or OH group.</a:t>
            </a:r>
          </a:p>
        </p:txBody>
      </p:sp>
      <p:cxnSp>
        <p:nvCxnSpPr>
          <p:cNvPr id="9" name="Straight Arrow Connector 8"/>
          <p:cNvCxnSpPr/>
          <p:nvPr/>
        </p:nvCxnSpPr>
        <p:spPr>
          <a:xfrm rot="5400000" flipH="1" flipV="1">
            <a:off x="6804025" y="5229225"/>
            <a:ext cx="287338"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724525" y="3500438"/>
            <a:ext cx="1295400" cy="4333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2297" name="TextBox 11"/>
          <p:cNvSpPr txBox="1">
            <a:spLocks noChangeArrowheads="1"/>
          </p:cNvSpPr>
          <p:nvPr/>
        </p:nvSpPr>
        <p:spPr bwMode="auto">
          <a:xfrm>
            <a:off x="5148263" y="1700213"/>
            <a:ext cx="15843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CA" sz="2000">
                <a:latin typeface="Trebuchet MS" pitchFamily="34" charset="0"/>
              </a:rPr>
              <a:t>5’ carbon with phosphate group.</a:t>
            </a:r>
          </a:p>
        </p:txBody>
      </p:sp>
      <p:cxnSp>
        <p:nvCxnSpPr>
          <p:cNvPr id="14" name="Straight Arrow Connector 13"/>
          <p:cNvCxnSpPr/>
          <p:nvPr/>
        </p:nvCxnSpPr>
        <p:spPr>
          <a:xfrm rot="16200000" flipH="1">
            <a:off x="6011863" y="2997200"/>
            <a:ext cx="576262" cy="2873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480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1000"/>
                                        <p:tgtEl>
                                          <p:spTgt spid="12291"/>
                                        </p:tgtEl>
                                      </p:cBhvr>
                                    </p:animEffect>
                                    <p:anim calcmode="lin" valueType="num">
                                      <p:cBhvr>
                                        <p:cTn id="8" dur="1000" fill="hold"/>
                                        <p:tgtEl>
                                          <p:spTgt spid="12291"/>
                                        </p:tgtEl>
                                        <p:attrNameLst>
                                          <p:attrName>ppt_x</p:attrName>
                                        </p:attrNameLst>
                                      </p:cBhvr>
                                      <p:tavLst>
                                        <p:tav tm="0">
                                          <p:val>
                                            <p:strVal val="#ppt_x"/>
                                          </p:val>
                                        </p:tav>
                                        <p:tav tm="100000">
                                          <p:val>
                                            <p:strVal val="#ppt_x"/>
                                          </p:val>
                                        </p:tav>
                                      </p:tavLst>
                                    </p:anim>
                                    <p:anim calcmode="lin" valueType="num">
                                      <p:cBhvr>
                                        <p:cTn id="9" dur="1000" fill="hold"/>
                                        <p:tgtEl>
                                          <p:spTgt spid="1229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2292"/>
                                        </p:tgtEl>
                                        <p:attrNameLst>
                                          <p:attrName>style.visibility</p:attrName>
                                        </p:attrNameLst>
                                      </p:cBhvr>
                                      <p:to>
                                        <p:strVal val="visible"/>
                                      </p:to>
                                    </p:set>
                                    <p:animEffect transition="in" filter="fade">
                                      <p:cBhvr>
                                        <p:cTn id="14" dur="1000"/>
                                        <p:tgtEl>
                                          <p:spTgt spid="12292"/>
                                        </p:tgtEl>
                                      </p:cBhvr>
                                    </p:animEffect>
                                    <p:anim calcmode="lin" valueType="num">
                                      <p:cBhvr>
                                        <p:cTn id="15" dur="1000" fill="hold"/>
                                        <p:tgtEl>
                                          <p:spTgt spid="12292"/>
                                        </p:tgtEl>
                                        <p:attrNameLst>
                                          <p:attrName>ppt_x</p:attrName>
                                        </p:attrNameLst>
                                      </p:cBhvr>
                                      <p:tavLst>
                                        <p:tav tm="0">
                                          <p:val>
                                            <p:strVal val="#ppt_x"/>
                                          </p:val>
                                        </p:tav>
                                        <p:tav tm="100000">
                                          <p:val>
                                            <p:strVal val="#ppt_x"/>
                                          </p:val>
                                        </p:tav>
                                      </p:tavLst>
                                    </p:anim>
                                    <p:anim calcmode="lin" valueType="num">
                                      <p:cBhvr>
                                        <p:cTn id="16" dur="1000" fill="hold"/>
                                        <p:tgtEl>
                                          <p:spTgt spid="1229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294"/>
                                        </p:tgtEl>
                                        <p:attrNameLst>
                                          <p:attrName>style.visibility</p:attrName>
                                        </p:attrNameLst>
                                      </p:cBhvr>
                                      <p:to>
                                        <p:strVal val="visible"/>
                                      </p:to>
                                    </p:set>
                                    <p:animEffect transition="in" filter="fade">
                                      <p:cBhvr>
                                        <p:cTn id="28" dur="1000"/>
                                        <p:tgtEl>
                                          <p:spTgt spid="12294"/>
                                        </p:tgtEl>
                                      </p:cBhvr>
                                    </p:animEffect>
                                    <p:anim calcmode="lin" valueType="num">
                                      <p:cBhvr>
                                        <p:cTn id="29" dur="1000" fill="hold"/>
                                        <p:tgtEl>
                                          <p:spTgt spid="12294"/>
                                        </p:tgtEl>
                                        <p:attrNameLst>
                                          <p:attrName>ppt_x</p:attrName>
                                        </p:attrNameLst>
                                      </p:cBhvr>
                                      <p:tavLst>
                                        <p:tav tm="0">
                                          <p:val>
                                            <p:strVal val="#ppt_x"/>
                                          </p:val>
                                        </p:tav>
                                        <p:tav tm="100000">
                                          <p:val>
                                            <p:strVal val="#ppt_x"/>
                                          </p:val>
                                        </p:tav>
                                      </p:tavLst>
                                    </p:anim>
                                    <p:anim calcmode="lin" valueType="num">
                                      <p:cBhvr>
                                        <p:cTn id="30" dur="1000" fill="hold"/>
                                        <p:tgtEl>
                                          <p:spTgt spid="12294"/>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297"/>
                                        </p:tgtEl>
                                        <p:attrNameLst>
                                          <p:attrName>style.visibility</p:attrName>
                                        </p:attrNameLst>
                                      </p:cBhvr>
                                      <p:to>
                                        <p:strVal val="visible"/>
                                      </p:to>
                                    </p:set>
                                    <p:animEffect transition="in" filter="fade">
                                      <p:cBhvr>
                                        <p:cTn id="42" dur="1000"/>
                                        <p:tgtEl>
                                          <p:spTgt spid="12297"/>
                                        </p:tgtEl>
                                      </p:cBhvr>
                                    </p:animEffect>
                                    <p:anim calcmode="lin" valueType="num">
                                      <p:cBhvr>
                                        <p:cTn id="43" dur="1000" fill="hold"/>
                                        <p:tgtEl>
                                          <p:spTgt spid="12297"/>
                                        </p:tgtEl>
                                        <p:attrNameLst>
                                          <p:attrName>ppt_x</p:attrName>
                                        </p:attrNameLst>
                                      </p:cBhvr>
                                      <p:tavLst>
                                        <p:tav tm="0">
                                          <p:val>
                                            <p:strVal val="#ppt_x"/>
                                          </p:val>
                                        </p:tav>
                                        <p:tav tm="100000">
                                          <p:val>
                                            <p:strVal val="#ppt_x"/>
                                          </p:val>
                                        </p:tav>
                                      </p:tavLst>
                                    </p:anim>
                                    <p:anim calcmode="lin" valueType="num">
                                      <p:cBhvr>
                                        <p:cTn id="44" dur="1000" fill="hold"/>
                                        <p:tgtEl>
                                          <p:spTgt spid="122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294" grpId="0"/>
      <p:bldP spid="11" grpId="0" animBg="1"/>
      <p:bldP spid="1229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CA" dirty="0" smtClean="0"/>
              <a:t>DNA structure Cont’d</a:t>
            </a:r>
            <a:endParaRPr lang="en-CA" dirty="0"/>
          </a:p>
        </p:txBody>
      </p:sp>
      <p:sp>
        <p:nvSpPr>
          <p:cNvPr id="13315" name="Content Placeholder 2"/>
          <p:cNvSpPr>
            <a:spLocks noGrp="1"/>
          </p:cNvSpPr>
          <p:nvPr>
            <p:ph idx="1"/>
          </p:nvPr>
        </p:nvSpPr>
        <p:spPr/>
        <p:txBody>
          <a:bodyPr/>
          <a:lstStyle/>
          <a:p>
            <a:pPr eaLnBrk="1" hangingPunct="1"/>
            <a:r>
              <a:rPr lang="en-CA" dirty="0" smtClean="0"/>
              <a:t>Having antiparallel strands also helps hold the two strands together.</a:t>
            </a:r>
          </a:p>
          <a:p>
            <a:pPr eaLnBrk="1" hangingPunct="1"/>
            <a:endParaRPr lang="en-CA" dirty="0" smtClean="0"/>
          </a:p>
          <a:p>
            <a:pPr eaLnBrk="1" hangingPunct="1"/>
            <a:r>
              <a:rPr lang="en-CA" dirty="0" smtClean="0"/>
              <a:t>The phosphate on the 5’ carbon bonds to the hydroxyl (OH) group on the 3’ carbon at the ends to help hold the structure together.</a:t>
            </a:r>
          </a:p>
        </p:txBody>
      </p:sp>
    </p:spTree>
    <p:extLst>
      <p:ext uri="{BB962C8B-B14F-4D97-AF65-F5344CB8AC3E}">
        <p14:creationId xmlns:p14="http://schemas.microsoft.com/office/powerpoint/2010/main" val="281055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315">
                                            <p:txEl>
                                              <p:pRg st="2" end="2"/>
                                            </p:txEl>
                                          </p:spTgt>
                                        </p:tgtEl>
                                        <p:attrNameLst>
                                          <p:attrName>style.visibility</p:attrName>
                                        </p:attrNameLst>
                                      </p:cBhvr>
                                      <p:to>
                                        <p:strVal val="visible"/>
                                      </p:to>
                                    </p:set>
                                    <p:animEffect transition="in" filter="fade">
                                      <p:cBhvr>
                                        <p:cTn id="14" dur="1000"/>
                                        <p:tgtEl>
                                          <p:spTgt spid="13315">
                                            <p:txEl>
                                              <p:pRg st="2" end="2"/>
                                            </p:txEl>
                                          </p:spTgt>
                                        </p:tgtEl>
                                      </p:cBhvr>
                                    </p:animEffect>
                                    <p:anim calcmode="lin" valueType="num">
                                      <p:cBhvr>
                                        <p:cTn id="15"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eaLnBrk="1" fontAlgn="auto" hangingPunct="1">
              <a:spcAft>
                <a:spcPts val="0"/>
              </a:spcAft>
              <a:defRPr/>
            </a:pPr>
            <a:r>
              <a:rPr lang="en-CA" dirty="0" smtClean="0">
                <a:solidFill>
                  <a:schemeClr val="tx2">
                    <a:tint val="100000"/>
                    <a:shade val="90000"/>
                    <a:satMod val="250000"/>
                    <a:alpha val="100000"/>
                  </a:schemeClr>
                </a:solidFill>
              </a:rPr>
              <a:t>DNA</a:t>
            </a:r>
            <a:endParaRPr lang="en-CA" dirty="0">
              <a:solidFill>
                <a:schemeClr val="tx2">
                  <a:tint val="100000"/>
                  <a:shade val="90000"/>
                  <a:satMod val="250000"/>
                  <a:alpha val="100000"/>
                </a:schemeClr>
              </a:solidFill>
            </a:endParaRPr>
          </a:p>
        </p:txBody>
      </p:sp>
      <p:sp>
        <p:nvSpPr>
          <p:cNvPr id="12291" name="Content Placeholder 2"/>
          <p:cNvSpPr>
            <a:spLocks noGrp="1"/>
          </p:cNvSpPr>
          <p:nvPr>
            <p:ph idx="1"/>
          </p:nvPr>
        </p:nvSpPr>
        <p:spPr>
          <a:xfrm>
            <a:off x="468313" y="1557338"/>
            <a:ext cx="8229600" cy="5022850"/>
          </a:xfrm>
        </p:spPr>
        <p:txBody>
          <a:bodyPr/>
          <a:lstStyle/>
          <a:p>
            <a:pPr eaLnBrk="1" hangingPunct="1"/>
            <a:r>
              <a:rPr lang="en-CA" b="1" u="sng" dirty="0" smtClean="0"/>
              <a:t>DNA</a:t>
            </a:r>
            <a:r>
              <a:rPr lang="en-CA" dirty="0" smtClean="0"/>
              <a:t> or deoxyribonucleic acid is found in the nucleus of every cell, in all living organisms.</a:t>
            </a:r>
          </a:p>
          <a:p>
            <a:pPr eaLnBrk="1" hangingPunct="1"/>
            <a:endParaRPr lang="en-CA" dirty="0" smtClean="0"/>
          </a:p>
          <a:p>
            <a:pPr eaLnBrk="1" hangingPunct="1"/>
            <a:r>
              <a:rPr lang="en-CA" dirty="0" smtClean="0"/>
              <a:t>DNA is the only molecule that is capable of replicating itself.</a:t>
            </a:r>
          </a:p>
          <a:p>
            <a:pPr eaLnBrk="1" hangingPunct="1"/>
            <a:endParaRPr lang="en-CA" dirty="0" smtClean="0"/>
          </a:p>
          <a:p>
            <a:pPr eaLnBrk="1" hangingPunct="1"/>
            <a:r>
              <a:rPr lang="en-CA" dirty="0" smtClean="0"/>
              <a:t>All characteristics of every organism are coded within the chemical messages of DNA.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anim calcmode="lin" valueType="num">
                                      <p:cBhvr additive="base">
                                        <p:cTn id="19"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eaLnBrk="1" fontAlgn="auto" hangingPunct="1">
              <a:spcAft>
                <a:spcPts val="0"/>
              </a:spcAft>
              <a:defRPr/>
            </a:pPr>
            <a:r>
              <a:rPr lang="en-CA" dirty="0" smtClean="0"/>
              <a:t>DNA structure Cont’d</a:t>
            </a:r>
            <a:endParaRPr lang="en-CA" dirty="0"/>
          </a:p>
        </p:txBody>
      </p:sp>
      <p:sp>
        <p:nvSpPr>
          <p:cNvPr id="14339" name="Content Placeholder 2"/>
          <p:cNvSpPr>
            <a:spLocks noGrp="1"/>
          </p:cNvSpPr>
          <p:nvPr>
            <p:ph idx="1"/>
          </p:nvPr>
        </p:nvSpPr>
        <p:spPr>
          <a:xfrm>
            <a:off x="395288" y="1773238"/>
            <a:ext cx="3395662" cy="4846637"/>
          </a:xfrm>
        </p:spPr>
        <p:txBody>
          <a:bodyPr/>
          <a:lstStyle/>
          <a:p>
            <a:pPr eaLnBrk="1" hangingPunct="1"/>
            <a:r>
              <a:rPr lang="en-CA" dirty="0" smtClean="0"/>
              <a:t>Finally once the two nucleotide strands are held together, the entire DNA structure is twisted into a helix.</a:t>
            </a:r>
          </a:p>
        </p:txBody>
      </p:sp>
      <p:pic>
        <p:nvPicPr>
          <p:cNvPr id="14340" name="Picture 2" descr="http://www.biotechnologyonline.gov.au/images/contentpages/heli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989138"/>
            <a:ext cx="3108325"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5338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4340"/>
                                        </p:tgtEl>
                                        <p:attrNameLst>
                                          <p:attrName>style.visibility</p:attrName>
                                        </p:attrNameLst>
                                      </p:cBhvr>
                                      <p:to>
                                        <p:strVal val="visible"/>
                                      </p:to>
                                    </p:set>
                                    <p:animEffect transition="in" filter="fade">
                                      <p:cBhvr>
                                        <p:cTn id="14" dur="1000"/>
                                        <p:tgtEl>
                                          <p:spTgt spid="14340"/>
                                        </p:tgtEl>
                                      </p:cBhvr>
                                    </p:animEffect>
                                    <p:anim calcmode="lin" valueType="num">
                                      <p:cBhvr>
                                        <p:cTn id="15" dur="1000" fill="hold"/>
                                        <p:tgtEl>
                                          <p:spTgt spid="14340"/>
                                        </p:tgtEl>
                                        <p:attrNameLst>
                                          <p:attrName>ppt_x</p:attrName>
                                        </p:attrNameLst>
                                      </p:cBhvr>
                                      <p:tavLst>
                                        <p:tav tm="0">
                                          <p:val>
                                            <p:strVal val="#ppt_x"/>
                                          </p:val>
                                        </p:tav>
                                        <p:tav tm="100000">
                                          <p:val>
                                            <p:strVal val="#ppt_x"/>
                                          </p:val>
                                        </p:tav>
                                      </p:tavLst>
                                    </p:anim>
                                    <p:anim calcmode="lin" valueType="num">
                                      <p:cBhvr>
                                        <p:cTn id="16"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Crash course: </a:t>
            </a:r>
            <a:r>
              <a:rPr lang="en-US" dirty="0" smtClean="0">
                <a:hlinkClick r:id="rId2"/>
              </a:rPr>
              <a:t>https://www.youtube.com/watch?v=JIPw-Bd0WGg</a:t>
            </a:r>
            <a:r>
              <a:rPr lang="en-US" dirty="0" smtClean="0"/>
              <a:t> </a:t>
            </a:r>
            <a:endParaRPr lang="en-US" dirty="0"/>
          </a:p>
        </p:txBody>
      </p:sp>
    </p:spTree>
    <p:extLst>
      <p:ext uri="{BB962C8B-B14F-4D97-AF65-F5344CB8AC3E}">
        <p14:creationId xmlns:p14="http://schemas.microsoft.com/office/powerpoint/2010/main" val="240040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DNA Candy Model</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66466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08000" y="1013891"/>
            <a:ext cx="6441152" cy="1316736"/>
          </a:xfrm>
        </p:spPr>
        <p:txBody>
          <a:bodyPr>
            <a:normAutofit fontScale="90000"/>
          </a:bodyPr>
          <a:lstStyle/>
          <a:p>
            <a:r>
              <a:rPr lang="en-CA" dirty="0" smtClean="0"/>
              <a:t/>
            </a:r>
            <a:br>
              <a:rPr lang="en-CA" dirty="0" smtClean="0"/>
            </a:br>
            <a:endParaRPr lang="en-CA" dirty="0"/>
          </a:p>
        </p:txBody>
      </p:sp>
      <p:sp>
        <p:nvSpPr>
          <p:cNvPr id="13" name="Text Placeholder 12"/>
          <p:cNvSpPr>
            <a:spLocks noGrp="1"/>
          </p:cNvSpPr>
          <p:nvPr>
            <p:ph type="body" sz="quarter" idx="13"/>
          </p:nvPr>
        </p:nvSpPr>
        <p:spPr/>
        <p:txBody>
          <a:bodyPr/>
          <a:lstStyle/>
          <a:p>
            <a:endParaRPr lang="en-CA" dirty="0"/>
          </a:p>
        </p:txBody>
      </p:sp>
      <p:sp>
        <p:nvSpPr>
          <p:cNvPr id="12" name="Text Placeholder 11"/>
          <p:cNvSpPr>
            <a:spLocks noGrp="1"/>
          </p:cNvSpPr>
          <p:nvPr>
            <p:ph type="body" idx="1"/>
          </p:nvPr>
        </p:nvSpPr>
        <p:spPr/>
        <p:txBody>
          <a:bodyPr/>
          <a:lstStyle/>
          <a:p>
            <a:endParaRPr lang="en-CA"/>
          </a:p>
        </p:txBody>
      </p:sp>
      <p:sp>
        <p:nvSpPr>
          <p:cNvPr id="5" name="TextBox 4"/>
          <p:cNvSpPr txBox="1"/>
          <p:nvPr/>
        </p:nvSpPr>
        <p:spPr>
          <a:xfrm>
            <a:off x="2470137" y="278722"/>
            <a:ext cx="5129784" cy="369332"/>
          </a:xfrm>
          <a:prstGeom prst="rect">
            <a:avLst/>
          </a:prstGeom>
          <a:noFill/>
        </p:spPr>
        <p:txBody>
          <a:bodyPr wrap="square" rtlCol="0">
            <a:spAutoFit/>
          </a:bodyPr>
          <a:lstStyle/>
          <a:p>
            <a:r>
              <a:rPr lang="en-US" dirty="0" smtClean="0">
                <a:latin typeface="Aharoni" panose="02010803020104030203" pitchFamily="2" charset="-79"/>
                <a:cs typeface="Aharoni" panose="02010803020104030203" pitchFamily="2" charset="-79"/>
              </a:rPr>
              <a:t>Tricks and Treats of Biology</a:t>
            </a:r>
            <a:endParaRPr lang="en-US" dirty="0">
              <a:latin typeface="Aharoni" panose="02010803020104030203" pitchFamily="2" charset="-79"/>
              <a:cs typeface="Aharoni" panose="02010803020104030203" pitchFamily="2" charset="-79"/>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9921" y="4751350"/>
            <a:ext cx="1544079" cy="2106651"/>
          </a:xfrm>
          <a:prstGeom prst="rect">
            <a:avLst/>
          </a:prstGeom>
        </p:spPr>
      </p:pic>
      <p:pic>
        <p:nvPicPr>
          <p:cNvPr id="6146" name="Picture 2" descr="C:\Documents and Settings\Leane\My Documents\My Pictures\PWA Biology 2010\PWA Biology 2010 093.jpg"/>
          <p:cNvPicPr>
            <a:picLocks noChangeAspect="1" noChangeArrowheads="1"/>
          </p:cNvPicPr>
          <p:nvPr/>
        </p:nvPicPr>
        <p:blipFill>
          <a:blip r:embed="rId4"/>
          <a:srcRect/>
          <a:stretch>
            <a:fillRect/>
          </a:stretch>
        </p:blipFill>
        <p:spPr bwMode="auto">
          <a:xfrm rot="16200000">
            <a:off x="270457" y="0"/>
            <a:ext cx="7315200" cy="7315200"/>
          </a:xfrm>
          <a:prstGeom prst="rect">
            <a:avLst/>
          </a:prstGeom>
          <a:noFill/>
        </p:spPr>
      </p:pic>
      <p:sp>
        <p:nvSpPr>
          <p:cNvPr id="8" name="TextBox 7"/>
          <p:cNvSpPr txBox="1"/>
          <p:nvPr/>
        </p:nvSpPr>
        <p:spPr>
          <a:xfrm>
            <a:off x="7585657" y="1275009"/>
            <a:ext cx="1558343" cy="1200329"/>
          </a:xfrm>
          <a:prstGeom prst="rect">
            <a:avLst/>
          </a:prstGeom>
          <a:noFill/>
        </p:spPr>
        <p:txBody>
          <a:bodyPr wrap="square" rtlCol="0">
            <a:spAutoFit/>
          </a:bodyPr>
          <a:lstStyle/>
          <a:p>
            <a:r>
              <a:rPr lang="en-US" sz="3600" dirty="0" smtClean="0"/>
              <a:t>DNA Model</a:t>
            </a:r>
            <a:endParaRPr lang="en-US" sz="3600" dirty="0"/>
          </a:p>
        </p:txBody>
      </p:sp>
    </p:spTree>
    <p:extLst>
      <p:ext uri="{BB962C8B-B14F-4D97-AF65-F5344CB8AC3E}">
        <p14:creationId xmlns:p14="http://schemas.microsoft.com/office/powerpoint/2010/main" val="518983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7802066" cy="3022600"/>
          </a:xfrm>
        </p:spPr>
        <p:txBody>
          <a:bodyPr/>
          <a:lstStyle/>
          <a:p>
            <a:r>
              <a:rPr lang="en-US" dirty="0" smtClean="0"/>
              <a:t>DNA Extraction from Fruit</a:t>
            </a:r>
            <a:endParaRPr lang="en-US" dirty="0"/>
          </a:p>
        </p:txBody>
      </p:sp>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2414919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3"/>
          </p:nvPr>
        </p:nvSpPr>
        <p:spPr/>
        <p:txBody>
          <a:bodyPr/>
          <a:lstStyle/>
          <a:p>
            <a:endParaRPr lang="en-US"/>
          </a:p>
        </p:txBody>
      </p:sp>
      <p:sp>
        <p:nvSpPr>
          <p:cNvPr id="4" name="Text Placeholder 3"/>
          <p:cNvSpPr>
            <a:spLocks noGrp="1"/>
          </p:cNvSpPr>
          <p:nvPr>
            <p:ph type="body"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124744"/>
            <a:ext cx="3816424" cy="5020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621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hangingPunct="1">
              <a:defRPr/>
            </a:pPr>
            <a:r>
              <a:rPr lang="en-CA" dirty="0" smtClean="0"/>
              <a:t>Continuity of Life</a:t>
            </a:r>
            <a:endParaRPr lang="en-CA" dirty="0"/>
          </a:p>
        </p:txBody>
      </p:sp>
      <p:sp>
        <p:nvSpPr>
          <p:cNvPr id="3" name="Content Placeholder 2"/>
          <p:cNvSpPr>
            <a:spLocks noGrp="1"/>
          </p:cNvSpPr>
          <p:nvPr>
            <p:ph idx="1"/>
          </p:nvPr>
        </p:nvSpPr>
        <p:spPr>
          <a:xfrm>
            <a:off x="457200" y="1646238"/>
            <a:ext cx="8229600" cy="4878387"/>
          </a:xfrm>
        </p:spPr>
        <p:txBody>
          <a:bodyPr/>
          <a:lstStyle/>
          <a:p>
            <a:pPr eaLnBrk="1" hangingPunct="1"/>
            <a:r>
              <a:rPr lang="en-CA" sz="3100" dirty="0" smtClean="0"/>
              <a:t>DNA contains instructions that ensure the continuity of life.</a:t>
            </a:r>
          </a:p>
          <a:p>
            <a:pPr eaLnBrk="1" hangingPunct="1"/>
            <a:endParaRPr lang="en-CA" sz="3100" dirty="0" smtClean="0"/>
          </a:p>
          <a:p>
            <a:pPr eaLnBrk="1" hangingPunct="1"/>
            <a:r>
              <a:rPr lang="en-CA" sz="3100" dirty="0" smtClean="0"/>
              <a:t>The </a:t>
            </a:r>
            <a:r>
              <a:rPr lang="en-CA" sz="3100" b="1" u="sng" dirty="0" smtClean="0"/>
              <a:t>continuity of life </a:t>
            </a:r>
            <a:r>
              <a:rPr lang="en-CA" sz="3100" dirty="0" smtClean="0"/>
              <a:t>refers to the similar structural traits between members of different generations.</a:t>
            </a:r>
          </a:p>
          <a:p>
            <a:pPr eaLnBrk="1" hangingPunct="1"/>
            <a:endParaRPr lang="en-CA" sz="3100" dirty="0" smtClean="0"/>
          </a:p>
          <a:p>
            <a:pPr eaLnBrk="1" hangingPunct="1"/>
            <a:r>
              <a:rPr lang="en-CA" sz="3100" dirty="0" smtClean="0"/>
              <a:t>DNA also accounts for the diversity of life forms because unless you are an identical twin, your DNA code is one of a kind.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pPr indent="0" eaLnBrk="1" hangingPunct="1">
              <a:defRPr/>
            </a:pPr>
            <a:r>
              <a:rPr lang="en-CA" dirty="0" smtClean="0"/>
              <a:t>Confirming the Chemical of Heredity</a:t>
            </a:r>
            <a:endParaRPr lang="en-CA" dirty="0"/>
          </a:p>
        </p:txBody>
      </p:sp>
      <p:sp>
        <p:nvSpPr>
          <p:cNvPr id="3" name="Content Placeholder 2"/>
          <p:cNvSpPr>
            <a:spLocks noGrp="1"/>
          </p:cNvSpPr>
          <p:nvPr>
            <p:ph idx="1"/>
          </p:nvPr>
        </p:nvSpPr>
        <p:spPr>
          <a:xfrm>
            <a:off x="457200" y="1646238"/>
            <a:ext cx="8291513" cy="5022850"/>
          </a:xfrm>
        </p:spPr>
        <p:txBody>
          <a:bodyPr/>
          <a:lstStyle/>
          <a:p>
            <a:pPr eaLnBrk="1" hangingPunct="1"/>
            <a:r>
              <a:rPr lang="en-CA" dirty="0" smtClean="0"/>
              <a:t>It was not until 1952 that DNA was accepted as the hereditary material.</a:t>
            </a:r>
          </a:p>
          <a:p>
            <a:pPr eaLnBrk="1" hangingPunct="1"/>
            <a:endParaRPr lang="en-CA" dirty="0" smtClean="0"/>
          </a:p>
          <a:p>
            <a:pPr eaLnBrk="1" hangingPunct="1"/>
            <a:r>
              <a:rPr lang="en-CA" dirty="0" smtClean="0"/>
              <a:t>Before this, it was strongly believed that the material of hereditary was a </a:t>
            </a:r>
            <a:r>
              <a:rPr lang="en-CA" b="1" u="sng" dirty="0" smtClean="0"/>
              <a:t>protein</a:t>
            </a:r>
            <a:r>
              <a:rPr lang="en-CA" dirty="0" smtClean="0"/>
              <a:t>.</a:t>
            </a:r>
          </a:p>
          <a:p>
            <a:pPr eaLnBrk="1" hangingPunct="1"/>
            <a:endParaRPr lang="en-CA" dirty="0" smtClean="0"/>
          </a:p>
          <a:p>
            <a:pPr eaLnBrk="1" hangingPunct="1"/>
            <a:r>
              <a:rPr lang="en-CA" dirty="0" smtClean="0"/>
              <a:t>DNA was confirmed by the experiments of Alfred D. Hershey and Martha Chase, two American scientists.</a:t>
            </a:r>
          </a:p>
          <a:p>
            <a:pPr eaLnBrk="1" hangingPunct="1"/>
            <a:endParaRPr lang="en-CA" dirty="0" smtClean="0"/>
          </a:p>
          <a:p>
            <a:pPr lvl="1" eaLnBrk="1" hangingPunct="1"/>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050"/>
            <a:ext cx="8229600" cy="5545138"/>
          </a:xfrm>
        </p:spPr>
        <p:txBody>
          <a:bodyPr/>
          <a:lstStyle/>
          <a:p>
            <a:pPr eaLnBrk="1" hangingPunct="1"/>
            <a:r>
              <a:rPr lang="en-CA" dirty="0" smtClean="0"/>
              <a:t>Their experiments dealt with a virus that infects bacteria called </a:t>
            </a:r>
            <a:r>
              <a:rPr lang="en-CA" b="1" u="sng" dirty="0" smtClean="0"/>
              <a:t>bacteriophage T2.</a:t>
            </a:r>
          </a:p>
          <a:p>
            <a:pPr eaLnBrk="1" hangingPunct="1"/>
            <a:endParaRPr lang="en-CA" b="1" u="sng" dirty="0" smtClean="0"/>
          </a:p>
          <a:p>
            <a:pPr eaLnBrk="1" hangingPunct="1"/>
            <a:r>
              <a:rPr lang="en-CA" dirty="0" smtClean="0"/>
              <a:t>Bacteriophages consist of two components: DNA and a protein coat. </a:t>
            </a:r>
          </a:p>
          <a:p>
            <a:pPr eaLnBrk="1" hangingPunct="1"/>
            <a:endParaRPr lang="en-CA" dirty="0" smtClean="0"/>
          </a:p>
          <a:p>
            <a:pPr eaLnBrk="1" hangingPunct="1"/>
            <a:r>
              <a:rPr lang="en-CA" dirty="0" smtClean="0"/>
              <a:t>Bacteriophage T2 is a virus that attaches itself to the outer surface of a bacteria cell and injects its own hereditary material into it.</a:t>
            </a:r>
          </a:p>
          <a:p>
            <a:pPr eaLnBrk="1" hangingPunct="1"/>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eaLnBrk="1" hangingPunct="1">
              <a:defRPr/>
            </a:pPr>
            <a:r>
              <a:rPr lang="en-CA" dirty="0" smtClean="0"/>
              <a:t>Bacteriophage T2</a:t>
            </a:r>
            <a:endParaRPr lang="en-CA"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773238"/>
            <a:ext cx="72358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edge">
                                      <p:cBhvr>
                                        <p:cTn id="7"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404813"/>
            <a:ext cx="8229600" cy="6192837"/>
          </a:xfrm>
        </p:spPr>
        <p:txBody>
          <a:bodyPr/>
          <a:lstStyle/>
          <a:p>
            <a:pPr eaLnBrk="1" hangingPunct="1"/>
            <a:r>
              <a:rPr lang="en-CA" sz="3100" dirty="0" smtClean="0"/>
              <a:t>Once the hereditary material of the bacteriophage T2 is in the bacteria cell, it begins to produce thousands of new viruses, which then burst out of the cell, resulting in its death.</a:t>
            </a:r>
          </a:p>
          <a:p>
            <a:pPr eaLnBrk="1" hangingPunct="1"/>
            <a:endParaRPr lang="en-CA" sz="3100" dirty="0" smtClean="0"/>
          </a:p>
          <a:p>
            <a:pPr eaLnBrk="1" hangingPunct="1"/>
            <a:r>
              <a:rPr lang="en-CA" sz="3100" dirty="0" smtClean="0"/>
              <a:t>The result of the experiments showed that only the DNA from the bacteriophage T2 was entering the bacteria cell.</a:t>
            </a:r>
          </a:p>
          <a:p>
            <a:pPr eaLnBrk="1" hangingPunct="1"/>
            <a:endParaRPr lang="en-CA" sz="3100" dirty="0" smtClean="0"/>
          </a:p>
          <a:p>
            <a:pPr eaLnBrk="1" hangingPunct="1"/>
            <a:r>
              <a:rPr lang="en-CA" sz="3100" dirty="0" smtClean="0"/>
              <a:t>Therefore it was the DNA and not the protein that was directing the synthesis of new viruses.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edg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normAutofit fontScale="90000"/>
          </a:bodyPr>
          <a:lstStyle/>
          <a:p>
            <a:pPr indent="0" eaLnBrk="1" hangingPunct="1">
              <a:defRPr/>
            </a:pPr>
            <a:r>
              <a:rPr lang="en-CA" dirty="0" smtClean="0"/>
              <a:t>How did Hershey and Chase track the DNA?</a:t>
            </a:r>
            <a:endParaRPr lang="en-CA" dirty="0"/>
          </a:p>
        </p:txBody>
      </p:sp>
      <p:sp>
        <p:nvSpPr>
          <p:cNvPr id="3" name="Content Placeholder 2"/>
          <p:cNvSpPr>
            <a:spLocks noGrp="1"/>
          </p:cNvSpPr>
          <p:nvPr>
            <p:ph idx="1"/>
          </p:nvPr>
        </p:nvSpPr>
        <p:spPr/>
        <p:txBody>
          <a:bodyPr/>
          <a:lstStyle/>
          <a:p>
            <a:pPr eaLnBrk="1" hangingPunct="1"/>
            <a:r>
              <a:rPr lang="en-CA" dirty="0" smtClean="0"/>
              <a:t>Hershey and Chase were able to track the DNA using isotopes of elements found within the protein coat and the DNA.</a:t>
            </a:r>
          </a:p>
          <a:p>
            <a:pPr eaLnBrk="1" hangingPunct="1"/>
            <a:endParaRPr lang="en-CA" dirty="0" smtClean="0"/>
          </a:p>
          <a:p>
            <a:pPr eaLnBrk="1" hangingPunct="1"/>
            <a:r>
              <a:rPr lang="en-CA" b="1" u="sng" dirty="0" smtClean="0"/>
              <a:t>Isotopes</a:t>
            </a:r>
            <a:r>
              <a:rPr lang="en-CA" dirty="0" smtClean="0"/>
              <a:t> are two or more atoms of the same element containing the same number of protons but a different number of neutrons.</a:t>
            </a:r>
          </a:p>
          <a:p>
            <a:pPr eaLnBrk="1" hangingPunct="1"/>
            <a:endParaRPr lang="en-CA"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201</TotalTime>
  <Words>1142</Words>
  <Application>Microsoft Office PowerPoint</Application>
  <PresentationFormat>On-screen Show (4:3)</PresentationFormat>
  <Paragraphs>143</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Foundry</vt:lpstr>
      <vt:lpstr>Chapter 19</vt:lpstr>
      <vt:lpstr>Introductory Video</vt:lpstr>
      <vt:lpstr>DNA</vt:lpstr>
      <vt:lpstr>Continuity of Life</vt:lpstr>
      <vt:lpstr>Confirming the Chemical of Heredity</vt:lpstr>
      <vt:lpstr>PowerPoint Presentation</vt:lpstr>
      <vt:lpstr>Bacteriophage T2</vt:lpstr>
      <vt:lpstr>PowerPoint Presentation</vt:lpstr>
      <vt:lpstr>How did Hershey and Chase track the DNA?</vt:lpstr>
      <vt:lpstr>PowerPoint Presentation</vt:lpstr>
      <vt:lpstr>PowerPoint Presentation</vt:lpstr>
      <vt:lpstr>Hershey and Chase’s Experiements</vt:lpstr>
      <vt:lpstr>The Race to Reveal the Structure</vt:lpstr>
      <vt:lpstr>The Structure of DNA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Structure of DNA</vt:lpstr>
      <vt:lpstr>DNA Structure</vt:lpstr>
      <vt:lpstr>Nucleotide Structure</vt:lpstr>
      <vt:lpstr>Nitrogenous Bases</vt:lpstr>
      <vt:lpstr>DNA structure Cont’d</vt:lpstr>
      <vt:lpstr>DNA structure cont’d</vt:lpstr>
      <vt:lpstr>Antiparallel dna strands</vt:lpstr>
      <vt:lpstr>DNA structure Cont’d</vt:lpstr>
      <vt:lpstr>DNA structure Cont’d</vt:lpstr>
      <vt:lpstr>PowerPoint Presentation</vt:lpstr>
      <vt:lpstr>DNA Candy Model</vt:lpstr>
      <vt:lpstr> </vt:lpstr>
      <vt:lpstr>DNA Extraction from Fruit</vt:lpstr>
      <vt:lpstr>PowerPoint Presentation</vt:lpstr>
    </vt:vector>
  </TitlesOfParts>
  <Company>Peace River School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dc:title>
  <dc:creator>johnsota</dc:creator>
  <cp:lastModifiedBy>Windows User</cp:lastModifiedBy>
  <cp:revision>19</cp:revision>
  <dcterms:created xsi:type="dcterms:W3CDTF">2011-05-11T15:33:25Z</dcterms:created>
  <dcterms:modified xsi:type="dcterms:W3CDTF">2014-05-08T14:48:43Z</dcterms:modified>
</cp:coreProperties>
</file>