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CA"/>
              <a:t>Unit C: Cell Division, Genetics and Molecular Biology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478FE93-BA76-49D1-87A4-34F70E1FDBA9}" type="datetimeFigureOut">
              <a:rPr lang="en-CA"/>
              <a:pPr>
                <a:defRPr/>
              </a:pPr>
              <a:t>10/05/2014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1DF284C-4E09-46E9-A5B5-58D6F607119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505967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CA"/>
              <a:t>Unit C: Cell Division, Genetics and Molecular Biology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235B8DA-B466-4895-ACEE-1E2F2E14E7EC}" type="datetimeFigureOut">
              <a:rPr lang="en-CA"/>
              <a:pPr>
                <a:defRPr/>
              </a:pPr>
              <a:t>10/05/2014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548651-CC75-47BF-AD3C-8810EE9D81D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755908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4D9C82-DB85-4FE6-B0BA-9240B9D19F8A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CA" smtClean="0"/>
          </a:p>
        </p:txBody>
      </p:sp>
      <p:sp>
        <p:nvSpPr>
          <p:cNvPr id="36869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CA" smtClean="0"/>
              <a:t>Unit C: Cell Division, Genetics and Molecular Biology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E4DDF5-2A86-4D83-8EC4-DD708D44F224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CA" smtClean="0"/>
          </a:p>
        </p:txBody>
      </p:sp>
      <p:sp>
        <p:nvSpPr>
          <p:cNvPr id="37893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CA" smtClean="0"/>
              <a:t>Unit C: Cell Division, Genetics and Molecular Biology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F43B0A-FFC6-4CA6-BCFF-27890FF3FDF0}" type="datetimeFigureOut">
              <a:rPr lang="en-CA"/>
              <a:pPr>
                <a:defRPr/>
              </a:pPr>
              <a:t>10/05/2014</a:t>
            </a:fld>
            <a:endParaRPr lang="en-CA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31A5B4-D7EA-4A67-B4B9-BCFAC47A3A5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5775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8BA8C-24F3-4C94-8EDF-D6505AA48888}" type="datetimeFigureOut">
              <a:rPr lang="en-CA"/>
              <a:pPr>
                <a:defRPr/>
              </a:pPr>
              <a:t>10/05/2014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7CAB9-6A8C-4736-BDEF-D42E8F6D5C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370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F54B4-FCFE-4A6F-910B-53873211029E}" type="datetimeFigureOut">
              <a:rPr lang="en-CA"/>
              <a:pPr>
                <a:defRPr/>
              </a:pPr>
              <a:t>10/05/2014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F7224-E00C-42ED-9142-FD4FC858D4E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208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3A38B-6921-4B55-8767-EE91A59D96BD}" type="datetimeFigureOut">
              <a:rPr lang="en-CA"/>
              <a:pPr>
                <a:defRPr/>
              </a:pPr>
              <a:t>10/05/2014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FCC38-B9C1-4C65-A8B4-CD735FA4B7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4128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7EC6A1-0970-4A8A-AB29-5FF3395C45A0}" type="datetimeFigureOut">
              <a:rPr lang="en-CA"/>
              <a:pPr>
                <a:defRPr/>
              </a:pPr>
              <a:t>10/05/2014</a:t>
            </a:fld>
            <a:endParaRPr lang="en-CA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6B94C4-E3BC-4531-B0D0-7AC685862E6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5570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E82C1D-63BD-45C2-B8A6-DFA8DBA177A7}" type="datetimeFigureOut">
              <a:rPr lang="en-CA"/>
              <a:pPr>
                <a:defRPr/>
              </a:pPr>
              <a:t>10/05/2014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A84584-609B-4EC5-8A06-35D443FFB43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3389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F3D6ED-EA5C-4423-8893-FE82057E9275}" type="datetimeFigureOut">
              <a:rPr lang="en-CA"/>
              <a:pPr>
                <a:defRPr/>
              </a:pPr>
              <a:t>10/05/2014</a:t>
            </a:fld>
            <a:endParaRPr lang="en-CA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44B6A1-D805-49EE-BBC9-ECFEBA4B65C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6844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21CA0-14AF-4098-81A2-CCD262294C5D}" type="datetimeFigureOut">
              <a:rPr lang="en-CA"/>
              <a:pPr>
                <a:defRPr/>
              </a:pPr>
              <a:t>10/05/2014</a:t>
            </a:fld>
            <a:endParaRPr lang="en-CA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33886-A43E-4D6F-AC3B-E0B374B489F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0425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B7A47E-4E12-40B9-BF94-98E37C0D1EFE}" type="datetimeFigureOut">
              <a:rPr lang="en-CA"/>
              <a:pPr>
                <a:defRPr/>
              </a:pPr>
              <a:t>10/05/2014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19EA10-73E5-4335-B1F9-380C29DBE5B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013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ABE8C-96A9-40BE-8339-2EE866A2E9A0}" type="datetimeFigureOut">
              <a:rPr lang="en-CA"/>
              <a:pPr>
                <a:defRPr/>
              </a:pPr>
              <a:t>10/05/2014</a:t>
            </a:fld>
            <a:endParaRPr lang="en-CA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658E3-2A0E-4366-A51E-4ED695244BE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6466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98373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97398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2C2315-DC6B-4116-B155-2D131C9E95AF}" type="datetimeFigureOut">
              <a:rPr lang="en-CA"/>
              <a:pPr>
                <a:defRPr/>
              </a:pPr>
              <a:t>10/05/2014</a:t>
            </a:fld>
            <a:endParaRPr lang="en-CA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AA63E9-88A6-40CE-908C-9F9F5A982D9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269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0235CC8-4A84-4206-A5D1-531C18461158}" type="datetimeFigureOut">
              <a:rPr lang="en-CA"/>
              <a:pPr>
                <a:defRPr/>
              </a:pPr>
              <a:t>10/05/2014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46988F5-0491-47D2-B086-24A8309D860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695" r:id="rId2"/>
    <p:sldLayoutId id="2147483701" r:id="rId3"/>
    <p:sldLayoutId id="2147483702" r:id="rId4"/>
    <p:sldLayoutId id="2147483703" r:id="rId5"/>
    <p:sldLayoutId id="2147483696" r:id="rId6"/>
    <p:sldLayoutId id="2147483704" r:id="rId7"/>
    <p:sldLayoutId id="2147483697" r:id="rId8"/>
    <p:sldLayoutId id="2147483705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satMod val="200000"/>
                  </a:schemeClr>
                </a:solidFill>
              </a:rPr>
              <a:t>Chapter 20</a:t>
            </a:r>
            <a:endParaRPr lang="en-CA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CA" sz="2400" smtClean="0"/>
              <a:t>Section 20.3 – DNA and Biotechnology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20713"/>
            <a:ext cx="7772400" cy="5735637"/>
          </a:xfrm>
        </p:spPr>
        <p:txBody>
          <a:bodyPr/>
          <a:lstStyle/>
          <a:p>
            <a:pPr eaLnBrk="1" hangingPunct="1"/>
            <a:r>
              <a:rPr lang="en-CA" b="1" u="sng" dirty="0" smtClean="0"/>
              <a:t>Palindromes</a:t>
            </a:r>
            <a:r>
              <a:rPr lang="en-CA" dirty="0" smtClean="0"/>
              <a:t> –  are sequences of DNA that read the same backwards as forwards when reading in the 5’ to 3’ direction.</a:t>
            </a:r>
          </a:p>
          <a:p>
            <a:pPr eaLnBrk="1" hangingPunct="1">
              <a:buFont typeface="Wingdings" pitchFamily="2" charset="2"/>
              <a:buNone/>
            </a:pPr>
            <a:endParaRPr lang="en-CA" dirty="0" smtClean="0"/>
          </a:p>
          <a:p>
            <a:pPr lvl="1" eaLnBrk="1" hangingPunct="1"/>
            <a:r>
              <a:rPr lang="en-CA" dirty="0" smtClean="0"/>
              <a:t>EX. GAATTC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CA" dirty="0" smtClean="0"/>
              <a:t>            CTTAAG</a:t>
            </a:r>
          </a:p>
          <a:p>
            <a:pPr lvl="1" eaLnBrk="1" hangingPunct="1">
              <a:buFont typeface="Wingdings" pitchFamily="2" charset="2"/>
              <a:buNone/>
            </a:pPr>
            <a:endParaRPr lang="en-CA" dirty="0" smtClean="0"/>
          </a:p>
          <a:p>
            <a:pPr eaLnBrk="1" hangingPunct="1"/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CA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CA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613"/>
            <a:ext cx="9193213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76250"/>
            <a:ext cx="7772400" cy="5880100"/>
          </a:xfrm>
        </p:spPr>
        <p:txBody>
          <a:bodyPr/>
          <a:lstStyle/>
          <a:p>
            <a:pPr eaLnBrk="1" hangingPunct="1"/>
            <a:r>
              <a:rPr lang="en-CA" dirty="0" smtClean="0"/>
              <a:t>When restriction enzymes make a cut, they can leave two possible ends:</a:t>
            </a:r>
          </a:p>
          <a:p>
            <a:pPr lvl="1" eaLnBrk="1" hangingPunct="1"/>
            <a:r>
              <a:rPr lang="en-CA" dirty="0" smtClean="0"/>
              <a:t>Sticky Ends</a:t>
            </a:r>
          </a:p>
          <a:p>
            <a:pPr lvl="1" eaLnBrk="1" hangingPunct="1"/>
            <a:r>
              <a:rPr lang="en-CA" dirty="0" smtClean="0"/>
              <a:t>Blunt Ends</a:t>
            </a:r>
          </a:p>
          <a:p>
            <a:pPr eaLnBrk="1" hangingPunct="1">
              <a:buFont typeface="Wingdings" pitchFamily="2" charset="2"/>
              <a:buNone/>
            </a:pPr>
            <a:endParaRPr lang="en-CA" b="1" u="sng" dirty="0" smtClean="0"/>
          </a:p>
          <a:p>
            <a:pPr eaLnBrk="1" hangingPunct="1"/>
            <a:r>
              <a:rPr lang="en-CA" b="1" u="sng" dirty="0" smtClean="0"/>
              <a:t>Sticky Ends </a:t>
            </a:r>
            <a:r>
              <a:rPr lang="en-CA" dirty="0" smtClean="0"/>
              <a:t>- fragment ends of a DNA molecule with overhangs of base pairs, or bases are left unpaired.</a:t>
            </a:r>
          </a:p>
          <a:p>
            <a:pPr eaLnBrk="1" hangingPunct="1">
              <a:buFont typeface="Wingdings" pitchFamily="2" charset="2"/>
              <a:buNone/>
            </a:pPr>
            <a:endParaRPr lang="en-CA" dirty="0" smtClean="0"/>
          </a:p>
          <a:p>
            <a:pPr eaLnBrk="1" hangingPunct="1"/>
            <a:r>
              <a:rPr lang="en-CA" b="1" u="sng" dirty="0" smtClean="0"/>
              <a:t>Blunt Ends </a:t>
            </a:r>
            <a:r>
              <a:rPr lang="en-CA" dirty="0" smtClean="0"/>
              <a:t>- fragment ends of a DNA molecule that are fully base paired.</a:t>
            </a:r>
          </a:p>
          <a:p>
            <a:pPr eaLnBrk="1" hangingPunct="1"/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981075"/>
            <a:ext cx="398145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1550" y="2492375"/>
            <a:ext cx="3024188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Sticky Ends – Not all bases are paired after the cut.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644900"/>
            <a:ext cx="4105275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292725" y="5084763"/>
            <a:ext cx="3311525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Blunt Ends – All bases are paired after the cut.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060575"/>
            <a:ext cx="89947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3600" dirty="0" smtClean="0">
                <a:solidFill>
                  <a:schemeClr val="tx2">
                    <a:satMod val="200000"/>
                  </a:schemeClr>
                </a:solidFill>
              </a:rPr>
              <a:t>Example Question #1</a:t>
            </a:r>
            <a:endParaRPr lang="en-CA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268413"/>
            <a:ext cx="8281987" cy="5087937"/>
          </a:xfrm>
        </p:spPr>
        <p:txBody>
          <a:bodyPr>
            <a:normAutofit fontScale="250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sz="9200" dirty="0" smtClean="0">
                <a:solidFill>
                  <a:schemeClr val="tx2">
                    <a:lumMod val="50000"/>
                  </a:schemeClr>
                </a:solidFill>
              </a:rPr>
              <a:t>The following sequence of DNA was digested with the restriction endonuclease </a:t>
            </a:r>
            <a:r>
              <a:rPr lang="en-CA" sz="9200" i="1" dirty="0" err="1" smtClean="0">
                <a:solidFill>
                  <a:schemeClr val="tx2">
                    <a:lumMod val="50000"/>
                  </a:schemeClr>
                </a:solidFill>
              </a:rPr>
              <a:t>Smal</a:t>
            </a:r>
            <a:r>
              <a:rPr lang="en-CA" sz="92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CA" sz="9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CA" sz="9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CA" sz="9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CA" sz="9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sz="9200" i="1" dirty="0" err="1" smtClean="0">
                <a:solidFill>
                  <a:schemeClr val="tx2">
                    <a:lumMod val="50000"/>
                  </a:schemeClr>
                </a:solidFill>
              </a:rPr>
              <a:t>Smal</a:t>
            </a:r>
            <a:r>
              <a:rPr lang="en-CA" sz="9200" dirty="0" smtClean="0">
                <a:solidFill>
                  <a:schemeClr val="tx2">
                    <a:lumMod val="50000"/>
                  </a:schemeClr>
                </a:solidFill>
              </a:rPr>
              <a:t> recognizes the sequence CCCGGG and cuts between the C and G.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CA" sz="9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sz="9200" dirty="0" smtClean="0">
                <a:solidFill>
                  <a:schemeClr val="tx2">
                    <a:lumMod val="50000"/>
                  </a:schemeClr>
                </a:solidFill>
              </a:rPr>
              <a:t>Identify the location of the cuts on it.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CA" sz="9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sz="9200" dirty="0" smtClean="0">
                <a:solidFill>
                  <a:schemeClr val="tx2">
                    <a:lumMod val="50000"/>
                  </a:schemeClr>
                </a:solidFill>
              </a:rPr>
              <a:t>How many fragments will be produced?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CA" sz="9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sz="9200" dirty="0" smtClean="0">
                <a:solidFill>
                  <a:schemeClr val="tx2">
                    <a:lumMod val="50000"/>
                  </a:schemeClr>
                </a:solidFill>
              </a:rPr>
              <a:t>What type of ends does </a:t>
            </a:r>
            <a:r>
              <a:rPr lang="en-CA" sz="9200" i="1" dirty="0" err="1" smtClean="0">
                <a:solidFill>
                  <a:schemeClr val="tx2">
                    <a:lumMod val="50000"/>
                  </a:schemeClr>
                </a:solidFill>
              </a:rPr>
              <a:t>Smal</a:t>
            </a:r>
            <a:r>
              <a:rPr lang="en-CA" sz="9200" dirty="0" smtClean="0">
                <a:solidFill>
                  <a:schemeClr val="tx2">
                    <a:lumMod val="50000"/>
                  </a:schemeClr>
                </a:solidFill>
              </a:rPr>
              <a:t> produce?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CA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satMod val="200000"/>
                  </a:schemeClr>
                </a:solidFill>
              </a:rPr>
              <a:t>Example Question #2</a:t>
            </a:r>
            <a:endParaRPr lang="en-CA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i="1" dirty="0" smtClean="0">
                <a:solidFill>
                  <a:schemeClr val="tx2">
                    <a:lumMod val="50000"/>
                  </a:schemeClr>
                </a:solidFill>
              </a:rPr>
              <a:t>Hind III </a:t>
            </a:r>
            <a:r>
              <a:rPr lang="en-CA" dirty="0" smtClean="0">
                <a:solidFill>
                  <a:schemeClr val="tx2">
                    <a:lumMod val="50000"/>
                  </a:schemeClr>
                </a:solidFill>
              </a:rPr>
              <a:t>recognizes the sequence </a:t>
            </a:r>
            <a:r>
              <a:rPr lang="en-CA" dirty="0" err="1" smtClean="0">
                <a:solidFill>
                  <a:schemeClr val="tx2">
                    <a:lumMod val="50000"/>
                  </a:schemeClr>
                </a:solidFill>
              </a:rPr>
              <a:t>AAGCTT</a:t>
            </a:r>
            <a:r>
              <a:rPr lang="en-CA" dirty="0" smtClean="0">
                <a:solidFill>
                  <a:schemeClr val="tx2">
                    <a:lumMod val="50000"/>
                  </a:schemeClr>
                </a:solidFill>
              </a:rPr>
              <a:t> and cleaves between the two A’s. What type of end is produced by cleavage with </a:t>
            </a:r>
            <a:r>
              <a:rPr lang="en-CA" i="1" dirty="0" smtClean="0">
                <a:solidFill>
                  <a:schemeClr val="tx2">
                    <a:lumMod val="50000"/>
                  </a:schemeClr>
                </a:solidFill>
              </a:rPr>
              <a:t>Hind III</a:t>
            </a:r>
            <a:r>
              <a:rPr lang="en-CA" dirty="0" smtClean="0">
                <a:solidFill>
                  <a:schemeClr val="tx2">
                    <a:lumMod val="50000"/>
                  </a:schemeClr>
                </a:solidFill>
              </a:rPr>
              <a:t>?</a:t>
            </a:r>
            <a:endParaRPr lang="en-CA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satMod val="200000"/>
                  </a:schemeClr>
                </a:solidFill>
              </a:rPr>
              <a:t>Example Question #3</a:t>
            </a:r>
            <a:endParaRPr lang="en-CA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dirty="0" smtClean="0">
                <a:solidFill>
                  <a:schemeClr val="tx2">
                    <a:lumMod val="50000"/>
                  </a:schemeClr>
                </a:solidFill>
              </a:rPr>
              <a:t>Write out the complementary strand for the DNA sequence below. Clearly identify the palindromic sequences within it by circling them.</a:t>
            </a:r>
            <a:endParaRPr lang="en-CA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4005263"/>
            <a:ext cx="8929687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satMod val="200000"/>
                  </a:schemeClr>
                </a:solidFill>
              </a:rPr>
              <a:t>Methylases</a:t>
            </a:r>
            <a:endParaRPr lang="en-CA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b="1" u="sng" dirty="0" smtClean="0"/>
              <a:t>Methylase</a:t>
            </a:r>
            <a:r>
              <a:rPr lang="en-CA" dirty="0" smtClean="0"/>
              <a:t> - an enzyme that adds a methyl group to one of the nucleotides found in a restriction endonuclease recognition site.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CA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dirty="0" smtClean="0"/>
              <a:t>Methyl group = CH</a:t>
            </a:r>
            <a:r>
              <a:rPr lang="en-CA" baseline="-25000" dirty="0" smtClean="0"/>
              <a:t>3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CA" baseline="-250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dirty="0" smtClean="0"/>
              <a:t>Methylases are important tools in recombinant DNA technology because they protect a gene fragment from being cut by the restriction endonuclease.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33375"/>
            <a:ext cx="7772400" cy="6022975"/>
          </a:xfrm>
        </p:spPr>
        <p:txBody>
          <a:bodyPr/>
          <a:lstStyle/>
          <a:p>
            <a:pPr eaLnBrk="1" hangingPunct="1"/>
            <a:r>
              <a:rPr lang="en-CA" dirty="0" err="1" smtClean="0"/>
              <a:t>Methylases</a:t>
            </a:r>
            <a:r>
              <a:rPr lang="en-CA" dirty="0" smtClean="0"/>
              <a:t> are important to molecular biologists because they may want to make cuts at certain places in a DNA sequence and not others.</a:t>
            </a:r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They can use </a:t>
            </a:r>
            <a:r>
              <a:rPr lang="en-CA" dirty="0" err="1" smtClean="0"/>
              <a:t>methylases</a:t>
            </a:r>
            <a:r>
              <a:rPr lang="en-CA" dirty="0" smtClean="0"/>
              <a:t> to prevent cutting the DNA in unwanted locations.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508500"/>
            <a:ext cx="3005137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56100" y="4508500"/>
            <a:ext cx="4319588" cy="1939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A methyl  (CH3) group is added to change the sequence slightly, so it is no longer recognized by the restriction endonuclease and is therefore not cut.</a:t>
            </a:r>
          </a:p>
        </p:txBody>
      </p:sp>
      <p:sp>
        <p:nvSpPr>
          <p:cNvPr id="6" name="Oval 5"/>
          <p:cNvSpPr/>
          <p:nvPr/>
        </p:nvSpPr>
        <p:spPr>
          <a:xfrm>
            <a:off x="1763713" y="4581525"/>
            <a:ext cx="792162" cy="647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2411413" y="5661025"/>
            <a:ext cx="792162" cy="647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satMod val="200000"/>
                  </a:schemeClr>
                </a:solidFill>
              </a:rPr>
              <a:t>DNA </a:t>
            </a:r>
            <a:r>
              <a:rPr lang="en-CA" dirty="0" err="1" smtClean="0">
                <a:solidFill>
                  <a:schemeClr val="tx2">
                    <a:satMod val="200000"/>
                  </a:schemeClr>
                </a:solidFill>
              </a:rPr>
              <a:t>Ligase</a:t>
            </a:r>
            <a:endParaRPr lang="en-CA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dirty="0" smtClean="0"/>
              <a:t>To create recombinant DNA, pieces of DNA from two sources must be joined together.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CA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dirty="0" smtClean="0"/>
              <a:t>Using restriction enzymes and methylases, molecular geneticists can engineer fragments of DNA that contain the specific nucleotide sequences they want.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CA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dirty="0" smtClean="0"/>
              <a:t>These segments of DNA are then joined together by </a:t>
            </a:r>
            <a:r>
              <a:rPr lang="en-CA" b="1" u="sng" dirty="0" smtClean="0"/>
              <a:t>DNA </a:t>
            </a:r>
            <a:r>
              <a:rPr lang="en-CA" b="1" u="sng" dirty="0" err="1" smtClean="0"/>
              <a:t>ligase</a:t>
            </a:r>
            <a:r>
              <a:rPr lang="en-CA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satMod val="200000"/>
                  </a:schemeClr>
                </a:solidFill>
              </a:rPr>
              <a:t>DNA and Biotechnology</a:t>
            </a:r>
            <a:endParaRPr lang="en-CA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341438"/>
            <a:ext cx="8424863" cy="5327650"/>
          </a:xfrm>
        </p:spPr>
        <p:txBody>
          <a:bodyPr>
            <a:normAutofit fontScale="700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sz="3600" dirty="0" smtClean="0"/>
              <a:t>Carpenters require tools such as hammers, screwdrivers, and saws, and surgeons require scalpels, forceps, and stitching needles.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CA" sz="36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sz="3600" dirty="0" smtClean="0"/>
              <a:t>The tools of the molecular biologist are living biological organisms or biological molecules, such as bacteria or enzymes.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CA" sz="36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sz="3600" dirty="0" smtClean="0"/>
              <a:t>Using these tools, scientists can take specific DNA sequences and move them from one DNA molecule to another, forming recombinant DNA.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CA" sz="36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sz="3600" b="1" u="sng" dirty="0" smtClean="0"/>
              <a:t>Recombinant DNA </a:t>
            </a:r>
            <a:r>
              <a:rPr lang="en-CA" sz="3600" dirty="0" smtClean="0"/>
              <a:t>– a fragment of DNA composed of sequences originating from at least two different sources.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76250"/>
            <a:ext cx="7772400" cy="5880100"/>
          </a:xfrm>
        </p:spPr>
        <p:txBody>
          <a:bodyPr/>
          <a:lstStyle/>
          <a:p>
            <a:pPr eaLnBrk="1" hangingPunct="1"/>
            <a:r>
              <a:rPr lang="en-CA" dirty="0" smtClean="0"/>
              <a:t>If two fragments have been generated using the same restriction enzyme, they will be attracted to each other at their complementary sticky ends. </a:t>
            </a:r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Hydrogen bonds will form between the complementary base pairs.</a:t>
            </a:r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DNA ligase then joins the strands of DNA together.</a:t>
            </a:r>
          </a:p>
          <a:p>
            <a:pPr eaLnBrk="1" hangingPunct="1"/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33375"/>
            <a:ext cx="5791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43663" y="836613"/>
            <a:ext cx="2700337" cy="36623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lphaLcParenBoth"/>
              <a:defRPr/>
            </a:pPr>
            <a:r>
              <a:rPr lang="en-CA" sz="2800" dirty="0">
                <a:latin typeface="+mn-lt"/>
              </a:rPr>
              <a:t>and (b) 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dirty="0">
                <a:latin typeface="+mn-lt"/>
              </a:rPr>
              <a:t>Show two ends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dirty="0">
                <a:latin typeface="+mn-lt"/>
              </a:rPr>
              <a:t> formed by the 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i="1" dirty="0" err="1">
                <a:latin typeface="+mn-lt"/>
              </a:rPr>
              <a:t>EcoRI</a:t>
            </a:r>
            <a:r>
              <a:rPr lang="en-CA" sz="2800" dirty="0">
                <a:latin typeface="+mn-lt"/>
              </a:rPr>
              <a:t> 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dirty="0">
                <a:latin typeface="+mn-lt"/>
              </a:rPr>
              <a:t>endonuclease, 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dirty="0">
                <a:latin typeface="+mn-lt"/>
              </a:rPr>
              <a:t>fitting together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dirty="0">
                <a:latin typeface="+mn-lt"/>
              </a:rPr>
              <a:t>perfectly.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Both"/>
              <a:defRPr/>
            </a:pPr>
            <a:endParaRPr lang="en-CA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Both"/>
              <a:defRPr/>
            </a:pPr>
            <a:endParaRPr lang="en-CA" dirty="0">
              <a:latin typeface="+mn-lt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27088" y="5013325"/>
            <a:ext cx="58324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400" dirty="0">
                <a:latin typeface="Corbel" pitchFamily="34" charset="0"/>
              </a:rPr>
              <a:t>(c) Shows how when one fragment is cut using the enzyme</a:t>
            </a:r>
            <a:r>
              <a:rPr lang="en-CA" sz="2400" i="1" dirty="0">
                <a:latin typeface="Corbel" pitchFamily="34" charset="0"/>
              </a:rPr>
              <a:t> </a:t>
            </a:r>
            <a:r>
              <a:rPr lang="en-CA" sz="2400" i="1" dirty="0" err="1">
                <a:latin typeface="Corbel" pitchFamily="34" charset="0"/>
              </a:rPr>
              <a:t>EcoRI</a:t>
            </a:r>
            <a:r>
              <a:rPr lang="en-CA" sz="2400" i="1" dirty="0">
                <a:latin typeface="Corbel" pitchFamily="34" charset="0"/>
              </a:rPr>
              <a:t> </a:t>
            </a:r>
            <a:r>
              <a:rPr lang="en-CA" sz="2400" dirty="0">
                <a:latin typeface="Corbel" pitchFamily="34" charset="0"/>
              </a:rPr>
              <a:t>and the other fragment is cut using the enzyme </a:t>
            </a:r>
            <a:r>
              <a:rPr lang="en-CA" sz="2400" i="1" dirty="0" err="1">
                <a:latin typeface="Corbel" pitchFamily="34" charset="0"/>
              </a:rPr>
              <a:t>HindIII</a:t>
            </a:r>
            <a:r>
              <a:rPr lang="en-CA" sz="2400" dirty="0">
                <a:latin typeface="Corbel" pitchFamily="34" charset="0"/>
              </a:rPr>
              <a:t>, the ends will not match 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satMod val="200000"/>
                  </a:schemeClr>
                </a:solidFill>
              </a:rPr>
              <a:t>Transformation</a:t>
            </a:r>
            <a:endParaRPr lang="en-CA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Once the new sequences of DNA are created using restriction endonucleases, </a:t>
            </a:r>
            <a:r>
              <a:rPr lang="en-CA" dirty="0" err="1" smtClean="0"/>
              <a:t>methylases</a:t>
            </a:r>
            <a:r>
              <a:rPr lang="en-CA" dirty="0" smtClean="0"/>
              <a:t> and DNA ligase, the new DNA must be transformed (transferred) into the same organism or a different one.</a:t>
            </a:r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In transformation, </a:t>
            </a:r>
            <a:r>
              <a:rPr lang="en-CA" b="1" u="sng" dirty="0" smtClean="0"/>
              <a:t>vectors</a:t>
            </a:r>
            <a:r>
              <a:rPr lang="en-CA" dirty="0" smtClean="0"/>
              <a:t> are used as a delivery system to move the foreign DNA into a cell of the organism.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548680"/>
            <a:ext cx="7772400" cy="5807075"/>
          </a:xfrm>
        </p:spPr>
        <p:txBody>
          <a:bodyPr/>
          <a:lstStyle/>
          <a:p>
            <a:pPr eaLnBrk="1" hangingPunct="1"/>
            <a:r>
              <a:rPr lang="en-CA" dirty="0" smtClean="0"/>
              <a:t>Once the new DNA has been introduced by the vector, the organism is now said to be transgenic.</a:t>
            </a:r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b="1" u="sng" dirty="0" smtClean="0"/>
              <a:t>Transgenic </a:t>
            </a:r>
            <a:r>
              <a:rPr lang="en-CA" dirty="0" smtClean="0"/>
              <a:t>- a cell or an organism that is transformed by DNA from another species.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satMod val="200000"/>
                  </a:schemeClr>
                </a:solidFill>
              </a:rPr>
              <a:t>Transformation of Bacteria</a:t>
            </a:r>
            <a:endParaRPr lang="en-CA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784350"/>
            <a:ext cx="8002587" cy="4884738"/>
          </a:xfrm>
        </p:spPr>
        <p:txBody>
          <a:bodyPr>
            <a:normAutofit fontScale="925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dirty="0" smtClean="0"/>
              <a:t>Bacteria are the most common organisms that are transformed by molecular biologists.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CA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dirty="0" smtClean="0"/>
              <a:t>Transgenic bacteria may be used to study gene expression or gene function or to synthesize a useful gene product.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CA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dirty="0" smtClean="0"/>
              <a:t>For example, some transgenic bacteria have been engineered to produce human growth hormone, used in the treatment of pituitary dwarfism.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549275"/>
            <a:ext cx="7345363" cy="5807075"/>
          </a:xfrm>
        </p:spPr>
        <p:txBody>
          <a:bodyPr>
            <a:normAutofit fontScale="925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dirty="0" smtClean="0"/>
              <a:t>The first stage of transformation for any organism is to identify and isolate the DNA fragment that is to be transferred.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CA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dirty="0" smtClean="0"/>
              <a:t>The DNA fragment is then introduced into the vector.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CA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dirty="0" smtClean="0"/>
              <a:t>Plasmids are commonly used as vectors for bacterial transformation.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CA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b="1" u="sng" dirty="0" smtClean="0"/>
              <a:t>Plasmids</a:t>
            </a:r>
            <a:r>
              <a:rPr lang="en-CA" dirty="0" smtClean="0"/>
              <a:t> are small, circular, double-stranded DNA molecules that occur naturally in the cytoplasm of many bacteria.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620713"/>
            <a:ext cx="5976938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20713"/>
            <a:ext cx="7772400" cy="5735637"/>
          </a:xfrm>
        </p:spPr>
        <p:txBody>
          <a:bodyPr/>
          <a:lstStyle/>
          <a:p>
            <a:pPr eaLnBrk="1" hangingPunct="1"/>
            <a:r>
              <a:rPr lang="en-CA" smtClean="0"/>
              <a:t>Once the plasmid contains the recombinant DNA, the plasmid is introduced into the same or new bacterial cell.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355850"/>
            <a:ext cx="4464050" cy="450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404813"/>
            <a:ext cx="8496300" cy="6453187"/>
          </a:xfrm>
        </p:spPr>
        <p:txBody>
          <a:bodyPr>
            <a:normAutofit fontScale="6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sz="4000" dirty="0" smtClean="0"/>
              <a:t>Research in exploring and using this type of biotechnology has led to exciting new advances in biological, agricultural, and medical technology.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CA" sz="40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sz="4000" dirty="0" smtClean="0"/>
              <a:t>Biotechnology research has also found ways to introduce specific DNA sequences into a living cell. For example, the gene that encodes insulin has been introduced into bacterial cells so that they become living factories producing this vital hormone for Diabetics.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CA" sz="40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sz="4000" dirty="0" smtClean="0"/>
              <a:t>The introduction and expression of foreign DNA into a new an organism is called </a:t>
            </a:r>
            <a:r>
              <a:rPr lang="en-CA" sz="4000" b="1" u="sng" dirty="0" smtClean="0"/>
              <a:t>genetic transformation</a:t>
            </a:r>
            <a:r>
              <a:rPr lang="en-CA" sz="4000" dirty="0" smtClean="0"/>
              <a:t>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CA" sz="40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sz="4000" dirty="0" smtClean="0"/>
              <a:t>In this section, we will explore some of the key tools used by molecular geneticists in producing recombinant DNA and genetically transformed organisms.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satMod val="200000"/>
                  </a:schemeClr>
                </a:solidFill>
              </a:rPr>
              <a:t>The Human Genome Project</a:t>
            </a:r>
            <a:endParaRPr lang="en-CA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dirty="0" smtClean="0"/>
              <a:t>Before scientists could transform or transfer human DNA into another organism for medical advancements, they first needed to determine the entire DNA sequence within a human body.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CA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dirty="0" smtClean="0"/>
              <a:t>They had to determine what each sequence of DNA base pairs was responsible for.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CA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dirty="0" smtClean="0"/>
              <a:t>This endeavour became known as the HUMAN GENOME PROJECT.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20713"/>
            <a:ext cx="7772400" cy="5735637"/>
          </a:xfrm>
        </p:spPr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CA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dirty="0" smtClean="0"/>
              <a:t>The ultimate goal of the project was to specifically map out each gene in the human body.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CA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dirty="0" smtClean="0"/>
              <a:t>There are approximately 30 000 genes, amongst the 23 chromosomes and an estimated 3 billion base pairs.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CA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dirty="0" smtClean="0"/>
              <a:t>The project began in 1990 and the human genome was completely mapped by June of 2000.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satMod val="200000"/>
                  </a:schemeClr>
                </a:solidFill>
              </a:rPr>
              <a:t>Milestones In Gene Mapping</a:t>
            </a:r>
            <a:endParaRPr lang="en-CA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575"/>
            <a:ext cx="9183688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satMod val="200000"/>
                  </a:schemeClr>
                </a:solidFill>
              </a:rPr>
              <a:t>Enzymes and Recombinant DNA</a:t>
            </a:r>
            <a:endParaRPr lang="en-CA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Once scientists have located a particular segment of DNA they wish to remove, enzymes can be used to isolate it or modify it.</a:t>
            </a:r>
          </a:p>
          <a:p>
            <a:pPr eaLnBrk="1" hangingPunct="1">
              <a:buFont typeface="Wingdings" pitchFamily="2" charset="2"/>
              <a:buNone/>
            </a:pPr>
            <a:endParaRPr lang="en-CA" dirty="0" smtClean="0"/>
          </a:p>
          <a:p>
            <a:pPr eaLnBrk="1" hangingPunct="1"/>
            <a:r>
              <a:rPr lang="en-CA" dirty="0" smtClean="0"/>
              <a:t>The DNA fragment can then be used to create recombinant DNA or be transferred to another organism.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satMod val="200000"/>
                  </a:schemeClr>
                </a:solidFill>
              </a:rPr>
              <a:t>The Enzymes Involved </a:t>
            </a:r>
            <a:endParaRPr lang="en-CA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dirty="0" smtClean="0"/>
              <a:t>There are 3 major enzymes involved in the making of recombinant DNA: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CA" dirty="0" smtClean="0"/>
          </a:p>
          <a:p>
            <a:pPr marL="582930" indent="-514350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r>
              <a:rPr lang="en-CA" dirty="0" smtClean="0"/>
              <a:t>Restriction </a:t>
            </a:r>
            <a:r>
              <a:rPr lang="en-CA" dirty="0" err="1" smtClean="0"/>
              <a:t>Endonucleases</a:t>
            </a:r>
            <a:r>
              <a:rPr lang="en-CA" dirty="0" smtClean="0"/>
              <a:t> </a:t>
            </a:r>
          </a:p>
          <a:p>
            <a:pPr marL="912114" lvl="1" indent="-51435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CA" dirty="0" smtClean="0"/>
              <a:t>	 AKA Restriction Enzymes</a:t>
            </a:r>
          </a:p>
          <a:p>
            <a:pPr marL="912114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CA" dirty="0" smtClean="0"/>
          </a:p>
          <a:p>
            <a:pPr marL="58293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Methylases</a:t>
            </a:r>
          </a:p>
          <a:p>
            <a:pPr marL="58293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CA" dirty="0" smtClean="0"/>
          </a:p>
          <a:p>
            <a:pPr marL="58293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DNA </a:t>
            </a:r>
            <a:r>
              <a:rPr lang="en-CA" dirty="0" err="1" smtClean="0"/>
              <a:t>Ligase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satMod val="200000"/>
                  </a:schemeClr>
                </a:solidFill>
              </a:rPr>
              <a:t>Restriction </a:t>
            </a:r>
            <a:r>
              <a:rPr lang="en-CA" dirty="0" err="1" smtClean="0">
                <a:solidFill>
                  <a:schemeClr val="tx2">
                    <a:satMod val="200000"/>
                  </a:schemeClr>
                </a:solidFill>
              </a:rPr>
              <a:t>Endonucleases</a:t>
            </a:r>
            <a:endParaRPr lang="en-CA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b="1" u="sng" dirty="0" smtClean="0"/>
              <a:t>Restriction Endonuclease </a:t>
            </a:r>
            <a:r>
              <a:rPr lang="en-CA" dirty="0" smtClean="0"/>
              <a:t>– an enzyme that cuts double-stranded DNA into fragments at a specific sequence; like molecular scissors.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CA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dirty="0" smtClean="0"/>
              <a:t>Each type of restriction enzyme recognizes a particular sequence of nucleotides that is known as a </a:t>
            </a:r>
            <a:r>
              <a:rPr lang="en-CA" b="1" u="sng" dirty="0" smtClean="0"/>
              <a:t>recognition site</a:t>
            </a:r>
            <a:r>
              <a:rPr lang="en-CA" dirty="0" smtClean="0"/>
              <a:t>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CA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dirty="0" smtClean="0"/>
              <a:t>Most recognition sites are four to eight base pairs long and are palindromes.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109</TotalTime>
  <Words>1175</Words>
  <Application>Microsoft Office PowerPoint</Application>
  <PresentationFormat>On-screen Show (4:3)</PresentationFormat>
  <Paragraphs>133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Consolas</vt:lpstr>
      <vt:lpstr>Corbel</vt:lpstr>
      <vt:lpstr>Wingdings</vt:lpstr>
      <vt:lpstr>Wingdings 2</vt:lpstr>
      <vt:lpstr>Wingdings 3</vt:lpstr>
      <vt:lpstr>Calibri</vt:lpstr>
      <vt:lpstr>Metro</vt:lpstr>
      <vt:lpstr>Chapter 20</vt:lpstr>
      <vt:lpstr>DNA and Biotechnology</vt:lpstr>
      <vt:lpstr>PowerPoint Presentation</vt:lpstr>
      <vt:lpstr>The Human Genome Project</vt:lpstr>
      <vt:lpstr>PowerPoint Presentation</vt:lpstr>
      <vt:lpstr>Milestones In Gene Mapping</vt:lpstr>
      <vt:lpstr>Enzymes and Recombinant DNA</vt:lpstr>
      <vt:lpstr>The Enzymes Involved </vt:lpstr>
      <vt:lpstr>Restriction Endonucleases</vt:lpstr>
      <vt:lpstr>PowerPoint Presentation</vt:lpstr>
      <vt:lpstr>PowerPoint Presentation</vt:lpstr>
      <vt:lpstr>PowerPoint Presentation</vt:lpstr>
      <vt:lpstr>PowerPoint Presentation</vt:lpstr>
      <vt:lpstr>Example Question #1</vt:lpstr>
      <vt:lpstr>Example Question #2</vt:lpstr>
      <vt:lpstr>Example Question #3</vt:lpstr>
      <vt:lpstr>Methylases</vt:lpstr>
      <vt:lpstr>PowerPoint Presentation</vt:lpstr>
      <vt:lpstr>DNA Ligase</vt:lpstr>
      <vt:lpstr>PowerPoint Presentation</vt:lpstr>
      <vt:lpstr>PowerPoint Presentation</vt:lpstr>
      <vt:lpstr>Transformation</vt:lpstr>
      <vt:lpstr>PowerPoint Presentation</vt:lpstr>
      <vt:lpstr>Transformation of Bacteria</vt:lpstr>
      <vt:lpstr>PowerPoint Presentation</vt:lpstr>
      <vt:lpstr>PowerPoint Presentation</vt:lpstr>
      <vt:lpstr>PowerPoint Presentation</vt:lpstr>
    </vt:vector>
  </TitlesOfParts>
  <Company>University of Alberta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20</dc:title>
  <dc:creator>AICT LABS</dc:creator>
  <cp:lastModifiedBy>Windows User</cp:lastModifiedBy>
  <cp:revision>13</cp:revision>
  <dcterms:created xsi:type="dcterms:W3CDTF">2011-05-22T22:07:02Z</dcterms:created>
  <dcterms:modified xsi:type="dcterms:W3CDTF">2014-05-10T19:54:49Z</dcterms:modified>
</cp:coreProperties>
</file>