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72" r:id="rId2"/>
    <p:sldId id="256" r:id="rId3"/>
    <p:sldId id="273" r:id="rId4"/>
    <p:sldId id="257" r:id="rId5"/>
    <p:sldId id="275" r:id="rId6"/>
    <p:sldId id="274" r:id="rId7"/>
    <p:sldId id="258" r:id="rId8"/>
    <p:sldId id="259" r:id="rId9"/>
    <p:sldId id="268" r:id="rId10"/>
    <p:sldId id="260" r:id="rId11"/>
    <p:sldId id="261" r:id="rId12"/>
    <p:sldId id="262" r:id="rId13"/>
    <p:sldId id="263" r:id="rId14"/>
    <p:sldId id="264" r:id="rId15"/>
    <p:sldId id="266" r:id="rId16"/>
    <p:sldId id="265" r:id="rId17"/>
    <p:sldId id="267" r:id="rId18"/>
    <p:sldId id="269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34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CA" smtClean="0"/>
              <a:t>Unit A: The Nervous and Endocrine Systems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6EB41-E569-46A8-BD6C-15872120A190}" type="datetimeFigureOut">
              <a:rPr lang="en-CA" smtClean="0"/>
              <a:t>30/01/2014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68A40C-8ABF-429F-B7A3-614DFB368A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64054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CA" smtClean="0"/>
              <a:t>Unit A: The Nervous and Endocrine Systems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C1C49-A864-4843-A599-CA5F0F823329}" type="datetimeFigureOut">
              <a:rPr lang="en-CA" smtClean="0"/>
              <a:t>30/01/2014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FF4E9-EC30-415F-BB01-29516BE4D2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937065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FF4E9-EC30-415F-BB01-29516BE4D277}" type="slidenum">
              <a:rPr lang="en-CA" smtClean="0"/>
              <a:t>2</a:t>
            </a:fld>
            <a:endParaRPr lang="en-CA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CA" smtClean="0"/>
              <a:t>Unit A: The Nervous and Endocrine Systems</a:t>
            </a:r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AF7D80-AEBE-4848-B9AB-0B0F5CDE39A6}" type="datetimeFigureOut">
              <a:rPr lang="en-CA" smtClean="0"/>
              <a:t>30/01/2014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2C88D7-D884-4AE8-8420-1E05515A494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AF7D80-AEBE-4848-B9AB-0B0F5CDE39A6}" type="datetimeFigureOut">
              <a:rPr lang="en-CA" smtClean="0"/>
              <a:t>30/01/2014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2C88D7-D884-4AE8-8420-1E05515A494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AF7D80-AEBE-4848-B9AB-0B0F5CDE39A6}" type="datetimeFigureOut">
              <a:rPr lang="en-CA" smtClean="0"/>
              <a:t>30/01/2014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2C88D7-D884-4AE8-8420-1E05515A494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AF7D80-AEBE-4848-B9AB-0B0F5CDE39A6}" type="datetimeFigureOut">
              <a:rPr lang="en-CA" smtClean="0"/>
              <a:t>30/01/2014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2C88D7-D884-4AE8-8420-1E05515A494A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AF7D80-AEBE-4848-B9AB-0B0F5CDE39A6}" type="datetimeFigureOut">
              <a:rPr lang="en-CA" smtClean="0"/>
              <a:t>30/01/2014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2C88D7-D884-4AE8-8420-1E05515A494A}" type="slidenum">
              <a:rPr lang="en-CA" smtClean="0"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AF7D80-AEBE-4848-B9AB-0B0F5CDE39A6}" type="datetimeFigureOut">
              <a:rPr lang="en-CA" smtClean="0"/>
              <a:t>30/01/2014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2C88D7-D884-4AE8-8420-1E05515A494A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AF7D80-AEBE-4848-B9AB-0B0F5CDE39A6}" type="datetimeFigureOut">
              <a:rPr lang="en-CA" smtClean="0"/>
              <a:t>30/01/2014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2C88D7-D884-4AE8-8420-1E05515A494A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AF7D80-AEBE-4848-B9AB-0B0F5CDE39A6}" type="datetimeFigureOut">
              <a:rPr lang="en-CA" smtClean="0"/>
              <a:t>30/01/2014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2C88D7-D884-4AE8-8420-1E05515A494A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AF7D80-AEBE-4848-B9AB-0B0F5CDE39A6}" type="datetimeFigureOut">
              <a:rPr lang="en-CA" smtClean="0"/>
              <a:t>30/01/2014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2C88D7-D884-4AE8-8420-1E05515A494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AAF7D80-AEBE-4848-B9AB-0B0F5CDE39A6}" type="datetimeFigureOut">
              <a:rPr lang="en-CA" smtClean="0"/>
              <a:t>30/01/2014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2C88D7-D884-4AE8-8420-1E05515A494A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AF7D80-AEBE-4848-B9AB-0B0F5CDE39A6}" type="datetimeFigureOut">
              <a:rPr lang="en-CA" smtClean="0"/>
              <a:t>30/01/2014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2C88D7-D884-4AE8-8420-1E05515A494A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AF7D80-AEBE-4848-B9AB-0B0F5CDE39A6}" type="datetimeFigureOut">
              <a:rPr lang="en-CA" smtClean="0"/>
              <a:t>30/01/2014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C2C88D7-D884-4AE8-8420-1E05515A494A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112568"/>
          </a:xfrm>
        </p:spPr>
        <p:txBody>
          <a:bodyPr>
            <a:normAutofit fontScale="85000" lnSpcReduction="20000"/>
          </a:bodyPr>
          <a:lstStyle/>
          <a:p>
            <a:pPr marL="624078" indent="-514350">
              <a:buNone/>
            </a:pPr>
            <a:r>
              <a:rPr lang="en-CA" dirty="0" smtClean="0"/>
              <a:t> -read the Summaries at the back of each section (example pg.414)</a:t>
            </a:r>
          </a:p>
          <a:p>
            <a:pPr marL="624078" indent="-514350">
              <a:buNone/>
            </a:pPr>
            <a:r>
              <a:rPr lang="en-CA" dirty="0" smtClean="0"/>
              <a:t>-read the Summaries in the KEY and do practice questions</a:t>
            </a:r>
          </a:p>
          <a:p>
            <a:pPr marL="624078" indent="-514350">
              <a:buNone/>
            </a:pPr>
            <a:r>
              <a:rPr lang="en-CA" dirty="0" smtClean="0"/>
              <a:t>-you should read your textbook approx. 4X</a:t>
            </a:r>
          </a:p>
          <a:p>
            <a:pPr lvl="2">
              <a:buFont typeface="Arial" pitchFamily="34" charset="0"/>
              <a:buChar char="•"/>
            </a:pPr>
            <a:r>
              <a:rPr lang="en-CA" dirty="0" smtClean="0"/>
              <a:t>1</a:t>
            </a:r>
            <a:r>
              <a:rPr lang="en-CA" baseline="30000" dirty="0" smtClean="0"/>
              <a:t>st</a:t>
            </a:r>
            <a:r>
              <a:rPr lang="en-CA" dirty="0" smtClean="0"/>
              <a:t> time as intro</a:t>
            </a:r>
          </a:p>
          <a:p>
            <a:pPr lvl="2">
              <a:buFont typeface="Arial" pitchFamily="34" charset="0"/>
              <a:buChar char="•"/>
            </a:pPr>
            <a:r>
              <a:rPr lang="en-CA" dirty="0" smtClean="0"/>
              <a:t>2</a:t>
            </a:r>
            <a:r>
              <a:rPr lang="en-CA" baseline="30000" dirty="0" smtClean="0"/>
              <a:t>nd</a:t>
            </a:r>
            <a:r>
              <a:rPr lang="en-CA" dirty="0" smtClean="0"/>
              <a:t> time doing questions</a:t>
            </a:r>
          </a:p>
          <a:p>
            <a:pPr lvl="2">
              <a:buFont typeface="Arial" pitchFamily="34" charset="0"/>
              <a:buChar char="•"/>
            </a:pPr>
            <a:r>
              <a:rPr lang="en-CA" dirty="0" smtClean="0"/>
              <a:t>3</a:t>
            </a:r>
            <a:r>
              <a:rPr lang="en-CA" baseline="30000" dirty="0" smtClean="0"/>
              <a:t>rd</a:t>
            </a:r>
            <a:r>
              <a:rPr lang="en-CA" dirty="0" smtClean="0"/>
              <a:t> time to study</a:t>
            </a:r>
          </a:p>
          <a:p>
            <a:pPr lvl="2">
              <a:buFont typeface="Arial" pitchFamily="34" charset="0"/>
              <a:buChar char="•"/>
            </a:pPr>
            <a:r>
              <a:rPr lang="en-CA" dirty="0" smtClean="0"/>
              <a:t>4</a:t>
            </a:r>
            <a:r>
              <a:rPr lang="en-CA" baseline="30000" dirty="0" smtClean="0"/>
              <a:t>th</a:t>
            </a:r>
            <a:r>
              <a:rPr lang="en-CA" dirty="0" smtClean="0"/>
              <a:t> time before the final</a:t>
            </a:r>
            <a:endParaRPr lang="en-CA" dirty="0"/>
          </a:p>
          <a:p>
            <a:pPr marL="137160" indent="0">
              <a:buNone/>
            </a:pPr>
            <a:r>
              <a:rPr lang="en-CA" dirty="0" smtClean="0"/>
              <a:t>-draw out diagrams</a:t>
            </a:r>
          </a:p>
          <a:p>
            <a:pPr marL="137160" indent="0">
              <a:buNone/>
            </a:pPr>
            <a:r>
              <a:rPr lang="en-CA" dirty="0" smtClean="0"/>
              <a:t>-write out definitions</a:t>
            </a:r>
          </a:p>
          <a:p>
            <a:pPr marL="137160" indent="0">
              <a:buNone/>
            </a:pPr>
            <a:r>
              <a:rPr lang="en-CA" dirty="0" smtClean="0"/>
              <a:t>-YouTube lessons </a:t>
            </a:r>
          </a:p>
          <a:p>
            <a:pPr marL="137160" indent="0">
              <a:buNone/>
            </a:pPr>
            <a:r>
              <a:rPr lang="en-CA" dirty="0" smtClean="0"/>
              <a:t>-make up acronyms or songs to memorize</a:t>
            </a:r>
          </a:p>
          <a:p>
            <a:pPr marL="137160" indent="0">
              <a:buNone/>
            </a:pPr>
            <a:r>
              <a:rPr lang="en-CA" dirty="0" smtClean="0"/>
              <a:t>-use cue-cards</a:t>
            </a:r>
          </a:p>
          <a:p>
            <a:pPr marL="137160" indent="0">
              <a:buNone/>
            </a:pPr>
            <a:r>
              <a:rPr lang="en-CA" dirty="0" smtClean="0"/>
              <a:t>-quiz with a partner</a:t>
            </a:r>
          </a:p>
          <a:p>
            <a:pPr marL="137160" indent="0">
              <a:buNone/>
            </a:pPr>
            <a:r>
              <a:rPr lang="en-CA" dirty="0" smtClean="0"/>
              <a:t>-</a:t>
            </a:r>
            <a:r>
              <a:rPr lang="en-CA" dirty="0" err="1" smtClean="0"/>
              <a:t>ExamBank</a:t>
            </a:r>
            <a:r>
              <a:rPr lang="en-CA" dirty="0" smtClean="0"/>
              <a:t> / Quest A+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TIPS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960492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6805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- Axons are covered with a glistening white coat of a fatty protein called </a:t>
            </a:r>
            <a:r>
              <a:rPr lang="en-CA" b="1" u="sng" dirty="0" smtClean="0"/>
              <a:t>myelin sheath</a:t>
            </a:r>
            <a:r>
              <a:rPr lang="en-CA" dirty="0" smtClean="0"/>
              <a:t>, which acts as insulation for the axons.</a:t>
            </a:r>
          </a:p>
          <a:p>
            <a:endParaRPr lang="en-CA" dirty="0" smtClean="0"/>
          </a:p>
          <a:p>
            <a:pPr>
              <a:buNone/>
            </a:pPr>
            <a:r>
              <a:rPr lang="en-CA" dirty="0" smtClean="0"/>
              <a:t>- The myelin sheath acts as insulation by preventing the loss of charged ions from the nerve cell.</a:t>
            </a:r>
          </a:p>
          <a:p>
            <a:endParaRPr lang="en-CA" dirty="0" smtClean="0"/>
          </a:p>
          <a:p>
            <a:pPr>
              <a:buFontTx/>
              <a:buChar char="-"/>
            </a:pPr>
            <a:r>
              <a:rPr lang="en-CA" dirty="0" smtClean="0"/>
              <a:t>Myelin sheath is formed by special </a:t>
            </a:r>
            <a:r>
              <a:rPr lang="en-CA" dirty="0" err="1" smtClean="0"/>
              <a:t>glial</a:t>
            </a:r>
            <a:r>
              <a:rPr lang="en-CA" dirty="0" smtClean="0"/>
              <a:t> cells called </a:t>
            </a:r>
            <a:r>
              <a:rPr lang="en-CA" b="1" u="sng" dirty="0" smtClean="0"/>
              <a:t>Schwann cells</a:t>
            </a:r>
            <a:r>
              <a:rPr lang="en-CA" dirty="0" smtClean="0"/>
              <a:t>.</a:t>
            </a:r>
          </a:p>
          <a:p>
            <a:pPr>
              <a:buFontTx/>
              <a:buChar char="-"/>
            </a:pPr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Neuron Structure Continued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CA" dirty="0" smtClean="0"/>
              <a:t>The areas between the sections of myelin sheath are known as the </a:t>
            </a:r>
            <a:r>
              <a:rPr lang="en-CA" b="1" u="sng" dirty="0" smtClean="0"/>
              <a:t>nodes of </a:t>
            </a:r>
            <a:r>
              <a:rPr lang="en-CA" b="1" u="sng" dirty="0" err="1" smtClean="0"/>
              <a:t>Ranvier</a:t>
            </a:r>
            <a:r>
              <a:rPr lang="en-CA" dirty="0" smtClean="0"/>
              <a:t>.</a:t>
            </a:r>
          </a:p>
          <a:p>
            <a:pPr>
              <a:buFontTx/>
              <a:buChar char="-"/>
            </a:pPr>
            <a:endParaRPr lang="en-CA" dirty="0" smtClean="0"/>
          </a:p>
          <a:p>
            <a:pPr>
              <a:buFontTx/>
              <a:buChar char="-"/>
            </a:pPr>
            <a:r>
              <a:rPr lang="en-CA" dirty="0" smtClean="0"/>
              <a:t> All nerve fibres found within the peripheral nervous system have a thin outer membrane called the</a:t>
            </a:r>
            <a:r>
              <a:rPr lang="en-CA" b="1" u="sng" dirty="0" smtClean="0"/>
              <a:t> </a:t>
            </a:r>
            <a:r>
              <a:rPr lang="en-CA" b="1" u="sng" dirty="0" err="1" smtClean="0"/>
              <a:t>neurilemma</a:t>
            </a:r>
            <a:r>
              <a:rPr lang="en-CA" dirty="0" smtClean="0"/>
              <a:t>, which surrounds the axon.</a:t>
            </a:r>
          </a:p>
          <a:p>
            <a:pPr>
              <a:buFontTx/>
              <a:buChar char="-"/>
            </a:pPr>
            <a:endParaRPr lang="en-CA" dirty="0" smtClean="0"/>
          </a:p>
          <a:p>
            <a:pPr>
              <a:buFontTx/>
              <a:buChar char="-"/>
            </a:pPr>
            <a:r>
              <a:rPr lang="en-CA" dirty="0" err="1" smtClean="0"/>
              <a:t>Neurilemma</a:t>
            </a:r>
            <a:r>
              <a:rPr lang="en-CA" dirty="0" smtClean="0"/>
              <a:t> is formed by the Schwann cells and promotes the regeneration or repair of damaged axons.</a:t>
            </a:r>
          </a:p>
          <a:p>
            <a:pPr>
              <a:buNone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Neuron Structure Continued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en-CA" dirty="0" smtClean="0"/>
              <a:t>Not all nerve cells that have a myelin sheath have a </a:t>
            </a:r>
            <a:r>
              <a:rPr lang="en-CA" dirty="0" err="1" smtClean="0"/>
              <a:t>neurilemma</a:t>
            </a:r>
            <a:r>
              <a:rPr lang="en-CA" dirty="0" smtClean="0"/>
              <a:t>. </a:t>
            </a:r>
          </a:p>
          <a:p>
            <a:pPr>
              <a:buFontTx/>
              <a:buChar char="-"/>
            </a:pPr>
            <a:endParaRPr lang="en-CA" dirty="0" smtClean="0"/>
          </a:p>
          <a:p>
            <a:pPr>
              <a:buFontTx/>
              <a:buChar char="-"/>
            </a:pPr>
            <a:r>
              <a:rPr lang="en-CA" dirty="0" smtClean="0"/>
              <a:t>Nerves within the brain that contain </a:t>
            </a:r>
            <a:r>
              <a:rPr lang="en-CA" dirty="0" err="1" smtClean="0"/>
              <a:t>myelinated</a:t>
            </a:r>
            <a:r>
              <a:rPr lang="en-CA" dirty="0" smtClean="0"/>
              <a:t> fibres are called </a:t>
            </a:r>
            <a:r>
              <a:rPr lang="en-CA" b="1" u="sng" dirty="0" smtClean="0"/>
              <a:t>white matter </a:t>
            </a:r>
            <a:r>
              <a:rPr lang="en-CA" dirty="0" smtClean="0"/>
              <a:t>because the </a:t>
            </a:r>
            <a:r>
              <a:rPr lang="en-CA" dirty="0" err="1" smtClean="0"/>
              <a:t>myelinated</a:t>
            </a:r>
            <a:r>
              <a:rPr lang="en-CA" dirty="0" smtClean="0"/>
              <a:t> axons are whitish in colour.</a:t>
            </a:r>
          </a:p>
          <a:p>
            <a:pPr>
              <a:buFontTx/>
              <a:buChar char="-"/>
            </a:pPr>
            <a:endParaRPr lang="en-CA" dirty="0" smtClean="0"/>
          </a:p>
          <a:p>
            <a:pPr>
              <a:buFontTx/>
              <a:buChar char="-"/>
            </a:pPr>
            <a:r>
              <a:rPr lang="en-CA" dirty="0" smtClean="0"/>
              <a:t>Other nerve cells within the brain and spinal cord are referred to as </a:t>
            </a:r>
            <a:r>
              <a:rPr lang="en-CA" b="1" u="sng" dirty="0" smtClean="0"/>
              <a:t>grey matter </a:t>
            </a:r>
            <a:r>
              <a:rPr lang="en-CA" dirty="0" smtClean="0"/>
              <a:t>because they lack a myelin sheath. </a:t>
            </a:r>
          </a:p>
          <a:p>
            <a:pPr>
              <a:buFontTx/>
              <a:buChar char="-"/>
            </a:pPr>
            <a:endParaRPr lang="en-CA" dirty="0" smtClean="0"/>
          </a:p>
          <a:p>
            <a:pPr>
              <a:buFontTx/>
              <a:buChar char="-"/>
            </a:pPr>
            <a:r>
              <a:rPr lang="en-CA" dirty="0" smtClean="0"/>
              <a:t>Cells of both the white and grey matter of the central nervous systems lack </a:t>
            </a:r>
            <a:r>
              <a:rPr lang="en-CA" dirty="0" err="1" smtClean="0"/>
              <a:t>neurilemmas</a:t>
            </a:r>
            <a:r>
              <a:rPr lang="en-CA" dirty="0" smtClean="0"/>
              <a:t>.</a:t>
            </a:r>
          </a:p>
          <a:p>
            <a:pPr>
              <a:buFontTx/>
              <a:buChar char="-"/>
            </a:pPr>
            <a:endParaRPr lang="en-CA" dirty="0" smtClean="0"/>
          </a:p>
          <a:p>
            <a:pPr>
              <a:buFontTx/>
              <a:buChar char="-"/>
            </a:pPr>
            <a:r>
              <a:rPr lang="en-CA" dirty="0" smtClean="0"/>
              <a:t>This is why damage to the central nervous system tends to be permanent.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Neuron Structure Continued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11256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200" dirty="0" smtClean="0"/>
              <a:t>One way to classify neurons is by the direction that they send information. There are 3 main groups:</a:t>
            </a:r>
          </a:p>
          <a:p>
            <a:pPr marL="624078" indent="-514350">
              <a:lnSpc>
                <a:spcPct val="80000"/>
              </a:lnSpc>
              <a:buFont typeface="+mj-lt"/>
              <a:buAutoNum type="arabicPeriod"/>
            </a:pPr>
            <a:endParaRPr lang="en-US" sz="2200" dirty="0" smtClean="0"/>
          </a:p>
          <a:p>
            <a:pPr marL="624078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200" b="1" u="sng" dirty="0" smtClean="0"/>
              <a:t>Sensory (or afferent) neurons</a:t>
            </a:r>
            <a:r>
              <a:rPr lang="en-US" sz="2200" b="1" dirty="0" smtClean="0"/>
              <a:t>:</a:t>
            </a:r>
            <a:r>
              <a:rPr lang="en-US" sz="2200" dirty="0" smtClean="0"/>
              <a:t> send information from sensory receptors (e.g., in skin, eyes, nose, tongue, ears) </a:t>
            </a:r>
            <a:r>
              <a:rPr lang="en-US" sz="2200" b="1" dirty="0" smtClean="0"/>
              <a:t>TOWARD</a:t>
            </a:r>
            <a:r>
              <a:rPr lang="en-US" sz="2200" dirty="0" smtClean="0"/>
              <a:t> the central nervous system. </a:t>
            </a:r>
          </a:p>
          <a:p>
            <a:pPr marL="624078" indent="-514350">
              <a:lnSpc>
                <a:spcPct val="80000"/>
              </a:lnSpc>
              <a:buFont typeface="+mj-lt"/>
              <a:buAutoNum type="arabicPeriod"/>
            </a:pPr>
            <a:endParaRPr lang="en-US" sz="2200" dirty="0" smtClean="0"/>
          </a:p>
          <a:p>
            <a:pPr marL="624078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200" b="1" u="sng" dirty="0" smtClean="0"/>
              <a:t>Motor (or efferent) neurons:</a:t>
            </a:r>
            <a:r>
              <a:rPr lang="en-US" sz="2200" u="sng" dirty="0" smtClean="0"/>
              <a:t> </a:t>
            </a:r>
            <a:r>
              <a:rPr lang="en-US" sz="2200" dirty="0" smtClean="0"/>
              <a:t>send information </a:t>
            </a:r>
            <a:r>
              <a:rPr lang="en-US" sz="2200" b="1" dirty="0" smtClean="0"/>
              <a:t>AWAY</a:t>
            </a:r>
            <a:r>
              <a:rPr lang="en-US" sz="2200" dirty="0" smtClean="0"/>
              <a:t> from the central nervous system to muscles or glands. </a:t>
            </a:r>
          </a:p>
          <a:p>
            <a:pPr marL="624078" indent="-514350">
              <a:lnSpc>
                <a:spcPct val="80000"/>
              </a:lnSpc>
              <a:buFont typeface="+mj-lt"/>
              <a:buAutoNum type="arabicPeriod"/>
            </a:pPr>
            <a:endParaRPr lang="en-US" sz="2200" dirty="0" smtClean="0"/>
          </a:p>
          <a:p>
            <a:pPr marL="624078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200" dirty="0" err="1" smtClean="0"/>
              <a:t>Interneurons</a:t>
            </a:r>
            <a:r>
              <a:rPr lang="en-US" sz="2200" dirty="0" smtClean="0"/>
              <a:t>: send information between sensory neurons and motor neurons. Most </a:t>
            </a:r>
            <a:r>
              <a:rPr lang="en-US" sz="2200" dirty="0" err="1" smtClean="0"/>
              <a:t>interneurons</a:t>
            </a:r>
            <a:r>
              <a:rPr lang="en-US" sz="2200" dirty="0" smtClean="0"/>
              <a:t> are located in the central nervous system (brain or spinal cord). 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Neurons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The simplest nerve pathway is the reflex arc.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Most reflexes through a reflex arc do not involve coordination by the brain.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Reflex arcs contain 5 essential components:</a:t>
            </a:r>
          </a:p>
          <a:p>
            <a:pPr marL="624078" indent="-514350">
              <a:buAutoNum type="arabicPeriod"/>
            </a:pPr>
            <a:r>
              <a:rPr lang="en-CA" sz="2200" dirty="0" smtClean="0"/>
              <a:t>The sensory receptor</a:t>
            </a:r>
          </a:p>
          <a:p>
            <a:pPr marL="624078" indent="-514350">
              <a:buAutoNum type="arabicPeriod"/>
            </a:pPr>
            <a:r>
              <a:rPr lang="en-CA" sz="2200" dirty="0" smtClean="0"/>
              <a:t>The sensory neuron</a:t>
            </a:r>
          </a:p>
          <a:p>
            <a:pPr marL="624078" indent="-514350">
              <a:buAutoNum type="arabicPeriod"/>
            </a:pPr>
            <a:r>
              <a:rPr lang="en-CA" sz="2200" dirty="0" smtClean="0"/>
              <a:t>The interneuron</a:t>
            </a:r>
          </a:p>
          <a:p>
            <a:pPr marL="624078" indent="-514350">
              <a:buAutoNum type="arabicPeriod"/>
            </a:pPr>
            <a:r>
              <a:rPr lang="en-CA" sz="2200" dirty="0" smtClean="0"/>
              <a:t>The motor neuron</a:t>
            </a:r>
          </a:p>
          <a:p>
            <a:pPr marL="624078" indent="-514350">
              <a:buAutoNum type="arabicPeriod"/>
            </a:pPr>
            <a:r>
              <a:rPr lang="en-CA" sz="2200" dirty="0" smtClean="0"/>
              <a:t>The </a:t>
            </a:r>
            <a:r>
              <a:rPr lang="en-CA" sz="2200" dirty="0" err="1" smtClean="0"/>
              <a:t>effector</a:t>
            </a:r>
            <a:endParaRPr lang="en-CA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Reflex Arc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sz="3300" dirty="0" smtClean="0"/>
              <a:t>Finger on a tack.</a:t>
            </a:r>
          </a:p>
          <a:p>
            <a:pPr>
              <a:buNone/>
            </a:pPr>
            <a:endParaRPr lang="en-CA" dirty="0" smtClean="0"/>
          </a:p>
          <a:p>
            <a:pPr>
              <a:buFontTx/>
              <a:buChar char="-"/>
            </a:pPr>
            <a:r>
              <a:rPr lang="en-CA" sz="2600" dirty="0" smtClean="0"/>
              <a:t>The reflex arc begins when a touch receptor in the finger senses the tack.</a:t>
            </a:r>
          </a:p>
          <a:p>
            <a:pPr>
              <a:buFontTx/>
              <a:buChar char="-"/>
            </a:pPr>
            <a:r>
              <a:rPr lang="en-CA" sz="2600" dirty="0" smtClean="0"/>
              <a:t>The receptor sends this information to the sensory neuron in the form of a nerve impulse.</a:t>
            </a:r>
          </a:p>
          <a:p>
            <a:pPr>
              <a:buFontTx/>
              <a:buChar char="-"/>
            </a:pPr>
            <a:r>
              <a:rPr lang="en-CA" sz="2600" dirty="0" smtClean="0"/>
              <a:t>From the sensory neuron the nerve impulse is sent to the </a:t>
            </a:r>
            <a:r>
              <a:rPr lang="en-CA" sz="2600" dirty="0" err="1" smtClean="0"/>
              <a:t>interneurons</a:t>
            </a:r>
            <a:r>
              <a:rPr lang="en-CA" sz="2600" dirty="0" smtClean="0"/>
              <a:t> located in the spinal cord. </a:t>
            </a:r>
          </a:p>
          <a:p>
            <a:pPr>
              <a:buFontTx/>
              <a:buChar char="-"/>
            </a:pPr>
            <a:r>
              <a:rPr lang="en-CA" sz="2600" dirty="0" smtClean="0"/>
              <a:t>Once received the </a:t>
            </a:r>
            <a:r>
              <a:rPr lang="en-CA" sz="2600" dirty="0" err="1" smtClean="0"/>
              <a:t>interneurons</a:t>
            </a:r>
            <a:r>
              <a:rPr lang="en-CA" sz="2600" dirty="0" smtClean="0"/>
              <a:t> send the nerve impulse to the motor neuron.</a:t>
            </a:r>
          </a:p>
          <a:p>
            <a:pPr>
              <a:buFontTx/>
              <a:buChar char="-"/>
            </a:pPr>
            <a:r>
              <a:rPr lang="en-CA" sz="2600" dirty="0" smtClean="0"/>
              <a:t>The motor neuron activates the </a:t>
            </a:r>
            <a:r>
              <a:rPr lang="en-CA" sz="2600" dirty="0" err="1" smtClean="0"/>
              <a:t>effector</a:t>
            </a:r>
            <a:r>
              <a:rPr lang="en-CA" sz="2600" dirty="0" smtClean="0"/>
              <a:t> (muscle), causing it to contract and move your hand.</a:t>
            </a:r>
          </a:p>
          <a:p>
            <a:pPr>
              <a:buFontTx/>
              <a:buChar char="-"/>
            </a:pPr>
            <a:r>
              <a:rPr lang="en-CA" sz="2600" dirty="0" smtClean="0"/>
              <a:t>The </a:t>
            </a:r>
            <a:r>
              <a:rPr lang="en-CA" sz="2600" dirty="0" err="1" smtClean="0"/>
              <a:t>interneurons</a:t>
            </a:r>
            <a:r>
              <a:rPr lang="en-CA" sz="2600" dirty="0" smtClean="0"/>
              <a:t> also send a nerve impulse to your brain, which registers as pain. (THIS IS NOT PART OF THE REFLEX ARC.)</a:t>
            </a:r>
            <a:endParaRPr lang="en-CA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of a Reflex Arc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Finger on a tack.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of a Reflex Arc</a:t>
            </a:r>
            <a:endParaRPr lang="en-CA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988840"/>
            <a:ext cx="7000528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rot="16200000" flipH="1">
            <a:off x="683568" y="4221088"/>
            <a:ext cx="57606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V="1">
            <a:off x="3563888" y="5157192"/>
            <a:ext cx="100811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H="1">
            <a:off x="4427984" y="3573016"/>
            <a:ext cx="64807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508104" y="2204864"/>
            <a:ext cx="136815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V="1">
            <a:off x="7092280" y="3717032"/>
            <a:ext cx="115212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9512" y="350100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Sensory Receptor</a:t>
            </a:r>
            <a:endParaRPr lang="en-CA" dirty="0"/>
          </a:p>
        </p:txBody>
      </p:sp>
      <p:sp>
        <p:nvSpPr>
          <p:cNvPr id="18" name="TextBox 17"/>
          <p:cNvSpPr txBox="1"/>
          <p:nvPr/>
        </p:nvSpPr>
        <p:spPr>
          <a:xfrm>
            <a:off x="3203848" y="580526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Sensory Neuron</a:t>
            </a:r>
            <a:endParaRPr lang="en-CA" dirty="0"/>
          </a:p>
        </p:txBody>
      </p:sp>
      <p:sp>
        <p:nvSpPr>
          <p:cNvPr id="19" name="TextBox 18"/>
          <p:cNvSpPr txBox="1"/>
          <p:nvPr/>
        </p:nvSpPr>
        <p:spPr>
          <a:xfrm>
            <a:off x="3419872" y="306896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Motor Neuron</a:t>
            </a:r>
            <a:endParaRPr lang="en-CA" dirty="0"/>
          </a:p>
        </p:txBody>
      </p:sp>
      <p:sp>
        <p:nvSpPr>
          <p:cNvPr id="20" name="TextBox 19"/>
          <p:cNvSpPr txBox="1"/>
          <p:nvPr/>
        </p:nvSpPr>
        <p:spPr>
          <a:xfrm>
            <a:off x="3995936" y="198884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Interneuron</a:t>
            </a:r>
            <a:endParaRPr lang="en-CA" dirty="0"/>
          </a:p>
        </p:txBody>
      </p:sp>
      <p:sp>
        <p:nvSpPr>
          <p:cNvPr id="21" name="TextBox 20"/>
          <p:cNvSpPr txBox="1"/>
          <p:nvPr/>
        </p:nvSpPr>
        <p:spPr>
          <a:xfrm>
            <a:off x="7092280" y="443711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Spinal Cord</a:t>
            </a:r>
            <a:endParaRPr lang="en-CA" dirty="0"/>
          </a:p>
        </p:txBody>
      </p:sp>
      <p:sp>
        <p:nvSpPr>
          <p:cNvPr id="22" name="TextBox 21"/>
          <p:cNvSpPr txBox="1"/>
          <p:nvPr/>
        </p:nvSpPr>
        <p:spPr>
          <a:xfrm>
            <a:off x="6948264" y="155679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To Brain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</a:t>
            </a:r>
            <a:endParaRPr lang="en-C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79512" y="1340768"/>
          <a:ext cx="8784976" cy="5153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9157"/>
                <a:gridCol w="6555819"/>
              </a:tblGrid>
              <a:tr h="370529">
                <a:tc>
                  <a:txBody>
                    <a:bodyPr/>
                    <a:lstStyle/>
                    <a:p>
                      <a:r>
                        <a:rPr lang="en-CA" dirty="0" smtClean="0"/>
                        <a:t>Structure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Function</a:t>
                      </a:r>
                      <a:endParaRPr lang="en-CA" dirty="0"/>
                    </a:p>
                  </a:txBody>
                  <a:tcPr/>
                </a:tc>
              </a:tr>
              <a:tr h="639543">
                <a:tc>
                  <a:txBody>
                    <a:bodyPr/>
                    <a:lstStyle/>
                    <a:p>
                      <a:r>
                        <a:rPr lang="en-CA" dirty="0" smtClean="0"/>
                        <a:t>Neuron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Nerve cell that conducts nerve impulses.</a:t>
                      </a:r>
                      <a:endParaRPr lang="en-CA" dirty="0"/>
                    </a:p>
                  </a:txBody>
                  <a:tcPr/>
                </a:tc>
              </a:tr>
              <a:tr h="370529">
                <a:tc>
                  <a:txBody>
                    <a:bodyPr/>
                    <a:lstStyle/>
                    <a:p>
                      <a:r>
                        <a:rPr lang="en-CA" dirty="0" smtClean="0"/>
                        <a:t>Sensory Neuron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Carries impulses to the CNS</a:t>
                      </a:r>
                      <a:r>
                        <a:rPr lang="en-CA" baseline="0" dirty="0" smtClean="0"/>
                        <a:t>.</a:t>
                      </a:r>
                    </a:p>
                  </a:txBody>
                  <a:tcPr/>
                </a:tc>
              </a:tr>
              <a:tr h="370529">
                <a:tc>
                  <a:txBody>
                    <a:bodyPr/>
                    <a:lstStyle/>
                    <a:p>
                      <a:r>
                        <a:rPr lang="en-CA" dirty="0" smtClean="0"/>
                        <a:t>Interneuron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Carries impulses within</a:t>
                      </a:r>
                      <a:r>
                        <a:rPr lang="en-CA" baseline="0" dirty="0" smtClean="0"/>
                        <a:t> the CNS.</a:t>
                      </a:r>
                      <a:endParaRPr lang="en-CA" dirty="0"/>
                    </a:p>
                  </a:txBody>
                  <a:tcPr/>
                </a:tc>
              </a:tr>
              <a:tr h="370529">
                <a:tc>
                  <a:txBody>
                    <a:bodyPr/>
                    <a:lstStyle/>
                    <a:p>
                      <a:r>
                        <a:rPr lang="en-CA" dirty="0" smtClean="0"/>
                        <a:t>Motor</a:t>
                      </a:r>
                      <a:r>
                        <a:rPr lang="en-CA" baseline="0" dirty="0" smtClean="0"/>
                        <a:t> Neuron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Carries impulses from the CNS to effectors.</a:t>
                      </a:r>
                      <a:endParaRPr lang="en-CA" dirty="0"/>
                    </a:p>
                  </a:txBody>
                  <a:tcPr/>
                </a:tc>
              </a:tr>
              <a:tr h="370529">
                <a:tc>
                  <a:txBody>
                    <a:bodyPr/>
                    <a:lstStyle/>
                    <a:p>
                      <a:r>
                        <a:rPr lang="en-CA" dirty="0" smtClean="0"/>
                        <a:t>Dendrite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Projection</a:t>
                      </a:r>
                      <a:r>
                        <a:rPr lang="en-CA" baseline="0" dirty="0" smtClean="0"/>
                        <a:t> of cytoplasm that carries impulses toward cell body.</a:t>
                      </a:r>
                      <a:endParaRPr lang="en-CA" dirty="0"/>
                    </a:p>
                  </a:txBody>
                  <a:tcPr/>
                </a:tc>
              </a:tr>
              <a:tr h="370529">
                <a:tc>
                  <a:txBody>
                    <a:bodyPr/>
                    <a:lstStyle/>
                    <a:p>
                      <a:r>
                        <a:rPr lang="en-CA" dirty="0" smtClean="0"/>
                        <a:t>Axon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Extension</a:t>
                      </a:r>
                      <a:r>
                        <a:rPr lang="en-CA" baseline="0" dirty="0" smtClean="0"/>
                        <a:t> of cytoplasm that carries impulses away from the cell body.</a:t>
                      </a:r>
                      <a:endParaRPr lang="en-CA" dirty="0"/>
                    </a:p>
                  </a:txBody>
                  <a:tcPr/>
                </a:tc>
              </a:tr>
              <a:tr h="370529">
                <a:tc>
                  <a:txBody>
                    <a:bodyPr/>
                    <a:lstStyle/>
                    <a:p>
                      <a:r>
                        <a:rPr lang="en-CA" dirty="0" smtClean="0"/>
                        <a:t>Myelin</a:t>
                      </a:r>
                      <a:r>
                        <a:rPr lang="en-CA" baseline="0" dirty="0" smtClean="0"/>
                        <a:t> Sheath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Insulated</a:t>
                      </a:r>
                      <a:r>
                        <a:rPr lang="en-CA" baseline="0" dirty="0" smtClean="0"/>
                        <a:t> covering over axon.</a:t>
                      </a:r>
                      <a:endParaRPr lang="en-CA" dirty="0"/>
                    </a:p>
                  </a:txBody>
                  <a:tcPr/>
                </a:tc>
              </a:tr>
              <a:tr h="370529">
                <a:tc>
                  <a:txBody>
                    <a:bodyPr/>
                    <a:lstStyle/>
                    <a:p>
                      <a:r>
                        <a:rPr lang="en-CA" dirty="0" smtClean="0"/>
                        <a:t>Nodes</a:t>
                      </a:r>
                      <a:r>
                        <a:rPr lang="en-CA" baseline="0" dirty="0" smtClean="0"/>
                        <a:t> of </a:t>
                      </a:r>
                      <a:r>
                        <a:rPr lang="en-CA" baseline="0" dirty="0" err="1" smtClean="0"/>
                        <a:t>Ranvier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Gaps between myelin</a:t>
                      </a:r>
                      <a:r>
                        <a:rPr lang="en-CA" baseline="0" dirty="0" smtClean="0"/>
                        <a:t> sheath.</a:t>
                      </a:r>
                      <a:endParaRPr lang="en-CA" dirty="0"/>
                    </a:p>
                  </a:txBody>
                  <a:tcPr/>
                </a:tc>
              </a:tr>
              <a:tr h="370529"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Neurilemma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Membrane surrounding the axons</a:t>
                      </a:r>
                      <a:r>
                        <a:rPr lang="en-CA" baseline="0" dirty="0" smtClean="0"/>
                        <a:t> that promote regeneration of nerves.</a:t>
                      </a:r>
                      <a:endParaRPr lang="en-CA" dirty="0"/>
                    </a:p>
                  </a:txBody>
                  <a:tcPr/>
                </a:tc>
              </a:tr>
              <a:tr h="370529">
                <a:tc>
                  <a:txBody>
                    <a:bodyPr/>
                    <a:lstStyle/>
                    <a:p>
                      <a:r>
                        <a:rPr lang="en-CA" dirty="0" smtClean="0"/>
                        <a:t>Reflex Arc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Pathway</a:t>
                      </a:r>
                      <a:r>
                        <a:rPr lang="en-CA" baseline="0" dirty="0" smtClean="0"/>
                        <a:t> of nerve impulses through the spinal cord.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research on interneuron growth- pg. 411  ‘Repairing Damaged Nerves’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45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Parkinsons</a:t>
            </a:r>
            <a:r>
              <a:rPr lang="en-US" dirty="0" smtClean="0"/>
              <a:t>- pg. 406: progressive degenerative nerve disorder that affects muscle activity. Particular cells which secrete hormones in the brain die and without them, some muscle movements are limited or completely non-functional</a:t>
            </a:r>
          </a:p>
          <a:p>
            <a:endParaRPr lang="en-US" dirty="0"/>
          </a:p>
          <a:p>
            <a:r>
              <a:rPr lang="en-US" dirty="0" smtClean="0"/>
              <a:t>MS- multiple sclerosis (pg. 410 ‘Did you know’)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8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Chapter 13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Section 13.1</a:t>
            </a:r>
          </a:p>
          <a:p>
            <a:r>
              <a:rPr lang="en-CA" dirty="0" smtClean="0"/>
              <a:t>The Importance of the Nervous Syste</a:t>
            </a:r>
            <a:r>
              <a:rPr lang="en-CA" dirty="0"/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Nervous System Outline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0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The nervous system has two main divisions:</a:t>
            </a:r>
          </a:p>
          <a:p>
            <a:pPr>
              <a:buNone/>
            </a:pPr>
            <a:endParaRPr lang="en-CA" dirty="0" smtClean="0"/>
          </a:p>
          <a:p>
            <a:pPr marL="624078" indent="-514350">
              <a:buAutoNum type="arabicPeriod"/>
            </a:pPr>
            <a:r>
              <a:rPr lang="en-CA" b="1" u="sng" dirty="0" smtClean="0"/>
              <a:t>Central Nervous System (CNS)</a:t>
            </a:r>
          </a:p>
          <a:p>
            <a:pPr marL="624078" indent="-514350">
              <a:buNone/>
            </a:pPr>
            <a:r>
              <a:rPr lang="en-CA" dirty="0" smtClean="0"/>
              <a:t>	</a:t>
            </a:r>
            <a:r>
              <a:rPr lang="en-CA" sz="2000" dirty="0" smtClean="0"/>
              <a:t>- consists of the nerves of the brain and spinal cord</a:t>
            </a:r>
            <a:endParaRPr lang="en-CA" dirty="0" smtClean="0"/>
          </a:p>
          <a:p>
            <a:pPr marL="624078" indent="-514350">
              <a:buAutoNum type="arabicPeriod"/>
            </a:pPr>
            <a:endParaRPr lang="en-CA" dirty="0" smtClean="0"/>
          </a:p>
          <a:p>
            <a:pPr marL="624078" indent="-514350">
              <a:buAutoNum type="arabicPeriod" startAt="2"/>
            </a:pPr>
            <a:r>
              <a:rPr lang="en-CA" b="1" u="sng" dirty="0" smtClean="0"/>
              <a:t>Peripheral Nervous System (PNS)</a:t>
            </a:r>
          </a:p>
          <a:p>
            <a:pPr marL="624078" indent="-514350">
              <a:buNone/>
            </a:pPr>
            <a:r>
              <a:rPr lang="en-CA" sz="2000" dirty="0" smtClean="0"/>
              <a:t>	- consists of nerves that carry information between the organs of the body and the central nervous system</a:t>
            </a:r>
          </a:p>
          <a:p>
            <a:pPr marL="624078" indent="-514350">
              <a:buNone/>
            </a:pPr>
            <a:endParaRPr lang="en-CA" sz="2000" dirty="0" smtClean="0"/>
          </a:p>
          <a:p>
            <a:pPr marL="624078" indent="-514350">
              <a:buNone/>
            </a:pPr>
            <a:r>
              <a:rPr lang="en-CA" sz="2000" dirty="0" smtClean="0"/>
              <a:t>	</a:t>
            </a:r>
          </a:p>
          <a:p>
            <a:pPr marL="624078" indent="-514350">
              <a:buNone/>
            </a:pPr>
            <a:r>
              <a:rPr lang="en-CA" sz="2000" dirty="0" smtClean="0"/>
              <a:t>* Refer to diagram: Divisions of the Nervous System</a:t>
            </a:r>
          </a:p>
          <a:p>
            <a:pPr marL="624078" indent="-514350">
              <a:buNone/>
            </a:pP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Organization of the Nervous System</a:t>
            </a:r>
            <a:endParaRPr lang="en-CA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Somatic: </a:t>
            </a:r>
          </a:p>
          <a:p>
            <a:r>
              <a:rPr lang="en-US" dirty="0" smtClean="0"/>
              <a:t>responds to external environment </a:t>
            </a:r>
          </a:p>
          <a:p>
            <a:r>
              <a:rPr lang="en-US" dirty="0" smtClean="0"/>
              <a:t>voluntary control</a:t>
            </a:r>
          </a:p>
          <a:p>
            <a:r>
              <a:rPr lang="en-US" dirty="0" smtClean="0"/>
              <a:t>movement of skeletal muscle, bones, skin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b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Autonomic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r>
              <a:rPr lang="en-US" dirty="0" smtClean="0"/>
              <a:t>involuntary ‘automatic’</a:t>
            </a:r>
          </a:p>
          <a:p>
            <a:r>
              <a:rPr lang="en-US" dirty="0" smtClean="0"/>
              <a:t>controls the internal body organs</a:t>
            </a:r>
          </a:p>
          <a:p>
            <a:endParaRPr lang="en-US" dirty="0" smtClean="0"/>
          </a:p>
          <a:p>
            <a:pPr lvl="1"/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Sympathetic</a:t>
            </a: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: </a:t>
            </a:r>
            <a:r>
              <a:rPr lang="en-US" dirty="0"/>
              <a:t>typically functions in actions requiring quick </a:t>
            </a:r>
            <a:r>
              <a:rPr lang="en-US" dirty="0" smtClean="0"/>
              <a:t>responses</a:t>
            </a:r>
            <a:endParaRPr lang="en-US" dirty="0"/>
          </a:p>
          <a:p>
            <a:pPr lvl="1"/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Parasympathetic: </a:t>
            </a:r>
            <a:r>
              <a:rPr lang="en-US" dirty="0"/>
              <a:t>functions with actions that do not require immediate </a:t>
            </a:r>
            <a:r>
              <a:rPr lang="en-US" dirty="0" smtClean="0"/>
              <a:t>reaction (salivating, crying, digestion)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Peripheral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88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Autonomic Nerves- </a:t>
            </a:r>
            <a:r>
              <a:rPr lang="en-US" dirty="0" err="1" smtClean="0"/>
              <a:t>Involunatary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01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There are two different types of cells found in the nervous system:</a:t>
            </a:r>
          </a:p>
          <a:p>
            <a:endParaRPr lang="en-CA" dirty="0" smtClean="0"/>
          </a:p>
          <a:p>
            <a:pPr marL="624078" indent="-514350">
              <a:buAutoNum type="arabicPeriod"/>
            </a:pPr>
            <a:r>
              <a:rPr lang="en-CA" b="1" u="sng" dirty="0" err="1" smtClean="0"/>
              <a:t>Glial</a:t>
            </a:r>
            <a:r>
              <a:rPr lang="en-CA" b="1" u="sng" dirty="0" smtClean="0"/>
              <a:t> cells </a:t>
            </a:r>
            <a:r>
              <a:rPr lang="en-CA" dirty="0" smtClean="0"/>
              <a:t>– non-conducting cells that are important for structural support and metabolism of the nerve cells.</a:t>
            </a:r>
          </a:p>
          <a:p>
            <a:pPr marL="624078" indent="-514350">
              <a:buAutoNum type="arabicPeriod"/>
            </a:pPr>
            <a:endParaRPr lang="en-CA" dirty="0" smtClean="0"/>
          </a:p>
          <a:p>
            <a:pPr marL="624078" indent="-514350">
              <a:buAutoNum type="arabicPeriod"/>
            </a:pPr>
            <a:r>
              <a:rPr lang="en-CA" b="1" u="sng" dirty="0" smtClean="0"/>
              <a:t>Neurons</a:t>
            </a:r>
            <a:r>
              <a:rPr lang="en-CA" dirty="0" smtClean="0"/>
              <a:t> – nerve cells that conduct nerve impulses.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Anatomy of a Nerve Cell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340768"/>
            <a:ext cx="5122912" cy="4827992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All neurons contain 3 main structures:</a:t>
            </a:r>
          </a:p>
          <a:p>
            <a:endParaRPr lang="en-CA" dirty="0" smtClean="0"/>
          </a:p>
          <a:p>
            <a:pPr>
              <a:buFontTx/>
              <a:buChar char="-"/>
            </a:pPr>
            <a:r>
              <a:rPr lang="en-CA" sz="2000" b="1" u="sng" dirty="0" smtClean="0"/>
              <a:t>Dendrites</a:t>
            </a:r>
            <a:r>
              <a:rPr lang="en-CA" sz="2000" dirty="0" smtClean="0"/>
              <a:t> – receive information from the environment or other neurons and carry the nerve impulses toward the cell body.</a:t>
            </a:r>
          </a:p>
          <a:p>
            <a:pPr>
              <a:buFontTx/>
              <a:buChar char="-"/>
            </a:pPr>
            <a:endParaRPr lang="en-CA" sz="2000" dirty="0" smtClean="0"/>
          </a:p>
          <a:p>
            <a:pPr>
              <a:buFontTx/>
              <a:buChar char="-"/>
            </a:pPr>
            <a:r>
              <a:rPr lang="en-CA" sz="2000" b="1" u="sng" dirty="0" smtClean="0"/>
              <a:t>Cell bodies </a:t>
            </a:r>
            <a:r>
              <a:rPr lang="en-CA" sz="2000" dirty="0" smtClean="0"/>
              <a:t>– contains the nucleus and all other typical cell organelles</a:t>
            </a:r>
          </a:p>
          <a:p>
            <a:pPr>
              <a:buFontTx/>
              <a:buChar char="-"/>
            </a:pPr>
            <a:endParaRPr lang="en-CA" sz="2000" b="1" u="sng" dirty="0" smtClean="0"/>
          </a:p>
          <a:p>
            <a:pPr>
              <a:buFontTx/>
              <a:buChar char="-"/>
            </a:pPr>
            <a:r>
              <a:rPr lang="en-CA" sz="2000" b="1" u="sng" dirty="0" smtClean="0"/>
              <a:t>Axons</a:t>
            </a:r>
            <a:r>
              <a:rPr lang="en-CA" sz="2000" dirty="0" smtClean="0"/>
              <a:t> – receive the nerve impulses from the cell bodies and carries them away towards other neurons or to effectors.</a:t>
            </a:r>
          </a:p>
          <a:p>
            <a:pPr>
              <a:buNone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Neuron Structure</a:t>
            </a:r>
            <a:endParaRPr lang="en-CA" dirty="0"/>
          </a:p>
        </p:txBody>
      </p:sp>
      <p:pic>
        <p:nvPicPr>
          <p:cNvPr id="1028" name="Picture 4" descr="http://understanding_ocd.tripod.com/neur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060848"/>
            <a:ext cx="3286125" cy="2886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Pg.409- Draw structure of a neuron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0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295</TotalTime>
  <Words>949</Words>
  <Application>Microsoft Office PowerPoint</Application>
  <PresentationFormat>On-screen Show (4:3)</PresentationFormat>
  <Paragraphs>147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TIPS</vt:lpstr>
      <vt:lpstr>Chapter 13</vt:lpstr>
      <vt:lpstr>PowerPoint Presentation</vt:lpstr>
      <vt:lpstr>Organization of the Nervous System</vt:lpstr>
      <vt:lpstr>Peripheral</vt:lpstr>
      <vt:lpstr>Autonomic Nerves- Involunatary</vt:lpstr>
      <vt:lpstr>Anatomy of a Nerve Cell</vt:lpstr>
      <vt:lpstr>Neuron Structure</vt:lpstr>
      <vt:lpstr>PowerPoint Presentation</vt:lpstr>
      <vt:lpstr>Neuron Structure Continued</vt:lpstr>
      <vt:lpstr>Neuron Structure Continued</vt:lpstr>
      <vt:lpstr>Neuron Structure Continued</vt:lpstr>
      <vt:lpstr>Types of Neurons</vt:lpstr>
      <vt:lpstr>The Reflex Arc</vt:lpstr>
      <vt:lpstr>Example of a Reflex Arc</vt:lpstr>
      <vt:lpstr>Example of a Reflex Arc</vt:lpstr>
      <vt:lpstr>Summary</vt:lpstr>
      <vt:lpstr>PowerPoint Presentation</vt:lpstr>
      <vt:lpstr>PowerPoint Presentation</vt:lpstr>
    </vt:vector>
  </TitlesOfParts>
  <Company>Peace River School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</dc:title>
  <dc:creator>johnsota</dc:creator>
  <cp:lastModifiedBy>Windows User</cp:lastModifiedBy>
  <cp:revision>26</cp:revision>
  <dcterms:created xsi:type="dcterms:W3CDTF">2011-01-31T21:52:41Z</dcterms:created>
  <dcterms:modified xsi:type="dcterms:W3CDTF">2014-01-30T17:10:24Z</dcterms:modified>
</cp:coreProperties>
</file>