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58" r:id="rId4"/>
    <p:sldId id="259" r:id="rId5"/>
    <p:sldId id="260" r:id="rId6"/>
    <p:sldId id="276" r:id="rId7"/>
    <p:sldId id="261" r:id="rId8"/>
    <p:sldId id="262" r:id="rId9"/>
    <p:sldId id="263" r:id="rId10"/>
    <p:sldId id="264" r:id="rId11"/>
    <p:sldId id="265" r:id="rId12"/>
    <p:sldId id="266" r:id="rId13"/>
    <p:sldId id="267" r:id="rId14"/>
    <p:sldId id="268" r:id="rId15"/>
    <p:sldId id="269" r:id="rId16"/>
    <p:sldId id="277" r:id="rId17"/>
    <p:sldId id="270" r:id="rId18"/>
    <p:sldId id="278" r:id="rId19"/>
    <p:sldId id="271" r:id="rId20"/>
    <p:sldId id="279" r:id="rId21"/>
    <p:sldId id="272" r:id="rId22"/>
    <p:sldId id="273" r:id="rId23"/>
    <p:sldId id="274" r:id="rId24"/>
    <p:sldId id="27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25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en-CA"/>
              <a:t>Unit A: Nervous and Endocrine Systems</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5835CE61-2BA8-4920-9280-FEEE3783B971}" type="datetimeFigureOut">
              <a:rPr lang="en-CA"/>
              <a:pPr>
                <a:defRPr/>
              </a:pPr>
              <a:t>18/02/2014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8E7512FE-6EEA-452C-9FB0-53B02BF13083}" type="slidenum">
              <a:rPr lang="en-CA"/>
              <a:pPr>
                <a:defRPr/>
              </a:pPr>
              <a:t>‹#›</a:t>
            </a:fld>
            <a:endParaRPr lang="en-CA"/>
          </a:p>
        </p:txBody>
      </p:sp>
    </p:spTree>
    <p:extLst>
      <p:ext uri="{BB962C8B-B14F-4D97-AF65-F5344CB8AC3E}">
        <p14:creationId xmlns:p14="http://schemas.microsoft.com/office/powerpoint/2010/main" val="493921408"/>
      </p:ext>
    </p:extLst>
  </p:cSld>
  <p:clrMap bg1="lt1" tx1="dk1" bg2="lt2" tx2="dk2" accent1="accent1" accent2="accent2" accent3="accent3" accent4="accent4" accent5="accent5" accent6="accent6" hlink="hlink" folHlink="folHlink"/>
  <p:hf ftr="0" dt="0"/>
</p:handoutMaster>
</file>

<file path=ppt/ink/ink1.xml><?xml version="1.0" encoding="utf-8"?>
<inkml:ink xmlns:inkml="http://www.w3.org/2003/InkML">
  <inkml:definitions>
    <inkml:context xml:id="ctx0">
      <inkml:inkSource xml:id="inkSrc0">
        <inkml:traceFormat>
          <inkml:channel name="X" type="integer" max="2304" units="cm"/>
          <inkml:channel name="Y" type="integer" max="1024" units="cm"/>
        </inkml:traceFormat>
        <inkml:channelProperties>
          <inkml:channelProperty channel="X" name="resolution" value="50.97345" units="1/cm"/>
          <inkml:channelProperty channel="Y" name="resolution" value="28.36565" units="1/cm"/>
        </inkml:channelProperties>
      </inkml:inkSource>
      <inkml:timestamp xml:id="ts0" timeString="2014-02-18T16:08:11.395"/>
    </inkml:context>
    <inkml:brush xml:id="br0">
      <inkml:brushProperty name="width" value="0.05292" units="cm"/>
      <inkml:brushProperty name="height" value="0.05292" units="cm"/>
      <inkml:brushProperty name="color" value="#FF0000"/>
    </inkml:brush>
  </inkml:definitions>
  <inkml:trace contextRef="#ctx0" brushRef="#br0">16788 9366,'0'-20,"20"20,-20 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en-CA"/>
              <a:t>Unit A: Nervous and Endocrine Systems</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B25C41CA-D549-4EBE-BC51-9A29053E98D6}" type="datetimeFigureOut">
              <a:rPr lang="en-CA"/>
              <a:pPr>
                <a:defRPr/>
              </a:pPr>
              <a:t>18/02/2014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5C07EFE7-68E5-4FCC-AC9A-609CA1296651}" type="slidenum">
              <a:rPr lang="en-CA"/>
              <a:pPr>
                <a:defRPr/>
              </a:pPr>
              <a:t>‹#›</a:t>
            </a:fld>
            <a:endParaRPr lang="en-CA"/>
          </a:p>
        </p:txBody>
      </p:sp>
    </p:spTree>
    <p:extLst>
      <p:ext uri="{BB962C8B-B14F-4D97-AF65-F5344CB8AC3E}">
        <p14:creationId xmlns:p14="http://schemas.microsoft.com/office/powerpoint/2010/main" val="221805847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8737C0-2801-4BEF-B7F6-91B3CAF2948A}" type="slidenum">
              <a:rPr lang="en-CA">
                <a:latin typeface="Calibri" pitchFamily="34" charset="0"/>
              </a:rPr>
              <a:pPr eaLnBrk="1" hangingPunct="1"/>
              <a:t>1</a:t>
            </a:fld>
            <a:endParaRPr lang="en-CA">
              <a:latin typeface="Calibri" pitchFamily="34" charset="0"/>
            </a:endParaRPr>
          </a:p>
        </p:txBody>
      </p:sp>
      <p:sp>
        <p:nvSpPr>
          <p:cNvPr id="33797" name="Header Placeholder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CA" smtClean="0"/>
              <a:t>Unit A: Nervous and Endocrine Systems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mtClean="0"/>
            </a:lvl1pPr>
          </a:lstStyle>
          <a:p>
            <a:pPr>
              <a:defRPr/>
            </a:pPr>
            <a:fld id="{3F2499D4-C4FE-4427-9A24-837E827A9F54}" type="datetimeFigureOut">
              <a:rPr lang="en-CA"/>
              <a:pPr>
                <a:defRPr/>
              </a:pPr>
              <a:t>18/02/2014</a:t>
            </a:fld>
            <a:endParaRPr lang="en-CA"/>
          </a:p>
        </p:txBody>
      </p:sp>
      <p:sp>
        <p:nvSpPr>
          <p:cNvPr id="6" name="Footer Placeholder 16"/>
          <p:cNvSpPr>
            <a:spLocks noGrp="1"/>
          </p:cNvSpPr>
          <p:nvPr>
            <p:ph type="ftr" sz="quarter" idx="11"/>
          </p:nvPr>
        </p:nvSpPr>
        <p:spPr>
          <a:xfrm>
            <a:off x="1371600" y="5649913"/>
            <a:ext cx="5791200" cy="365125"/>
          </a:xfrm>
        </p:spPr>
        <p:txBody>
          <a:bodyPr tIns="0" bIns="0"/>
          <a:lstStyle>
            <a:lvl1pPr>
              <a:defRPr sz="1100" smtClean="0"/>
            </a:lvl1pPr>
          </a:lstStyle>
          <a:p>
            <a:pPr>
              <a:defRPr/>
            </a:pPr>
            <a:endParaRPr lang="en-CA"/>
          </a:p>
        </p:txBody>
      </p:sp>
      <p:sp>
        <p:nvSpPr>
          <p:cNvPr id="7" name="Slide Number Placeholder 28"/>
          <p:cNvSpPr>
            <a:spLocks noGrp="1"/>
          </p:cNvSpPr>
          <p:nvPr>
            <p:ph type="sldNum" sz="quarter" idx="12"/>
          </p:nvPr>
        </p:nvSpPr>
        <p:spPr>
          <a:xfrm>
            <a:off x="8391525" y="5753100"/>
            <a:ext cx="503238" cy="365125"/>
          </a:xfrm>
        </p:spPr>
        <p:txBody>
          <a:bodyPr anchor="ctr"/>
          <a:lstStyle>
            <a:lvl1pPr>
              <a:defRPr sz="1300" smtClean="0">
                <a:solidFill>
                  <a:srgbClr val="FFFFFF"/>
                </a:solidFill>
              </a:defRPr>
            </a:lvl1pPr>
          </a:lstStyle>
          <a:p>
            <a:pPr>
              <a:defRPr/>
            </a:pPr>
            <a:fld id="{BD9F5DB5-DBFB-4F76-8B15-E6D4ABCA09A2}" type="slidenum">
              <a:rPr lang="en-CA"/>
              <a:pPr>
                <a:defRPr/>
              </a:pPr>
              <a:t>‹#›</a:t>
            </a:fld>
            <a:endParaRPr lang="en-CA"/>
          </a:p>
        </p:txBody>
      </p:sp>
    </p:spTree>
    <p:extLst>
      <p:ext uri="{BB962C8B-B14F-4D97-AF65-F5344CB8AC3E}">
        <p14:creationId xmlns:p14="http://schemas.microsoft.com/office/powerpoint/2010/main" val="864770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4193369-258D-4AB5-9F06-8230175D38E6}" type="datetimeFigureOut">
              <a:rPr lang="en-CA"/>
              <a:pPr>
                <a:defRPr/>
              </a:pPr>
              <a:t>18/02/2014</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0F3FDEED-3098-43F9-BD06-AEDA6975D2A2}" type="slidenum">
              <a:rPr lang="en-CA"/>
              <a:pPr>
                <a:defRPr/>
              </a:pPr>
              <a:t>‹#›</a:t>
            </a:fld>
            <a:endParaRPr lang="en-CA"/>
          </a:p>
        </p:txBody>
      </p:sp>
    </p:spTree>
    <p:extLst>
      <p:ext uri="{BB962C8B-B14F-4D97-AF65-F5344CB8AC3E}">
        <p14:creationId xmlns:p14="http://schemas.microsoft.com/office/powerpoint/2010/main" val="176609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CD0AA8C-1E54-4582-B205-F29FB68F366D}" type="datetimeFigureOut">
              <a:rPr lang="en-CA"/>
              <a:pPr>
                <a:defRPr/>
              </a:pPr>
              <a:t>18/02/2014</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F9CBB7EA-3022-4758-9DFD-D803E66C91B9}" type="slidenum">
              <a:rPr lang="en-CA"/>
              <a:pPr>
                <a:defRPr/>
              </a:pPr>
              <a:t>‹#›</a:t>
            </a:fld>
            <a:endParaRPr lang="en-CA"/>
          </a:p>
        </p:txBody>
      </p:sp>
    </p:spTree>
    <p:extLst>
      <p:ext uri="{BB962C8B-B14F-4D97-AF65-F5344CB8AC3E}">
        <p14:creationId xmlns:p14="http://schemas.microsoft.com/office/powerpoint/2010/main" val="1843195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smtClean="0"/>
            </a:lvl1pPr>
          </a:lstStyle>
          <a:p>
            <a:pPr>
              <a:defRPr/>
            </a:pPr>
            <a:fld id="{90150883-D2E7-4EE3-AB07-99E2EDEE5695}" type="datetimeFigureOut">
              <a:rPr lang="en-CA"/>
              <a:pPr>
                <a:defRPr/>
              </a:pPr>
              <a:t>18/02/2014</a:t>
            </a:fld>
            <a:endParaRPr lang="en-CA"/>
          </a:p>
        </p:txBody>
      </p:sp>
      <p:sp>
        <p:nvSpPr>
          <p:cNvPr id="5" name="Footer Placeholder 4"/>
          <p:cNvSpPr>
            <a:spLocks noGrp="1"/>
          </p:cNvSpPr>
          <p:nvPr>
            <p:ph type="ftr" sz="quarter" idx="11"/>
          </p:nvPr>
        </p:nvSpPr>
        <p:spPr>
          <a:xfrm>
            <a:off x="457200" y="6481763"/>
            <a:ext cx="4259263" cy="300037"/>
          </a:xfrm>
        </p:spPr>
        <p:txBody>
          <a:bodyPr/>
          <a:lstStyle>
            <a:lvl1pPr>
              <a:defRPr smtClean="0"/>
            </a:lvl1pPr>
          </a:lstStyle>
          <a:p>
            <a:pPr>
              <a:defRPr/>
            </a:pPr>
            <a:endParaRPr lang="en-CA"/>
          </a:p>
        </p:txBody>
      </p:sp>
      <p:sp>
        <p:nvSpPr>
          <p:cNvPr id="6" name="Slide Number Placeholder 5"/>
          <p:cNvSpPr>
            <a:spLocks noGrp="1"/>
          </p:cNvSpPr>
          <p:nvPr>
            <p:ph type="sldNum" sz="quarter" idx="12"/>
          </p:nvPr>
        </p:nvSpPr>
        <p:spPr/>
        <p:txBody>
          <a:bodyPr/>
          <a:lstStyle>
            <a:lvl1pPr>
              <a:defRPr smtClean="0"/>
            </a:lvl1pPr>
          </a:lstStyle>
          <a:p>
            <a:pPr>
              <a:defRPr/>
            </a:pPr>
            <a:fld id="{819AA18E-7D10-4E5B-B286-8671E7BC8A3F}" type="slidenum">
              <a:rPr lang="en-CA"/>
              <a:pPr>
                <a:defRPr/>
              </a:pPr>
              <a:t>‹#›</a:t>
            </a:fld>
            <a:endParaRPr lang="en-CA"/>
          </a:p>
        </p:txBody>
      </p:sp>
    </p:spTree>
    <p:extLst>
      <p:ext uri="{BB962C8B-B14F-4D97-AF65-F5344CB8AC3E}">
        <p14:creationId xmlns:p14="http://schemas.microsoft.com/office/powerpoint/2010/main" val="2272348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smtClean="0"/>
            </a:lvl1pPr>
          </a:lstStyle>
          <a:p>
            <a:pPr>
              <a:defRPr/>
            </a:pPr>
            <a:fld id="{E9EAF812-5143-4C24-B0D8-84CEFC00DF30}" type="datetimeFigureOut">
              <a:rPr lang="en-CA"/>
              <a:pPr>
                <a:defRPr/>
              </a:pPr>
              <a:t>18/02/2014</a:t>
            </a:fld>
            <a:endParaRPr lang="en-CA"/>
          </a:p>
        </p:txBody>
      </p:sp>
      <p:sp>
        <p:nvSpPr>
          <p:cNvPr id="9" name="Footer Placeholder 4"/>
          <p:cNvSpPr>
            <a:spLocks noGrp="1"/>
          </p:cNvSpPr>
          <p:nvPr>
            <p:ph type="ftr" sz="quarter" idx="11"/>
          </p:nvPr>
        </p:nvSpPr>
        <p:spPr>
          <a:xfrm>
            <a:off x="2619375" y="6481763"/>
            <a:ext cx="4260850" cy="300037"/>
          </a:xfrm>
        </p:spPr>
        <p:txBody>
          <a:bodyPr/>
          <a:lstStyle>
            <a:lvl1pPr>
              <a:defRPr smtClean="0"/>
            </a:lvl1pPr>
          </a:lstStyle>
          <a:p>
            <a:pPr>
              <a:defRPr/>
            </a:pPr>
            <a:endParaRPr lang="en-CA"/>
          </a:p>
        </p:txBody>
      </p:sp>
      <p:sp>
        <p:nvSpPr>
          <p:cNvPr id="10" name="Slide Number Placeholder 5"/>
          <p:cNvSpPr>
            <a:spLocks noGrp="1"/>
          </p:cNvSpPr>
          <p:nvPr>
            <p:ph type="sldNum" sz="quarter" idx="12"/>
          </p:nvPr>
        </p:nvSpPr>
        <p:spPr>
          <a:xfrm>
            <a:off x="8450263" y="809625"/>
            <a:ext cx="503237" cy="300038"/>
          </a:xfrm>
        </p:spPr>
        <p:txBody>
          <a:bodyPr/>
          <a:lstStyle>
            <a:lvl1pPr>
              <a:defRPr smtClean="0"/>
            </a:lvl1pPr>
          </a:lstStyle>
          <a:p>
            <a:pPr>
              <a:defRPr/>
            </a:pPr>
            <a:fld id="{37720A47-F215-40A2-96BE-32E89F21ABB3}" type="slidenum">
              <a:rPr lang="en-CA"/>
              <a:pPr>
                <a:defRPr/>
              </a:pPr>
              <a:t>‹#›</a:t>
            </a:fld>
            <a:endParaRPr lang="en-CA"/>
          </a:p>
        </p:txBody>
      </p:sp>
    </p:spTree>
    <p:extLst>
      <p:ext uri="{BB962C8B-B14F-4D97-AF65-F5344CB8AC3E}">
        <p14:creationId xmlns:p14="http://schemas.microsoft.com/office/powerpoint/2010/main" val="28165759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8A44D05-B513-44CA-A6B7-79B274589C2C}" type="datetimeFigureOut">
              <a:rPr lang="en-CA"/>
              <a:pPr>
                <a:defRPr/>
              </a:pPr>
              <a:t>18/02/2014</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853321F8-663F-4172-A9F8-8988238AAA5C}" type="slidenum">
              <a:rPr lang="en-CA"/>
              <a:pPr>
                <a:defRPr/>
              </a:pPr>
              <a:t>‹#›</a:t>
            </a:fld>
            <a:endParaRPr lang="en-CA"/>
          </a:p>
        </p:txBody>
      </p:sp>
    </p:spTree>
    <p:extLst>
      <p:ext uri="{BB962C8B-B14F-4D97-AF65-F5344CB8AC3E}">
        <p14:creationId xmlns:p14="http://schemas.microsoft.com/office/powerpoint/2010/main" val="139809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smtClean="0"/>
            </a:lvl1pPr>
          </a:lstStyle>
          <a:p>
            <a:pPr>
              <a:defRPr/>
            </a:pPr>
            <a:fld id="{0DE442C7-D2B5-447F-99A0-6DE4D8FFD541}" type="datetimeFigureOut">
              <a:rPr lang="en-CA"/>
              <a:pPr>
                <a:defRPr/>
              </a:pPr>
              <a:t>18/02/2014</a:t>
            </a:fld>
            <a:endParaRPr lang="en-CA"/>
          </a:p>
        </p:txBody>
      </p:sp>
      <p:sp>
        <p:nvSpPr>
          <p:cNvPr id="8" name="Footer Placeholder 7"/>
          <p:cNvSpPr>
            <a:spLocks noGrp="1"/>
          </p:cNvSpPr>
          <p:nvPr>
            <p:ph type="ftr" sz="quarter" idx="11"/>
          </p:nvPr>
        </p:nvSpPr>
        <p:spPr>
          <a:xfrm>
            <a:off x="457200" y="6481763"/>
            <a:ext cx="4260850" cy="301625"/>
          </a:xfrm>
        </p:spPr>
        <p:txBody>
          <a:bodyPr/>
          <a:lstStyle>
            <a:lvl1pPr>
              <a:defRPr smtClean="0"/>
            </a:lvl1pPr>
          </a:lstStyle>
          <a:p>
            <a:pPr>
              <a:defRPr/>
            </a:pPr>
            <a:endParaRPr lang="en-CA"/>
          </a:p>
        </p:txBody>
      </p:sp>
      <p:sp>
        <p:nvSpPr>
          <p:cNvPr id="9" name="Slide Number Placeholder 8"/>
          <p:cNvSpPr>
            <a:spLocks noGrp="1"/>
          </p:cNvSpPr>
          <p:nvPr>
            <p:ph type="sldNum" sz="quarter" idx="12"/>
          </p:nvPr>
        </p:nvSpPr>
        <p:spPr>
          <a:xfrm>
            <a:off x="7589838" y="6483350"/>
            <a:ext cx="503237" cy="301625"/>
          </a:xfrm>
        </p:spPr>
        <p:txBody>
          <a:bodyPr/>
          <a:lstStyle>
            <a:lvl1pPr>
              <a:defRPr smtClean="0"/>
            </a:lvl1pPr>
          </a:lstStyle>
          <a:p>
            <a:pPr>
              <a:defRPr/>
            </a:pPr>
            <a:fld id="{7438BB2E-FD99-406A-9C38-1B95D68358F2}" type="slidenum">
              <a:rPr lang="en-CA"/>
              <a:pPr>
                <a:defRPr/>
              </a:pPr>
              <a:t>‹#›</a:t>
            </a:fld>
            <a:endParaRPr lang="en-CA"/>
          </a:p>
        </p:txBody>
      </p:sp>
    </p:spTree>
    <p:extLst>
      <p:ext uri="{BB962C8B-B14F-4D97-AF65-F5344CB8AC3E}">
        <p14:creationId xmlns:p14="http://schemas.microsoft.com/office/powerpoint/2010/main" val="1222958521"/>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2A38B0D-2AAF-43F3-9579-CEB7CB83D8F2}" type="datetimeFigureOut">
              <a:rPr lang="en-CA"/>
              <a:pPr>
                <a:defRPr/>
              </a:pPr>
              <a:t>18/02/2014</a:t>
            </a:fld>
            <a:endParaRPr lang="en-CA"/>
          </a:p>
        </p:txBody>
      </p:sp>
      <p:sp>
        <p:nvSpPr>
          <p:cNvPr id="4" name="Footer Placeholder 2"/>
          <p:cNvSpPr>
            <a:spLocks noGrp="1"/>
          </p:cNvSpPr>
          <p:nvPr>
            <p:ph type="ftr" sz="quarter" idx="11"/>
          </p:nvPr>
        </p:nvSpPr>
        <p:spPr/>
        <p:txBody>
          <a:bodyPr/>
          <a:lstStyle>
            <a:lvl1pPr>
              <a:defRPr/>
            </a:lvl1pPr>
          </a:lstStyle>
          <a:p>
            <a:pPr>
              <a:defRPr/>
            </a:pPr>
            <a:endParaRPr lang="en-CA"/>
          </a:p>
        </p:txBody>
      </p:sp>
      <p:sp>
        <p:nvSpPr>
          <p:cNvPr id="5" name="Slide Number Placeholder 22"/>
          <p:cNvSpPr>
            <a:spLocks noGrp="1"/>
          </p:cNvSpPr>
          <p:nvPr>
            <p:ph type="sldNum" sz="quarter" idx="12"/>
          </p:nvPr>
        </p:nvSpPr>
        <p:spPr/>
        <p:txBody>
          <a:bodyPr/>
          <a:lstStyle>
            <a:lvl1pPr>
              <a:defRPr/>
            </a:lvl1pPr>
          </a:lstStyle>
          <a:p>
            <a:pPr>
              <a:defRPr/>
            </a:pPr>
            <a:fld id="{76E5340C-A3A3-4344-B6F6-8B1BC68684DC}" type="slidenum">
              <a:rPr lang="en-CA"/>
              <a:pPr>
                <a:defRPr/>
              </a:pPr>
              <a:t>‹#›</a:t>
            </a:fld>
            <a:endParaRPr lang="en-CA"/>
          </a:p>
        </p:txBody>
      </p:sp>
    </p:spTree>
    <p:extLst>
      <p:ext uri="{BB962C8B-B14F-4D97-AF65-F5344CB8AC3E}">
        <p14:creationId xmlns:p14="http://schemas.microsoft.com/office/powerpoint/2010/main" val="253866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B3B7DC6-80EB-4A4E-A207-811E4BFBEE11}" type="datetimeFigureOut">
              <a:rPr lang="en-CA"/>
              <a:pPr>
                <a:defRPr/>
              </a:pPr>
              <a:t>18/02/2014</a:t>
            </a:fld>
            <a:endParaRPr lang="en-CA"/>
          </a:p>
        </p:txBody>
      </p:sp>
      <p:sp>
        <p:nvSpPr>
          <p:cNvPr id="3" name="Footer Placeholder 2"/>
          <p:cNvSpPr>
            <a:spLocks noGrp="1"/>
          </p:cNvSpPr>
          <p:nvPr>
            <p:ph type="ftr" sz="quarter" idx="11"/>
          </p:nvPr>
        </p:nvSpPr>
        <p:spPr/>
        <p:txBody>
          <a:bodyPr/>
          <a:lstStyle>
            <a:lvl1pPr>
              <a:defRPr/>
            </a:lvl1pPr>
          </a:lstStyle>
          <a:p>
            <a:pPr>
              <a:defRPr/>
            </a:pPr>
            <a:endParaRPr lang="en-CA"/>
          </a:p>
        </p:txBody>
      </p:sp>
      <p:sp>
        <p:nvSpPr>
          <p:cNvPr id="4" name="Slide Number Placeholder 22"/>
          <p:cNvSpPr>
            <a:spLocks noGrp="1"/>
          </p:cNvSpPr>
          <p:nvPr>
            <p:ph type="sldNum" sz="quarter" idx="12"/>
          </p:nvPr>
        </p:nvSpPr>
        <p:spPr/>
        <p:txBody>
          <a:bodyPr/>
          <a:lstStyle>
            <a:lvl1pPr>
              <a:defRPr/>
            </a:lvl1pPr>
          </a:lstStyle>
          <a:p>
            <a:pPr>
              <a:defRPr/>
            </a:pPr>
            <a:fld id="{EB16C829-1A4D-4D5D-93A2-40A2AFFDF66B}" type="slidenum">
              <a:rPr lang="en-CA"/>
              <a:pPr>
                <a:defRPr/>
              </a:pPr>
              <a:t>‹#›</a:t>
            </a:fld>
            <a:endParaRPr lang="en-CA"/>
          </a:p>
        </p:txBody>
      </p:sp>
    </p:spTree>
    <p:extLst>
      <p:ext uri="{BB962C8B-B14F-4D97-AF65-F5344CB8AC3E}">
        <p14:creationId xmlns:p14="http://schemas.microsoft.com/office/powerpoint/2010/main" val="154306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smtClean="0"/>
            </a:lvl1pPr>
          </a:lstStyle>
          <a:p>
            <a:pPr>
              <a:defRPr/>
            </a:pPr>
            <a:fld id="{6301F641-9E2C-48C3-92E7-5CC9CEB69D6D}" type="datetimeFigureOut">
              <a:rPr lang="en-CA"/>
              <a:pPr>
                <a:defRPr/>
              </a:pPr>
              <a:t>18/02/2014</a:t>
            </a:fld>
            <a:endParaRPr lang="en-CA"/>
          </a:p>
        </p:txBody>
      </p:sp>
      <p:sp>
        <p:nvSpPr>
          <p:cNvPr id="6" name="Footer Placeholder 5"/>
          <p:cNvSpPr>
            <a:spLocks noGrp="1"/>
          </p:cNvSpPr>
          <p:nvPr>
            <p:ph type="ftr" sz="quarter" idx="11"/>
          </p:nvPr>
        </p:nvSpPr>
        <p:spPr>
          <a:xfrm>
            <a:off x="1135063" y="6556375"/>
            <a:ext cx="5143500" cy="301625"/>
          </a:xfrm>
        </p:spPr>
        <p:txBody>
          <a:bodyPr/>
          <a:lstStyle>
            <a:lvl1pPr>
              <a:defRPr sz="900" smtClean="0"/>
            </a:lvl1pPr>
          </a:lstStyle>
          <a:p>
            <a:pPr>
              <a:defRPr/>
            </a:pPr>
            <a:endParaRPr lang="en-CA"/>
          </a:p>
        </p:txBody>
      </p:sp>
      <p:sp>
        <p:nvSpPr>
          <p:cNvPr id="7" name="Slide Number Placeholder 6"/>
          <p:cNvSpPr>
            <a:spLocks noGrp="1"/>
          </p:cNvSpPr>
          <p:nvPr>
            <p:ph type="sldNum" sz="quarter" idx="12"/>
          </p:nvPr>
        </p:nvSpPr>
        <p:spPr>
          <a:xfrm>
            <a:off x="8410575" y="6556375"/>
            <a:ext cx="503238" cy="301625"/>
          </a:xfrm>
        </p:spPr>
        <p:txBody>
          <a:bodyPr/>
          <a:lstStyle>
            <a:lvl1pPr>
              <a:defRPr sz="900" smtClean="0"/>
            </a:lvl1pPr>
          </a:lstStyle>
          <a:p>
            <a:pPr>
              <a:defRPr/>
            </a:pPr>
            <a:fld id="{C53469D5-E142-4C9D-A5C8-97B741573200}" type="slidenum">
              <a:rPr lang="en-CA"/>
              <a:pPr>
                <a:defRPr/>
              </a:pPr>
              <a:t>‹#›</a:t>
            </a:fld>
            <a:endParaRPr lang="en-CA"/>
          </a:p>
        </p:txBody>
      </p:sp>
    </p:spTree>
    <p:extLst>
      <p:ext uri="{BB962C8B-B14F-4D97-AF65-F5344CB8AC3E}">
        <p14:creationId xmlns:p14="http://schemas.microsoft.com/office/powerpoint/2010/main" val="221669983"/>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smtClean="0"/>
            </a:lvl1pPr>
          </a:lstStyle>
          <a:p>
            <a:pPr>
              <a:defRPr/>
            </a:pPr>
            <a:fld id="{16B8E830-1C98-4F25-A4D1-D05E6598B85D}" type="datetimeFigureOut">
              <a:rPr lang="en-CA"/>
              <a:pPr>
                <a:defRPr/>
              </a:pPr>
              <a:t>18/02/2014</a:t>
            </a:fld>
            <a:endParaRPr lang="en-CA"/>
          </a:p>
        </p:txBody>
      </p:sp>
      <p:sp>
        <p:nvSpPr>
          <p:cNvPr id="6" name="Footer Placeholder 5"/>
          <p:cNvSpPr>
            <a:spLocks noGrp="1"/>
          </p:cNvSpPr>
          <p:nvPr>
            <p:ph type="ftr" sz="quarter" idx="11"/>
          </p:nvPr>
        </p:nvSpPr>
        <p:spPr>
          <a:xfrm>
            <a:off x="1169988" y="6557963"/>
            <a:ext cx="4948237" cy="301625"/>
          </a:xfrm>
        </p:spPr>
        <p:txBody>
          <a:bodyPr/>
          <a:lstStyle>
            <a:lvl1pPr>
              <a:defRPr sz="900" smtClean="0"/>
            </a:lvl1pPr>
          </a:lstStyle>
          <a:p>
            <a:pPr>
              <a:defRPr/>
            </a:pPr>
            <a:endParaRPr lang="en-CA"/>
          </a:p>
        </p:txBody>
      </p:sp>
      <p:sp>
        <p:nvSpPr>
          <p:cNvPr id="7" name="Slide Number Placeholder 6"/>
          <p:cNvSpPr>
            <a:spLocks noGrp="1"/>
          </p:cNvSpPr>
          <p:nvPr>
            <p:ph type="sldNum" sz="quarter" idx="12"/>
          </p:nvPr>
        </p:nvSpPr>
        <p:spPr>
          <a:xfrm>
            <a:off x="8216900" y="6556375"/>
            <a:ext cx="366713" cy="301625"/>
          </a:xfrm>
        </p:spPr>
        <p:txBody>
          <a:bodyPr/>
          <a:lstStyle>
            <a:lvl1pPr>
              <a:defRPr sz="900" smtClean="0"/>
            </a:lvl1pPr>
          </a:lstStyle>
          <a:p>
            <a:pPr>
              <a:defRPr/>
            </a:pPr>
            <a:fld id="{FDFD21A1-DD84-4300-9861-6B515206AFD5}" type="slidenum">
              <a:rPr lang="en-CA"/>
              <a:pPr>
                <a:defRPr/>
              </a:pPr>
              <a:t>‹#›</a:t>
            </a:fld>
            <a:endParaRPr lang="en-CA"/>
          </a:p>
        </p:txBody>
      </p:sp>
    </p:spTree>
    <p:extLst>
      <p:ext uri="{BB962C8B-B14F-4D97-AF65-F5344CB8AC3E}">
        <p14:creationId xmlns:p14="http://schemas.microsoft.com/office/powerpoint/2010/main" val="192484391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wrap="square" lIns="91440" tIns="45720" rIns="91440" bIns="45720" numCol="1" anchor="b" anchorCtr="0" compatLnSpc="1">
            <a:prstTxWarp prst="textNoShape">
              <a:avLst/>
            </a:prstTxWarp>
          </a:bodyPr>
          <a:lstStyle>
            <a:lvl1pPr>
              <a:defRPr sz="1000" smtClean="0">
                <a:latin typeface="Century Gothic" pitchFamily="34" charset="0"/>
              </a:defRPr>
            </a:lvl1pPr>
          </a:lstStyle>
          <a:p>
            <a:pPr>
              <a:defRPr/>
            </a:pPr>
            <a:fld id="{90993478-1ABC-47A4-9EAA-BC8FD12E1B04}" type="datetimeFigureOut">
              <a:rPr lang="en-CA"/>
              <a:pPr>
                <a:defRPr/>
              </a:pPr>
              <a:t>18/02/2014</a:t>
            </a:fld>
            <a:endParaRPr lang="en-CA"/>
          </a:p>
        </p:txBody>
      </p:sp>
      <p:sp>
        <p:nvSpPr>
          <p:cNvPr id="3" name="Footer Placeholder 2"/>
          <p:cNvSpPr>
            <a:spLocks noGrp="1"/>
          </p:cNvSpPr>
          <p:nvPr>
            <p:ph type="ftr" sz="quarter" idx="3"/>
          </p:nvPr>
        </p:nvSpPr>
        <p:spPr>
          <a:xfrm>
            <a:off x="457200" y="6481763"/>
            <a:ext cx="4259263" cy="301625"/>
          </a:xfrm>
          <a:prstGeom prst="rect">
            <a:avLst/>
          </a:prstGeom>
        </p:spPr>
        <p:txBody>
          <a:bodyPr vert="horz" wrap="square" lIns="91440" tIns="45720" rIns="91440" bIns="45720" numCol="1" anchor="b" anchorCtr="0" compatLnSpc="1">
            <a:prstTxWarp prst="textNoShape">
              <a:avLst/>
            </a:prstTxWarp>
          </a:bodyPr>
          <a:lstStyle>
            <a:lvl1pPr algn="r">
              <a:defRPr sz="1000" smtClean="0">
                <a:latin typeface="Century Gothic" pitchFamily="34" charset="0"/>
              </a:defRPr>
            </a:lvl1pPr>
          </a:lstStyle>
          <a:p>
            <a:pPr>
              <a:defRPr/>
            </a:pPr>
            <a:endParaRPr lang="en-CA"/>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a:defRPr sz="1200" smtClean="0">
                <a:latin typeface="Century Gothic" pitchFamily="34" charset="0"/>
              </a:defRPr>
            </a:lvl1pPr>
          </a:lstStyle>
          <a:p>
            <a:pPr>
              <a:defRPr/>
            </a:pPr>
            <a:fld id="{8B2C3EB6-C27E-4266-83B7-9F975F24159A}" type="slidenum">
              <a:rPr lang="en-CA"/>
              <a:pPr>
                <a:defRPr/>
              </a:pPr>
              <a:t>‹#›</a:t>
            </a:fld>
            <a:endParaRPr lang="en-CA"/>
          </a:p>
        </p:txBody>
      </p:sp>
    </p:spTree>
  </p:cSld>
  <p:clrMap bg1="dk1" tx1="lt1" bg2="dk2" tx2="lt2" accent1="accent1" accent2="accent2" accent3="accent3" accent4="accent4" accent5="accent5" accent6="accent6" hlink="hlink" folHlink="folHlink"/>
  <p:sldLayoutIdLst>
    <p:sldLayoutId id="2147483718" r:id="rId1"/>
    <p:sldLayoutId id="2147483719" r:id="rId2"/>
    <p:sldLayoutId id="2147483720" r:id="rId3"/>
    <p:sldLayoutId id="2147483713" r:id="rId4"/>
    <p:sldLayoutId id="2147483721" r:id="rId5"/>
    <p:sldLayoutId id="2147483714" r:id="rId6"/>
    <p:sldLayoutId id="2147483715" r:id="rId7"/>
    <p:sldLayoutId id="2147483722" r:id="rId8"/>
    <p:sldLayoutId id="2147483723" r:id="rId9"/>
    <p:sldLayoutId id="2147483716" r:id="rId10"/>
    <p:sldLayoutId id="2147483717"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9553"/>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9553"/>
          </a:solidFill>
          <a:latin typeface="Century Gothic" pitchFamily="34" charset="0"/>
        </a:defRPr>
      </a:lvl2pPr>
      <a:lvl3pPr marL="484188" indent="-484188" algn="l" rtl="0" eaLnBrk="0" fontAlgn="base" hangingPunct="0">
        <a:spcBef>
          <a:spcPct val="0"/>
        </a:spcBef>
        <a:spcAft>
          <a:spcPct val="0"/>
        </a:spcAft>
        <a:defRPr sz="4200">
          <a:solidFill>
            <a:srgbClr val="FF9553"/>
          </a:solidFill>
          <a:latin typeface="Century Gothic" pitchFamily="34" charset="0"/>
        </a:defRPr>
      </a:lvl3pPr>
      <a:lvl4pPr marL="484188" indent="-484188" algn="l" rtl="0" eaLnBrk="0" fontAlgn="base" hangingPunct="0">
        <a:spcBef>
          <a:spcPct val="0"/>
        </a:spcBef>
        <a:spcAft>
          <a:spcPct val="0"/>
        </a:spcAft>
        <a:defRPr sz="4200">
          <a:solidFill>
            <a:srgbClr val="FF9553"/>
          </a:solidFill>
          <a:latin typeface="Century Gothic" pitchFamily="34" charset="0"/>
        </a:defRPr>
      </a:lvl4pPr>
      <a:lvl5pPr marL="484188" indent="-484188" algn="l" rtl="0" eaLnBrk="0" fontAlgn="base" hangingPunct="0">
        <a:spcBef>
          <a:spcPct val="0"/>
        </a:spcBef>
        <a:spcAft>
          <a:spcPct val="0"/>
        </a:spcAft>
        <a:defRPr sz="4200">
          <a:solidFill>
            <a:srgbClr val="FF9553"/>
          </a:solidFill>
          <a:latin typeface="Century Gothic" pitchFamily="34" charset="0"/>
        </a:defRPr>
      </a:lvl5pPr>
      <a:lvl6pPr marL="941388" indent="-484188" algn="l" rtl="0" fontAlgn="base">
        <a:spcBef>
          <a:spcPct val="0"/>
        </a:spcBef>
        <a:spcAft>
          <a:spcPct val="0"/>
        </a:spcAft>
        <a:defRPr sz="4200">
          <a:solidFill>
            <a:srgbClr val="FF9553"/>
          </a:solidFill>
          <a:latin typeface="Century Gothic" pitchFamily="34" charset="0"/>
        </a:defRPr>
      </a:lvl6pPr>
      <a:lvl7pPr marL="1398588" indent="-484188" algn="l" rtl="0" fontAlgn="base">
        <a:spcBef>
          <a:spcPct val="0"/>
        </a:spcBef>
        <a:spcAft>
          <a:spcPct val="0"/>
        </a:spcAft>
        <a:defRPr sz="4200">
          <a:solidFill>
            <a:srgbClr val="FF9553"/>
          </a:solidFill>
          <a:latin typeface="Century Gothic" pitchFamily="34" charset="0"/>
        </a:defRPr>
      </a:lvl7pPr>
      <a:lvl8pPr marL="1855788" indent="-484188" algn="l" rtl="0" fontAlgn="base">
        <a:spcBef>
          <a:spcPct val="0"/>
        </a:spcBef>
        <a:spcAft>
          <a:spcPct val="0"/>
        </a:spcAft>
        <a:defRPr sz="4200">
          <a:solidFill>
            <a:srgbClr val="FF9553"/>
          </a:solidFill>
          <a:latin typeface="Century Gothic" pitchFamily="34" charset="0"/>
        </a:defRPr>
      </a:lvl8pPr>
      <a:lvl9pPr marL="2312988" indent="-484188" algn="l" rtl="0" fontAlgn="base">
        <a:spcBef>
          <a:spcPct val="0"/>
        </a:spcBef>
        <a:spcAft>
          <a:spcPct val="0"/>
        </a:spcAft>
        <a:defRPr sz="4200">
          <a:solidFill>
            <a:srgbClr val="FF9553"/>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4AB89"/>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cFVbLnXWn6A" TargetMode="External"/><Relationship Id="rId2" Type="http://schemas.openxmlformats.org/officeDocument/2006/relationships/hyperlink" Target="https://www.youtube.com/watch?v=gvozcv8pS3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Chapter 14</a:t>
            </a:r>
            <a:endParaRPr lang="en-CA" dirty="0">
              <a:solidFill>
                <a:schemeClr val="accent1">
                  <a:tint val="83000"/>
                  <a:satMod val="150000"/>
                </a:schemeClr>
              </a:solidFill>
            </a:endParaRPr>
          </a:p>
        </p:txBody>
      </p:sp>
      <p:sp>
        <p:nvSpPr>
          <p:cNvPr id="3" name="Subtitle 2"/>
          <p:cNvSpPr>
            <a:spLocks noGrp="1"/>
          </p:cNvSpPr>
          <p:nvPr>
            <p:ph type="subTitle" idx="1"/>
          </p:nvPr>
        </p:nvSpPr>
        <p:spPr>
          <a:ln>
            <a:miter lim="800000"/>
            <a:headEnd/>
            <a:tailEnd/>
          </a:ln>
          <a:extLst/>
        </p:spPr>
        <p:txBody>
          <a:bodyPr>
            <a:normAutofit/>
          </a:bodyPr>
          <a:lstStyle/>
          <a:p>
            <a:pPr eaLnBrk="1" fontAlgn="auto" hangingPunct="1">
              <a:spcAft>
                <a:spcPts val="0"/>
              </a:spcAft>
              <a:buFont typeface="Wingdings 2"/>
              <a:buNone/>
              <a:defRPr/>
            </a:pPr>
            <a:r>
              <a:rPr lang="en-CA" b="1" dirty="0" smtClean="0"/>
              <a:t>Section 14.2 -2</a:t>
            </a:r>
          </a:p>
          <a:p>
            <a:pPr eaLnBrk="1" fontAlgn="auto" hangingPunct="1">
              <a:spcAft>
                <a:spcPts val="0"/>
              </a:spcAft>
              <a:buFont typeface="Wingdings 2"/>
              <a:buNone/>
              <a:defRPr/>
            </a:pPr>
            <a:r>
              <a:rPr lang="en-CA" b="1" dirty="0" smtClean="0"/>
              <a:t>The Chemistry of Vision</a:t>
            </a:r>
            <a:endParaRPr lang="en-CA" b="1" dirty="0"/>
          </a:p>
        </p:txBody>
      </p:sp>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6043680" y="3364560"/>
              <a:ext cx="7560" cy="7560"/>
            </p14:xfrm>
          </p:contentPart>
        </mc:Choice>
        <mc:Fallback xmlns="">
          <p:pic>
            <p:nvPicPr>
              <p:cNvPr id="4" name="Ink 3"/>
              <p:cNvPicPr/>
              <p:nvPr/>
            </p:nvPicPr>
            <p:blipFill>
              <a:blip r:embed="rId4"/>
              <a:stretch>
                <a:fillRect/>
              </a:stretch>
            </p:blipFill>
            <p:spPr>
              <a:xfrm>
                <a:off x="6034320" y="3355200"/>
                <a:ext cx="26280" cy="262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toledo-bend.com/colorblind/Color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0350"/>
            <a:ext cx="36004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http://www.toledo-bend.com/colorblind/Color4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2997200"/>
            <a:ext cx="3673475"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08"/>
                                        </p:tgtEl>
                                        <p:attrNameLst>
                                          <p:attrName>style.visibility</p:attrName>
                                        </p:attrNameLst>
                                      </p:cBhvr>
                                      <p:to>
                                        <p:strVal val="visible"/>
                                      </p:to>
                                    </p:set>
                                    <p:anim calcmode="lin" valueType="num">
                                      <p:cBhvr additive="base">
                                        <p:cTn id="13" dur="500" fill="hold"/>
                                        <p:tgtEl>
                                          <p:spTgt spid="21508"/>
                                        </p:tgtEl>
                                        <p:attrNameLst>
                                          <p:attrName>ppt_x</p:attrName>
                                        </p:attrNameLst>
                                      </p:cBhvr>
                                      <p:tavLst>
                                        <p:tav tm="0">
                                          <p:val>
                                            <p:strVal val="#ppt_x"/>
                                          </p:val>
                                        </p:tav>
                                        <p:tav tm="100000">
                                          <p:val>
                                            <p:strVal val="#ppt_x"/>
                                          </p:val>
                                        </p:tav>
                                      </p:tavLst>
                                    </p:anim>
                                    <p:anim calcmode="lin" valueType="num">
                                      <p:cBhvr additive="base">
                                        <p:cTn id="14"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toledo-bend.com/colorblind/Color5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0350"/>
            <a:ext cx="3889375"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4" descr="http://www.toledo-bend.com/colorblind/Color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2636838"/>
            <a:ext cx="4103687"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ppt_x"/>
                                          </p:val>
                                        </p:tav>
                                        <p:tav tm="100000">
                                          <p:val>
                                            <p:strVal val="#ppt_x"/>
                                          </p:val>
                                        </p:tav>
                                      </p:tavLst>
                                    </p:anim>
                                    <p:anim calcmode="lin" valueType="num">
                                      <p:cBhvr additive="base">
                                        <p:cTn id="8"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2"/>
                                        </p:tgtEl>
                                        <p:attrNameLst>
                                          <p:attrName>style.visibility</p:attrName>
                                        </p:attrNameLst>
                                      </p:cBhvr>
                                      <p:to>
                                        <p:strVal val="visible"/>
                                      </p:to>
                                    </p:set>
                                    <p:anim calcmode="lin" valueType="num">
                                      <p:cBhvr additive="base">
                                        <p:cTn id="13" dur="500" fill="hold"/>
                                        <p:tgtEl>
                                          <p:spTgt spid="22532"/>
                                        </p:tgtEl>
                                        <p:attrNameLst>
                                          <p:attrName>ppt_x</p:attrName>
                                        </p:attrNameLst>
                                      </p:cBhvr>
                                      <p:tavLst>
                                        <p:tav tm="0">
                                          <p:val>
                                            <p:strVal val="#ppt_x"/>
                                          </p:val>
                                        </p:tav>
                                        <p:tav tm="100000">
                                          <p:val>
                                            <p:strVal val="#ppt_x"/>
                                          </p:val>
                                        </p:tav>
                                      </p:tavLst>
                                    </p:anim>
                                    <p:anim calcmode="lin" valueType="num">
                                      <p:cBhvr additive="base">
                                        <p:cTn id="14" dur="500" fill="hold"/>
                                        <p:tgtEl>
                                          <p:spTgt spid="225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toledo-bend.com/colorblind/Color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404813"/>
            <a:ext cx="5976937"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After Images</a:t>
            </a:r>
            <a:endParaRPr lang="en-CA"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lstStyle/>
          <a:p>
            <a:pPr eaLnBrk="1" hangingPunct="1">
              <a:lnSpc>
                <a:spcPct val="80000"/>
              </a:lnSpc>
            </a:pPr>
            <a:r>
              <a:rPr lang="en-CA" sz="2800" smtClean="0"/>
              <a:t>There are two different types of after images:</a:t>
            </a:r>
          </a:p>
          <a:p>
            <a:pPr eaLnBrk="1" hangingPunct="1">
              <a:lnSpc>
                <a:spcPct val="80000"/>
              </a:lnSpc>
              <a:buFont typeface="Wingdings 2" pitchFamily="18" charset="2"/>
              <a:buNone/>
            </a:pPr>
            <a:endParaRPr lang="en-CA" sz="2800" smtClean="0"/>
          </a:p>
          <a:p>
            <a:pPr eaLnBrk="1" hangingPunct="1">
              <a:lnSpc>
                <a:spcPct val="80000"/>
              </a:lnSpc>
              <a:buFont typeface="Wingdings 2" pitchFamily="18" charset="2"/>
              <a:buAutoNum type="arabicPeriod"/>
            </a:pPr>
            <a:r>
              <a:rPr lang="en-CA" sz="2800" b="1" u="sng" smtClean="0"/>
              <a:t>Positive</a:t>
            </a:r>
            <a:r>
              <a:rPr lang="en-CA" sz="2800" smtClean="0"/>
              <a:t> – occurs when you look into a bright light, then close your eyes and the image with its original colour can still be seen.</a:t>
            </a:r>
          </a:p>
          <a:p>
            <a:pPr eaLnBrk="1" hangingPunct="1">
              <a:lnSpc>
                <a:spcPct val="80000"/>
              </a:lnSpc>
              <a:buFont typeface="Century Gothic" pitchFamily="34" charset="0"/>
              <a:buAutoNum type="arabicPeriod"/>
            </a:pPr>
            <a:endParaRPr lang="en-CA" sz="2800" smtClean="0"/>
          </a:p>
          <a:p>
            <a:pPr eaLnBrk="1" hangingPunct="1">
              <a:lnSpc>
                <a:spcPct val="80000"/>
              </a:lnSpc>
              <a:buFont typeface="Wingdings 2" pitchFamily="18" charset="2"/>
              <a:buAutoNum type="arabicPeriod"/>
            </a:pPr>
            <a:r>
              <a:rPr lang="en-CA" sz="2800" b="1" u="sng" smtClean="0"/>
              <a:t>Negative</a:t>
            </a:r>
            <a:r>
              <a:rPr lang="en-CA" sz="2800" smtClean="0"/>
              <a:t> – occurs when the cones become tired or over stimulated, and the opposite colour or the original image is seen.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Focusing the Image</a:t>
            </a:r>
            <a:endParaRPr lang="en-CA" dirty="0">
              <a:solidFill>
                <a:schemeClr val="accent1">
                  <a:tint val="83000"/>
                  <a:satMod val="150000"/>
                </a:schemeClr>
              </a:solidFill>
            </a:endParaRPr>
          </a:p>
        </p:txBody>
      </p:sp>
      <p:sp>
        <p:nvSpPr>
          <p:cNvPr id="3" name="Content Placeholder 2"/>
          <p:cNvSpPr>
            <a:spLocks noGrp="1"/>
          </p:cNvSpPr>
          <p:nvPr>
            <p:ph idx="1"/>
          </p:nvPr>
        </p:nvSpPr>
        <p:spPr>
          <a:xfrm>
            <a:off x="457200" y="1700213"/>
            <a:ext cx="8229600" cy="4968875"/>
          </a:xfrm>
        </p:spPr>
        <p:txBody>
          <a:bodyPr/>
          <a:lstStyle/>
          <a:p>
            <a:pPr eaLnBrk="1" hangingPunct="1">
              <a:lnSpc>
                <a:spcPct val="80000"/>
              </a:lnSpc>
            </a:pPr>
            <a:r>
              <a:rPr lang="en-CA" sz="2600" smtClean="0"/>
              <a:t>Light enters the eye.</a:t>
            </a:r>
          </a:p>
          <a:p>
            <a:pPr eaLnBrk="1" hangingPunct="1">
              <a:lnSpc>
                <a:spcPct val="80000"/>
              </a:lnSpc>
              <a:buFont typeface="Wingdings 2" pitchFamily="18" charset="2"/>
              <a:buNone/>
            </a:pPr>
            <a:endParaRPr lang="en-CA" sz="2600" smtClean="0"/>
          </a:p>
          <a:p>
            <a:pPr eaLnBrk="1" hangingPunct="1">
              <a:lnSpc>
                <a:spcPct val="80000"/>
              </a:lnSpc>
            </a:pPr>
            <a:r>
              <a:rPr lang="en-CA" sz="2600" smtClean="0"/>
              <a:t>Light travels much slower through dense materials.</a:t>
            </a:r>
          </a:p>
          <a:p>
            <a:pPr eaLnBrk="1" hangingPunct="1">
              <a:lnSpc>
                <a:spcPct val="80000"/>
              </a:lnSpc>
              <a:buFont typeface="Wingdings 2" pitchFamily="18" charset="2"/>
              <a:buNone/>
            </a:pPr>
            <a:endParaRPr lang="en-CA" sz="2600" smtClean="0"/>
          </a:p>
          <a:p>
            <a:pPr eaLnBrk="1" hangingPunct="1">
              <a:lnSpc>
                <a:spcPct val="80000"/>
              </a:lnSpc>
            </a:pPr>
            <a:r>
              <a:rPr lang="en-CA" sz="2600" smtClean="0"/>
              <a:t>The slowing of light causes bending, which is known as </a:t>
            </a:r>
            <a:r>
              <a:rPr lang="en-CA" sz="2600" b="1" u="sng" smtClean="0"/>
              <a:t>refracting</a:t>
            </a:r>
            <a:r>
              <a:rPr lang="en-CA" sz="2600" smtClean="0"/>
              <a:t>.</a:t>
            </a:r>
          </a:p>
          <a:p>
            <a:pPr eaLnBrk="1" hangingPunct="1">
              <a:lnSpc>
                <a:spcPct val="80000"/>
              </a:lnSpc>
              <a:buFont typeface="Wingdings 2" pitchFamily="18" charset="2"/>
              <a:buNone/>
            </a:pPr>
            <a:endParaRPr lang="en-CA" sz="2600" smtClean="0"/>
          </a:p>
          <a:p>
            <a:pPr eaLnBrk="1" hangingPunct="1">
              <a:lnSpc>
                <a:spcPct val="80000"/>
              </a:lnSpc>
            </a:pPr>
            <a:r>
              <a:rPr lang="en-CA" sz="2600" smtClean="0"/>
              <a:t>The cornea refracts light towards pupil and lens.</a:t>
            </a:r>
          </a:p>
          <a:p>
            <a:pPr eaLnBrk="1" hangingPunct="1">
              <a:lnSpc>
                <a:spcPct val="80000"/>
              </a:lnSpc>
              <a:buFont typeface="Wingdings 2" pitchFamily="18" charset="2"/>
              <a:buNone/>
            </a:pPr>
            <a:endParaRPr lang="en-CA" sz="2600" smtClean="0"/>
          </a:p>
          <a:p>
            <a:pPr eaLnBrk="1" hangingPunct="1">
              <a:lnSpc>
                <a:spcPct val="80000"/>
              </a:lnSpc>
            </a:pPr>
            <a:r>
              <a:rPr lang="en-CA" sz="2600" smtClean="0"/>
              <a:t>Once the light hits the lens, it slows down and refracts further.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813"/>
            <a:ext cx="8229600" cy="6049962"/>
          </a:xfrm>
        </p:spPr>
        <p:txBody>
          <a:bodyPr/>
          <a:lstStyle/>
          <a:p>
            <a:pPr eaLnBrk="1" hangingPunct="1">
              <a:lnSpc>
                <a:spcPct val="80000"/>
              </a:lnSpc>
            </a:pPr>
            <a:r>
              <a:rPr lang="en-CA" sz="2800" smtClean="0"/>
              <a:t>Light is refracted to a focal point.</a:t>
            </a:r>
          </a:p>
          <a:p>
            <a:pPr eaLnBrk="1" hangingPunct="1">
              <a:lnSpc>
                <a:spcPct val="80000"/>
              </a:lnSpc>
              <a:buFont typeface="Wingdings 2" pitchFamily="18" charset="2"/>
              <a:buNone/>
            </a:pPr>
            <a:endParaRPr lang="en-CA" sz="2800" smtClean="0"/>
          </a:p>
          <a:p>
            <a:pPr eaLnBrk="1" hangingPunct="1">
              <a:lnSpc>
                <a:spcPct val="80000"/>
              </a:lnSpc>
            </a:pPr>
            <a:r>
              <a:rPr lang="en-CA" sz="2800" smtClean="0"/>
              <a:t>The focal point for the human eye is the retina.</a:t>
            </a:r>
          </a:p>
          <a:p>
            <a:pPr eaLnBrk="1" hangingPunct="1">
              <a:lnSpc>
                <a:spcPct val="80000"/>
              </a:lnSpc>
              <a:buFont typeface="Wingdings 2" pitchFamily="18" charset="2"/>
              <a:buNone/>
            </a:pPr>
            <a:endParaRPr lang="en-CA" sz="2800" smtClean="0"/>
          </a:p>
          <a:p>
            <a:pPr eaLnBrk="1" hangingPunct="1">
              <a:lnSpc>
                <a:spcPct val="80000"/>
              </a:lnSpc>
            </a:pPr>
            <a:r>
              <a:rPr lang="en-CA" sz="2800" smtClean="0"/>
              <a:t>The image is focused on the retina upside down.</a:t>
            </a:r>
          </a:p>
          <a:p>
            <a:pPr eaLnBrk="1" hangingPunct="1">
              <a:lnSpc>
                <a:spcPct val="80000"/>
              </a:lnSpc>
              <a:buFont typeface="Wingdings 2" pitchFamily="18" charset="2"/>
              <a:buNone/>
            </a:pPr>
            <a:endParaRPr lang="en-CA" sz="2800" smtClean="0"/>
          </a:p>
          <a:p>
            <a:pPr eaLnBrk="1" hangingPunct="1">
              <a:lnSpc>
                <a:spcPct val="80000"/>
              </a:lnSpc>
            </a:pPr>
            <a:r>
              <a:rPr lang="en-CA" sz="2800" smtClean="0"/>
              <a:t>Once it hits the rods and cones of the retina, the image is passed to the optic nerve and then to the occipital lobe.</a:t>
            </a:r>
          </a:p>
          <a:p>
            <a:pPr eaLnBrk="1" hangingPunct="1">
              <a:lnSpc>
                <a:spcPct val="80000"/>
              </a:lnSpc>
              <a:buFont typeface="Wingdings 2" pitchFamily="18" charset="2"/>
              <a:buNone/>
            </a:pPr>
            <a:endParaRPr lang="en-CA" sz="2800" smtClean="0"/>
          </a:p>
          <a:p>
            <a:pPr eaLnBrk="1" hangingPunct="1">
              <a:lnSpc>
                <a:spcPct val="80000"/>
              </a:lnSpc>
            </a:pPr>
            <a:r>
              <a:rPr lang="en-CA" sz="2800" smtClean="0"/>
              <a:t>In the occipital lobe it is turned right side up and interpreted. </a:t>
            </a:r>
          </a:p>
          <a:p>
            <a:pPr eaLnBrk="1" hangingPunct="1">
              <a:lnSpc>
                <a:spcPct val="80000"/>
              </a:lnSpc>
            </a:pPr>
            <a:endParaRPr lang="en-CA"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diycalculator.com/imgs/cvision-upside-dow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836613"/>
            <a:ext cx="8785225"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Accommodation</a:t>
            </a:r>
            <a:endParaRPr lang="en-CA"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lstStyle/>
          <a:p>
            <a:pPr eaLnBrk="1" hangingPunct="1">
              <a:lnSpc>
                <a:spcPct val="80000"/>
              </a:lnSpc>
            </a:pPr>
            <a:r>
              <a:rPr lang="en-CA" sz="2600" b="1" u="sng" smtClean="0"/>
              <a:t>Accommodation</a:t>
            </a:r>
            <a:r>
              <a:rPr lang="en-CA" sz="2600" smtClean="0"/>
              <a:t> - is adjustments made by the lens and pupil of the eye to focus on near and distant objects.</a:t>
            </a:r>
          </a:p>
          <a:p>
            <a:pPr eaLnBrk="1" hangingPunct="1">
              <a:lnSpc>
                <a:spcPct val="80000"/>
              </a:lnSpc>
              <a:buFont typeface="Wingdings 2" pitchFamily="18" charset="2"/>
              <a:buNone/>
            </a:pPr>
            <a:endParaRPr lang="en-CA" sz="2600" smtClean="0"/>
          </a:p>
          <a:p>
            <a:pPr eaLnBrk="1" hangingPunct="1">
              <a:lnSpc>
                <a:spcPct val="80000"/>
              </a:lnSpc>
            </a:pPr>
            <a:r>
              <a:rPr lang="en-CA" sz="2600" smtClean="0"/>
              <a:t>To view close objects the ciliary muscles contract and the lens becomes thicker.</a:t>
            </a:r>
          </a:p>
          <a:p>
            <a:pPr eaLnBrk="1" hangingPunct="1">
              <a:lnSpc>
                <a:spcPct val="80000"/>
              </a:lnSpc>
              <a:buFont typeface="Wingdings 2" pitchFamily="18" charset="2"/>
              <a:buNone/>
            </a:pPr>
            <a:endParaRPr lang="en-CA" sz="2600" smtClean="0"/>
          </a:p>
          <a:p>
            <a:pPr eaLnBrk="1" hangingPunct="1">
              <a:lnSpc>
                <a:spcPct val="80000"/>
              </a:lnSpc>
            </a:pPr>
            <a:r>
              <a:rPr lang="en-CA" sz="2600" smtClean="0"/>
              <a:t>To view distant object the ciliary muscles relax and the lens becomes thinner.</a:t>
            </a:r>
          </a:p>
          <a:p>
            <a:pPr eaLnBrk="1" hangingPunct="1">
              <a:lnSpc>
                <a:spcPct val="80000"/>
              </a:lnSpc>
            </a:pPr>
            <a:endParaRPr lang="en-CA" sz="2600" smtClean="0"/>
          </a:p>
          <a:p>
            <a:pPr eaLnBrk="1" hangingPunct="1">
              <a:lnSpc>
                <a:spcPct val="80000"/>
              </a:lnSpc>
            </a:pPr>
            <a:r>
              <a:rPr lang="en-CA" sz="2600" smtClean="0"/>
              <a:t>Objects </a:t>
            </a:r>
            <a:r>
              <a:rPr lang="en-CA" sz="2600" b="1" u="sng" smtClean="0"/>
              <a:t>6 m </a:t>
            </a:r>
            <a:r>
              <a:rPr lang="en-CA" sz="2600" smtClean="0"/>
              <a:t>from the viewer do not require accommodations.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sapdesignguild.org/editions/highlight_articles_01/images/accomod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836613"/>
            <a:ext cx="8532813" cy="502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5978525"/>
          </a:xfrm>
        </p:spPr>
        <p:txBody>
          <a:bodyPr/>
          <a:lstStyle/>
          <a:p>
            <a:pPr eaLnBrk="1" hangingPunct="1"/>
            <a:r>
              <a:rPr lang="en-CA" smtClean="0"/>
              <a:t>A secondary adjustment also occurs during accommodation.</a:t>
            </a:r>
          </a:p>
          <a:p>
            <a:pPr eaLnBrk="1" hangingPunct="1">
              <a:buFont typeface="Wingdings 2" pitchFamily="18" charset="2"/>
              <a:buNone/>
            </a:pPr>
            <a:endParaRPr lang="en-CA" smtClean="0"/>
          </a:p>
          <a:p>
            <a:pPr eaLnBrk="1" hangingPunct="1"/>
            <a:r>
              <a:rPr lang="en-CA" smtClean="0"/>
              <a:t>When objects are viewed from a distance the pupil dilates (gets bigger) to let in as much light as possible.</a:t>
            </a:r>
          </a:p>
          <a:p>
            <a:pPr eaLnBrk="1" hangingPunct="1">
              <a:buFont typeface="Wingdings 2" pitchFamily="18" charset="2"/>
              <a:buNone/>
            </a:pPr>
            <a:endParaRPr lang="en-CA" smtClean="0"/>
          </a:p>
          <a:p>
            <a:pPr eaLnBrk="1" hangingPunct="1"/>
            <a:r>
              <a:rPr lang="en-CA" smtClean="0"/>
              <a:t>When objects are viewed close up the pupil constricts.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Chemistry of Vision</a:t>
            </a:r>
            <a:endParaRPr lang="en-CA"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lstStyle/>
          <a:p>
            <a:pPr eaLnBrk="1" hangingPunct="1"/>
            <a:r>
              <a:rPr lang="en-CA" dirty="0" smtClean="0"/>
              <a:t>The rods contain a light-sensitive pigment called </a:t>
            </a:r>
            <a:r>
              <a:rPr lang="en-CA" b="1" u="sng" dirty="0" smtClean="0"/>
              <a:t>rhodopsin</a:t>
            </a:r>
            <a:r>
              <a:rPr lang="en-CA" dirty="0" smtClean="0"/>
              <a:t>. </a:t>
            </a:r>
          </a:p>
          <a:p>
            <a:pPr eaLnBrk="1" hangingPunct="1">
              <a:buFont typeface="Wingdings 2" pitchFamily="18" charset="2"/>
              <a:buNone/>
            </a:pPr>
            <a:endParaRPr lang="en-CA" dirty="0" smtClean="0"/>
          </a:p>
          <a:p>
            <a:pPr eaLnBrk="1" hangingPunct="1"/>
            <a:r>
              <a:rPr lang="en-CA" dirty="0" smtClean="0"/>
              <a:t>Rhodopsin is made of 2 components:</a:t>
            </a:r>
          </a:p>
          <a:p>
            <a:pPr eaLnBrk="1" hangingPunct="1">
              <a:buFont typeface="Century Gothic" pitchFamily="34" charset="0"/>
              <a:buAutoNum type="arabicPeriod"/>
            </a:pPr>
            <a:endParaRPr lang="en-CA" dirty="0" smtClean="0"/>
          </a:p>
          <a:p>
            <a:pPr eaLnBrk="1" hangingPunct="1">
              <a:buFont typeface="Wingdings 2" pitchFamily="18" charset="2"/>
              <a:buAutoNum type="arabicPeriod"/>
            </a:pPr>
            <a:r>
              <a:rPr lang="en-CA" b="1" u="sng" dirty="0" err="1" smtClean="0"/>
              <a:t>Retinene</a:t>
            </a:r>
            <a:r>
              <a:rPr lang="en-CA" b="1" u="sng" dirty="0" smtClean="0"/>
              <a:t>/Retinal</a:t>
            </a:r>
            <a:r>
              <a:rPr lang="en-CA" dirty="0" smtClean="0"/>
              <a:t> – the pigment portion made with Vitamin A</a:t>
            </a:r>
            <a:endParaRPr lang="en-CA" dirty="0"/>
          </a:p>
          <a:p>
            <a:pPr marL="65087" indent="0" eaLnBrk="1" hangingPunct="1">
              <a:buNone/>
            </a:pPr>
            <a:endParaRPr lang="en-CA" dirty="0" smtClean="0"/>
          </a:p>
          <a:p>
            <a:pPr eaLnBrk="1" hangingPunct="1">
              <a:buFont typeface="Wingdings 2" pitchFamily="18" charset="2"/>
              <a:buAutoNum type="arabicPeriod"/>
            </a:pPr>
            <a:r>
              <a:rPr lang="en-CA" b="1" u="sng" dirty="0" err="1" smtClean="0"/>
              <a:t>Opsin</a:t>
            </a:r>
            <a:r>
              <a:rPr lang="en-CA" dirty="0" smtClean="0"/>
              <a:t> – the protein portion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eyes work</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https://www.youtube.com/watch?v=gvozcv8pS3c</a:t>
            </a:r>
            <a:endParaRPr lang="en-US" dirty="0" smtClean="0"/>
          </a:p>
          <a:p>
            <a:endParaRPr lang="en-US" dirty="0"/>
          </a:p>
          <a:p>
            <a:r>
              <a:rPr lang="en-US" dirty="0" smtClean="0">
                <a:hlinkClick r:id="rId3"/>
              </a:rPr>
              <a:t>https://www.youtube.com/watch?v=cFVbLnXWn6A</a:t>
            </a:r>
            <a:r>
              <a:rPr lang="en-US" dirty="0" smtClean="0"/>
              <a:t> </a:t>
            </a:r>
            <a:endParaRPr lang="en-US" dirty="0"/>
          </a:p>
        </p:txBody>
      </p:sp>
    </p:spTree>
    <p:extLst>
      <p:ext uri="{BB962C8B-B14F-4D97-AF65-F5344CB8AC3E}">
        <p14:creationId xmlns:p14="http://schemas.microsoft.com/office/powerpoint/2010/main" val="1818596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Vision Defects</a:t>
            </a:r>
            <a:endParaRPr lang="en-CA"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lstStyle/>
          <a:p>
            <a:pPr eaLnBrk="1" hangingPunct="1"/>
            <a:r>
              <a:rPr lang="en-CA" b="1" u="sng" smtClean="0"/>
              <a:t>Glaucoma</a:t>
            </a:r>
            <a:r>
              <a:rPr lang="en-CA" smtClean="0"/>
              <a:t> – disease of the eye caused by a build up of aqueous humour in the eye.</a:t>
            </a:r>
          </a:p>
          <a:p>
            <a:pPr eaLnBrk="1" hangingPunct="1">
              <a:buFont typeface="Wingdings 2" pitchFamily="18" charset="2"/>
              <a:buNone/>
            </a:pPr>
            <a:endParaRPr lang="en-CA" smtClean="0"/>
          </a:p>
          <a:p>
            <a:pPr eaLnBrk="1" hangingPunct="1"/>
            <a:r>
              <a:rPr lang="en-CA" smtClean="0"/>
              <a:t>As fluid builds up, the pressure inside the eye increases causing the ganglion cells to die, which leads to loss of vision.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5978525"/>
          </a:xfrm>
        </p:spPr>
        <p:txBody>
          <a:bodyPr/>
          <a:lstStyle/>
          <a:p>
            <a:pPr eaLnBrk="1" hangingPunct="1"/>
            <a:r>
              <a:rPr lang="en-CA" b="1" u="sng" smtClean="0"/>
              <a:t>Cataracts</a:t>
            </a:r>
            <a:r>
              <a:rPr lang="en-CA" smtClean="0"/>
              <a:t> – condition that occurs when the lens or cornea becomes opaque, preventing light from passing through.</a:t>
            </a:r>
          </a:p>
        </p:txBody>
      </p:sp>
      <p:pic>
        <p:nvPicPr>
          <p:cNvPr id="24578" name="Picture 2" descr="http://www.herbalgranny.com/wp-content/uploads/2010/09/catara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708275"/>
            <a:ext cx="32385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4" descr="http://2.bp.blogspot.com/_uUiJTn2M368/TRQ9_3eReHI/AAAAAAAAAA0/kZCU1DVsHcU/s1600/vi7_catarac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924175"/>
            <a:ext cx="38100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4578"/>
                                        </p:tgtEl>
                                        <p:attrNameLst>
                                          <p:attrName>style.visibility</p:attrName>
                                        </p:attrNameLst>
                                      </p:cBhvr>
                                      <p:to>
                                        <p:strVal val="visible"/>
                                      </p:to>
                                    </p:set>
                                    <p:anim calcmode="lin" valueType="num">
                                      <p:cBhvr additive="base">
                                        <p:cTn id="12" dur="500" fill="hold"/>
                                        <p:tgtEl>
                                          <p:spTgt spid="24578"/>
                                        </p:tgtEl>
                                        <p:attrNameLst>
                                          <p:attrName>ppt_x</p:attrName>
                                        </p:attrNameLst>
                                      </p:cBhvr>
                                      <p:tavLst>
                                        <p:tav tm="0">
                                          <p:val>
                                            <p:strVal val="#ppt_x"/>
                                          </p:val>
                                        </p:tav>
                                        <p:tav tm="100000">
                                          <p:val>
                                            <p:strVal val="#ppt_x"/>
                                          </p:val>
                                        </p:tav>
                                      </p:tavLst>
                                    </p:anim>
                                    <p:anim calcmode="lin" valueType="num">
                                      <p:cBhvr additive="base">
                                        <p:cTn id="13" dur="5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4580"/>
                                        </p:tgtEl>
                                        <p:attrNameLst>
                                          <p:attrName>style.visibility</p:attrName>
                                        </p:attrNameLst>
                                      </p:cBhvr>
                                      <p:to>
                                        <p:strVal val="visible"/>
                                      </p:to>
                                    </p:set>
                                    <p:anim calcmode="lin" valueType="num">
                                      <p:cBhvr additive="base">
                                        <p:cTn id="18" dur="500" fill="hold"/>
                                        <p:tgtEl>
                                          <p:spTgt spid="24580"/>
                                        </p:tgtEl>
                                        <p:attrNameLst>
                                          <p:attrName>ppt_x</p:attrName>
                                        </p:attrNameLst>
                                      </p:cBhvr>
                                      <p:tavLst>
                                        <p:tav tm="0">
                                          <p:val>
                                            <p:strVal val="#ppt_x"/>
                                          </p:val>
                                        </p:tav>
                                        <p:tav tm="100000">
                                          <p:val>
                                            <p:strVal val="#ppt_x"/>
                                          </p:val>
                                        </p:tav>
                                      </p:tavLst>
                                    </p:anim>
                                    <p:anim calcmode="lin" valueType="num">
                                      <p:cBhvr additive="base">
                                        <p:cTn id="19"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5978525"/>
          </a:xfrm>
        </p:spPr>
        <p:txBody>
          <a:bodyPr/>
          <a:lstStyle/>
          <a:p>
            <a:pPr eaLnBrk="1" hangingPunct="1"/>
            <a:r>
              <a:rPr lang="en-CA" b="1" u="sng" smtClean="0"/>
              <a:t>Astigmatism</a:t>
            </a:r>
            <a:r>
              <a:rPr lang="en-CA" smtClean="0"/>
              <a:t> – vision defect caused by abnormal curvature of the lens or cornea. </a:t>
            </a:r>
          </a:p>
          <a:p>
            <a:pPr eaLnBrk="1" hangingPunct="1"/>
            <a:r>
              <a:rPr lang="en-CA" smtClean="0"/>
              <a:t>Light cannot be refracted properly.</a:t>
            </a:r>
          </a:p>
          <a:p>
            <a:pPr eaLnBrk="1" hangingPunct="1"/>
            <a:endParaRPr lang="en-CA" smtClean="0"/>
          </a:p>
          <a:p>
            <a:pPr eaLnBrk="1" hangingPunct="1"/>
            <a:r>
              <a:rPr lang="en-CA" b="1" u="sng" smtClean="0"/>
              <a:t>Myopia</a:t>
            </a:r>
            <a:r>
              <a:rPr lang="en-CA" smtClean="0"/>
              <a:t> – nearsightedness; occurs when the image is focused in front of the retina.</a:t>
            </a:r>
          </a:p>
          <a:p>
            <a:pPr eaLnBrk="1" hangingPunct="1"/>
            <a:endParaRPr lang="en-CA" smtClean="0"/>
          </a:p>
          <a:p>
            <a:pPr eaLnBrk="1" hangingPunct="1"/>
            <a:r>
              <a:rPr lang="en-CA" b="1" u="sng" smtClean="0"/>
              <a:t>Hyperopia</a:t>
            </a:r>
            <a:r>
              <a:rPr lang="en-CA" smtClean="0"/>
              <a:t> – farsightedness; occurs when the image is focused behind the retina.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Visual Defects and Their Corrections</a:t>
            </a:r>
            <a:endParaRPr lang="en-CA" dirty="0">
              <a:solidFill>
                <a:schemeClr val="accent1">
                  <a:tint val="83000"/>
                  <a:satMod val="150000"/>
                </a:schemeClr>
              </a:solidFill>
            </a:endParaRPr>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49500"/>
            <a:ext cx="9169400"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2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813"/>
            <a:ext cx="8229600" cy="6049962"/>
          </a:xfrm>
        </p:spPr>
        <p:txBody>
          <a:bodyPr/>
          <a:lstStyle/>
          <a:p>
            <a:pPr eaLnBrk="1" hangingPunct="1">
              <a:lnSpc>
                <a:spcPct val="80000"/>
              </a:lnSpc>
            </a:pPr>
            <a:r>
              <a:rPr lang="en-CA" sz="2600" dirty="0" smtClean="0"/>
              <a:t>When a single photon of light (a package of energy), strikes a rhodopsin molecule it divides into its two components.- OPSIN and RETINAL</a:t>
            </a:r>
          </a:p>
          <a:p>
            <a:pPr marL="65087" indent="0" eaLnBrk="1" hangingPunct="1">
              <a:lnSpc>
                <a:spcPct val="80000"/>
              </a:lnSpc>
              <a:buNone/>
            </a:pPr>
            <a:endParaRPr lang="en-CA" sz="2600" dirty="0"/>
          </a:p>
          <a:p>
            <a:pPr marL="65087" indent="0" eaLnBrk="1" hangingPunct="1">
              <a:lnSpc>
                <a:spcPct val="80000"/>
              </a:lnSpc>
              <a:buNone/>
            </a:pPr>
            <a:r>
              <a:rPr lang="en-CA" sz="2600" dirty="0" smtClean="0"/>
              <a:t>** DIAGRAM**</a:t>
            </a:r>
          </a:p>
          <a:p>
            <a:pPr eaLnBrk="1" hangingPunct="1">
              <a:lnSpc>
                <a:spcPct val="80000"/>
              </a:lnSpc>
              <a:buFont typeface="Wingdings 2" pitchFamily="18" charset="2"/>
              <a:buNone/>
            </a:pPr>
            <a:endParaRPr lang="en-CA" sz="2600" dirty="0" smtClean="0"/>
          </a:p>
          <a:p>
            <a:pPr eaLnBrk="1" hangingPunct="1">
              <a:lnSpc>
                <a:spcPct val="80000"/>
              </a:lnSpc>
            </a:pPr>
            <a:r>
              <a:rPr lang="en-CA" sz="2600" dirty="0" smtClean="0"/>
              <a:t>This division alters the cell membrane of the rods and produces an action potential.</a:t>
            </a:r>
          </a:p>
          <a:p>
            <a:pPr eaLnBrk="1" hangingPunct="1">
              <a:lnSpc>
                <a:spcPct val="80000"/>
              </a:lnSpc>
              <a:buFont typeface="Wingdings 2" pitchFamily="18" charset="2"/>
              <a:buNone/>
            </a:pPr>
            <a:endParaRPr lang="en-CA" sz="2600" dirty="0" smtClean="0"/>
          </a:p>
          <a:p>
            <a:pPr eaLnBrk="1" hangingPunct="1">
              <a:lnSpc>
                <a:spcPct val="80000"/>
              </a:lnSpc>
            </a:pPr>
            <a:r>
              <a:rPr lang="en-CA" sz="2600" dirty="0" smtClean="0"/>
              <a:t>Neurotransmitters are released from the end plates of the rods and the nerve impulse is conducted across synapses to the bipolar cells, then to the ganglion and finally to the optic nerve.</a:t>
            </a:r>
          </a:p>
          <a:p>
            <a:pPr eaLnBrk="1" hangingPunct="1">
              <a:lnSpc>
                <a:spcPct val="80000"/>
              </a:lnSpc>
              <a:buFont typeface="Wingdings 2" pitchFamily="18" charset="2"/>
              <a:buNone/>
            </a:pPr>
            <a:endParaRPr lang="en-CA" sz="2600" dirty="0" smtClean="0"/>
          </a:p>
          <a:p>
            <a:pPr eaLnBrk="1" hangingPunct="1">
              <a:lnSpc>
                <a:spcPct val="80000"/>
              </a:lnSpc>
            </a:pPr>
            <a:r>
              <a:rPr lang="en-CA" sz="2600" dirty="0" smtClean="0"/>
              <a:t>vitamin A is needed to restore rhodopsin molecule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Colour Perception</a:t>
            </a:r>
            <a:endParaRPr lang="en-CA"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lstStyle/>
          <a:p>
            <a:pPr eaLnBrk="1" hangingPunct="1">
              <a:lnSpc>
                <a:spcPct val="90000"/>
              </a:lnSpc>
            </a:pPr>
            <a:r>
              <a:rPr lang="en-CA" smtClean="0"/>
              <a:t>The cones are responsible for colour vision.</a:t>
            </a:r>
          </a:p>
          <a:p>
            <a:pPr eaLnBrk="1" hangingPunct="1">
              <a:lnSpc>
                <a:spcPct val="90000"/>
              </a:lnSpc>
              <a:buFont typeface="Wingdings 2" pitchFamily="18" charset="2"/>
              <a:buNone/>
            </a:pPr>
            <a:endParaRPr lang="en-CA" smtClean="0"/>
          </a:p>
          <a:p>
            <a:pPr eaLnBrk="1" hangingPunct="1">
              <a:lnSpc>
                <a:spcPct val="90000"/>
              </a:lnSpc>
            </a:pPr>
            <a:r>
              <a:rPr lang="en-CA" smtClean="0"/>
              <a:t>Each cone is sensitive to one of the three </a:t>
            </a:r>
            <a:r>
              <a:rPr lang="en-CA" b="1" u="sng" smtClean="0"/>
              <a:t>primary colours of source light</a:t>
            </a:r>
            <a:r>
              <a:rPr lang="en-CA" smtClean="0"/>
              <a:t>:</a:t>
            </a:r>
          </a:p>
          <a:p>
            <a:pPr eaLnBrk="1" hangingPunct="1">
              <a:lnSpc>
                <a:spcPct val="90000"/>
              </a:lnSpc>
              <a:buFont typeface="Wingdings 2" pitchFamily="18" charset="2"/>
              <a:buNone/>
            </a:pPr>
            <a:endParaRPr lang="en-CA" smtClean="0"/>
          </a:p>
          <a:p>
            <a:pPr eaLnBrk="1" hangingPunct="1">
              <a:lnSpc>
                <a:spcPct val="90000"/>
              </a:lnSpc>
              <a:buFont typeface="Wingdings 2" pitchFamily="18" charset="2"/>
              <a:buAutoNum type="arabicPeriod"/>
            </a:pPr>
            <a:r>
              <a:rPr lang="en-CA" smtClean="0">
                <a:solidFill>
                  <a:srgbClr val="FF0000"/>
                </a:solidFill>
              </a:rPr>
              <a:t>Red</a:t>
            </a:r>
          </a:p>
          <a:p>
            <a:pPr eaLnBrk="1" hangingPunct="1">
              <a:lnSpc>
                <a:spcPct val="90000"/>
              </a:lnSpc>
              <a:buFont typeface="Wingdings 2" pitchFamily="18" charset="2"/>
              <a:buAutoNum type="arabicPeriod"/>
            </a:pPr>
            <a:r>
              <a:rPr lang="en-CA" smtClean="0">
                <a:solidFill>
                  <a:srgbClr val="0000FF"/>
                </a:solidFill>
              </a:rPr>
              <a:t>Blue</a:t>
            </a:r>
          </a:p>
          <a:p>
            <a:pPr eaLnBrk="1" hangingPunct="1">
              <a:lnSpc>
                <a:spcPct val="90000"/>
              </a:lnSpc>
              <a:buFont typeface="Wingdings 2" pitchFamily="18" charset="2"/>
              <a:buAutoNum type="arabicPeriod"/>
            </a:pPr>
            <a:r>
              <a:rPr lang="en-CA" smtClean="0">
                <a:solidFill>
                  <a:srgbClr val="00B050"/>
                </a:solidFill>
              </a:rPr>
              <a:t>Green</a:t>
            </a:r>
          </a:p>
          <a:p>
            <a:pPr eaLnBrk="1" hangingPunct="1">
              <a:lnSpc>
                <a:spcPct val="90000"/>
              </a:lnSpc>
              <a:buFont typeface="Wingdings 2" pitchFamily="18" charset="2"/>
              <a:buNone/>
            </a:pPr>
            <a:endParaRPr lang="en-C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5978525"/>
          </a:xfrm>
        </p:spPr>
        <p:txBody>
          <a:bodyPr/>
          <a:lstStyle/>
          <a:p>
            <a:pPr eaLnBrk="1" hangingPunct="1"/>
            <a:r>
              <a:rPr lang="en-CA" smtClean="0"/>
              <a:t>Our eyes can also perceive three </a:t>
            </a:r>
            <a:r>
              <a:rPr lang="en-CA" b="1" u="sng" smtClean="0"/>
              <a:t>primary colours of reflected light</a:t>
            </a:r>
            <a:r>
              <a:rPr lang="en-CA" smtClean="0"/>
              <a:t>:</a:t>
            </a:r>
          </a:p>
          <a:p>
            <a:pPr eaLnBrk="1" hangingPunct="1"/>
            <a:endParaRPr lang="en-CA" smtClean="0"/>
          </a:p>
          <a:p>
            <a:pPr eaLnBrk="1" hangingPunct="1">
              <a:buFont typeface="Wingdings 2" pitchFamily="18" charset="2"/>
              <a:buAutoNum type="arabicPeriod"/>
            </a:pPr>
            <a:r>
              <a:rPr lang="en-CA" smtClean="0">
                <a:solidFill>
                  <a:srgbClr val="FF3399"/>
                </a:solidFill>
              </a:rPr>
              <a:t>Magenta </a:t>
            </a:r>
            <a:r>
              <a:rPr lang="en-CA" smtClean="0"/>
              <a:t>(Hot pink)</a:t>
            </a:r>
          </a:p>
          <a:p>
            <a:pPr eaLnBrk="1" hangingPunct="1">
              <a:buFont typeface="Wingdings 2" pitchFamily="18" charset="2"/>
              <a:buAutoNum type="arabicPeriod"/>
            </a:pPr>
            <a:r>
              <a:rPr lang="en-CA" smtClean="0">
                <a:solidFill>
                  <a:srgbClr val="00B0F0"/>
                </a:solidFill>
              </a:rPr>
              <a:t>Cyan </a:t>
            </a:r>
            <a:r>
              <a:rPr lang="en-CA" smtClean="0"/>
              <a:t>(Light Tealish Blue)</a:t>
            </a:r>
          </a:p>
          <a:p>
            <a:pPr eaLnBrk="1" hangingPunct="1">
              <a:buFont typeface="Wingdings 2" pitchFamily="18" charset="2"/>
              <a:buAutoNum type="arabicPeriod"/>
            </a:pPr>
            <a:r>
              <a:rPr lang="en-CA" smtClean="0">
                <a:solidFill>
                  <a:srgbClr val="FFFF00"/>
                </a:solidFill>
              </a:rPr>
              <a:t>Yellow</a:t>
            </a:r>
            <a:r>
              <a:rPr lang="en-CA" smtClean="0"/>
              <a:t> </a:t>
            </a:r>
          </a:p>
          <a:p>
            <a:pPr eaLnBrk="1" hangingPunct="1">
              <a:buFont typeface="Wingdings 2" pitchFamily="18" charset="2"/>
              <a:buAutoNum type="arabicPeriod"/>
            </a:pPr>
            <a:endParaRPr lang="en-CA" smtClean="0"/>
          </a:p>
          <a:p>
            <a:pPr eaLnBrk="1" hangingPunct="1"/>
            <a:r>
              <a:rPr lang="en-CA" smtClean="0"/>
              <a:t>We see the primary colours of reflected light when combinations of cones are stimulated.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Primary Colours of Light</a:t>
            </a:r>
            <a:endParaRPr lang="en-CA" dirty="0">
              <a:solidFill>
                <a:schemeClr val="accent1">
                  <a:tint val="83000"/>
                  <a:satMod val="150000"/>
                </a:schemeClr>
              </a:solidFill>
            </a:endParaRPr>
          </a:p>
        </p:txBody>
      </p:sp>
      <p:pic>
        <p:nvPicPr>
          <p:cNvPr id="32770" name="Picture 2" descr="http://www.colourtherapyhealing.com/colour/images/additive-primary-colour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700213"/>
            <a:ext cx="4897438"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5978525"/>
          </a:xfrm>
        </p:spPr>
        <p:txBody>
          <a:bodyPr/>
          <a:lstStyle/>
          <a:p>
            <a:pPr eaLnBrk="1" hangingPunct="1"/>
            <a:r>
              <a:rPr lang="en-CA" smtClean="0"/>
              <a:t>We see yellow when cones sensitive to both </a:t>
            </a:r>
            <a:r>
              <a:rPr lang="en-CA" b="1" u="sng" smtClean="0"/>
              <a:t>red and green </a:t>
            </a:r>
            <a:r>
              <a:rPr lang="en-CA" smtClean="0"/>
              <a:t>wavelengths are stimulated.</a:t>
            </a:r>
          </a:p>
          <a:p>
            <a:pPr eaLnBrk="1" hangingPunct="1">
              <a:buFont typeface="Wingdings 2" pitchFamily="18" charset="2"/>
              <a:buNone/>
            </a:pPr>
            <a:endParaRPr lang="en-CA" smtClean="0"/>
          </a:p>
          <a:p>
            <a:pPr eaLnBrk="1" hangingPunct="1"/>
            <a:r>
              <a:rPr lang="en-CA" smtClean="0"/>
              <a:t>We see cyan when cones sensitive to </a:t>
            </a:r>
            <a:r>
              <a:rPr lang="en-CA" b="1" u="sng" smtClean="0"/>
              <a:t>blue and green </a:t>
            </a:r>
            <a:r>
              <a:rPr lang="en-CA" smtClean="0"/>
              <a:t>wavelengths are stimulated.</a:t>
            </a:r>
          </a:p>
          <a:p>
            <a:pPr eaLnBrk="1" hangingPunct="1">
              <a:buFont typeface="Wingdings 2" pitchFamily="18" charset="2"/>
              <a:buNone/>
            </a:pPr>
            <a:endParaRPr lang="en-CA" smtClean="0"/>
          </a:p>
          <a:p>
            <a:pPr eaLnBrk="1" hangingPunct="1"/>
            <a:r>
              <a:rPr lang="en-CA" smtClean="0"/>
              <a:t>We see magenta what cones sensitive to </a:t>
            </a:r>
            <a:r>
              <a:rPr lang="en-CA" b="1" u="sng" smtClean="0"/>
              <a:t>blue and red </a:t>
            </a:r>
            <a:r>
              <a:rPr lang="en-CA" smtClean="0"/>
              <a:t> wavelengths are stimulated.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Colour Blindness</a:t>
            </a:r>
            <a:endParaRPr lang="en-CA"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lstStyle/>
          <a:p>
            <a:pPr eaLnBrk="1" hangingPunct="1">
              <a:lnSpc>
                <a:spcPct val="80000"/>
              </a:lnSpc>
            </a:pPr>
            <a:r>
              <a:rPr lang="en-CA" sz="2800" smtClean="0"/>
              <a:t>Colour blindness occurs when one or more types of cones are defective.</a:t>
            </a:r>
          </a:p>
          <a:p>
            <a:pPr eaLnBrk="1" hangingPunct="1">
              <a:lnSpc>
                <a:spcPct val="80000"/>
              </a:lnSpc>
              <a:buFont typeface="Wingdings 2" pitchFamily="18" charset="2"/>
              <a:buNone/>
            </a:pPr>
            <a:endParaRPr lang="en-CA" sz="2800" smtClean="0"/>
          </a:p>
          <a:p>
            <a:pPr eaLnBrk="1" hangingPunct="1">
              <a:lnSpc>
                <a:spcPct val="80000"/>
              </a:lnSpc>
            </a:pPr>
            <a:r>
              <a:rPr lang="en-CA" sz="2800" smtClean="0"/>
              <a:t>The most common type is red-green.</a:t>
            </a:r>
          </a:p>
          <a:p>
            <a:pPr eaLnBrk="1" hangingPunct="1">
              <a:lnSpc>
                <a:spcPct val="80000"/>
              </a:lnSpc>
              <a:buFont typeface="Wingdings 2" pitchFamily="18" charset="2"/>
              <a:buNone/>
            </a:pPr>
            <a:endParaRPr lang="en-CA" sz="2800" smtClean="0"/>
          </a:p>
          <a:p>
            <a:pPr eaLnBrk="1" hangingPunct="1">
              <a:lnSpc>
                <a:spcPct val="80000"/>
              </a:lnSpc>
            </a:pPr>
            <a:r>
              <a:rPr lang="en-CA" sz="2800" smtClean="0"/>
              <a:t>Red-green colour blindness occurs when red sensitive cones fail to work properly.</a:t>
            </a:r>
          </a:p>
          <a:p>
            <a:pPr eaLnBrk="1" hangingPunct="1">
              <a:lnSpc>
                <a:spcPct val="80000"/>
              </a:lnSpc>
              <a:buFont typeface="Wingdings 2" pitchFamily="18" charset="2"/>
              <a:buNone/>
            </a:pPr>
            <a:endParaRPr lang="en-CA" sz="2800" smtClean="0"/>
          </a:p>
          <a:p>
            <a:pPr eaLnBrk="1" hangingPunct="1">
              <a:lnSpc>
                <a:spcPct val="80000"/>
              </a:lnSpc>
            </a:pPr>
            <a:r>
              <a:rPr lang="en-CA" sz="2800" smtClean="0"/>
              <a:t>Colour blindness is genetic.</a:t>
            </a:r>
          </a:p>
          <a:p>
            <a:pPr eaLnBrk="1" hangingPunct="1">
              <a:lnSpc>
                <a:spcPct val="80000"/>
              </a:lnSpc>
              <a:buFont typeface="Wingdings 2" pitchFamily="18" charset="2"/>
              <a:buNone/>
            </a:pPr>
            <a:endParaRPr lang="en-CA" sz="2800" smtClean="0"/>
          </a:p>
          <a:p>
            <a:pPr eaLnBrk="1" hangingPunct="1">
              <a:lnSpc>
                <a:spcPct val="80000"/>
              </a:lnSpc>
            </a:pPr>
            <a:r>
              <a:rPr lang="en-CA" sz="2800" smtClean="0"/>
              <a:t>More common in males.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CA" dirty="0" smtClean="0">
                <a:solidFill>
                  <a:schemeClr val="accent1">
                    <a:tint val="83000"/>
                    <a:satMod val="150000"/>
                  </a:schemeClr>
                </a:solidFill>
              </a:rPr>
              <a:t>Lets Test Our Colour Blindness</a:t>
            </a:r>
            <a:endParaRPr lang="en-CA"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lstStyle/>
          <a:p>
            <a:pPr eaLnBrk="1" hangingPunct="1"/>
            <a:r>
              <a:rPr lang="en-CA" smtClean="0"/>
              <a:t>What do you see in each of the following images?</a:t>
            </a:r>
          </a:p>
        </p:txBody>
      </p:sp>
      <p:pic>
        <p:nvPicPr>
          <p:cNvPr id="1026" name="Picture 2" descr="http://www.toledo-bend.com/colorblind/Color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997200"/>
            <a:ext cx="3671887"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438</TotalTime>
  <Words>723</Words>
  <Application>Microsoft Office PowerPoint</Application>
  <PresentationFormat>On-screen Show (4:3)</PresentationFormat>
  <Paragraphs>109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Verve</vt:lpstr>
      <vt:lpstr>Chapter 14</vt:lpstr>
      <vt:lpstr>Chemistry of Vision</vt:lpstr>
      <vt:lpstr>PowerPoint Presentation</vt:lpstr>
      <vt:lpstr>Colour Perception</vt:lpstr>
      <vt:lpstr>PowerPoint Presentation</vt:lpstr>
      <vt:lpstr>Primary Colours of Light</vt:lpstr>
      <vt:lpstr>PowerPoint Presentation</vt:lpstr>
      <vt:lpstr>Colour Blindness</vt:lpstr>
      <vt:lpstr>Lets Test Our Colour Blindness</vt:lpstr>
      <vt:lpstr>PowerPoint Presentation</vt:lpstr>
      <vt:lpstr>PowerPoint Presentation</vt:lpstr>
      <vt:lpstr>PowerPoint Presentation</vt:lpstr>
      <vt:lpstr>After Images</vt:lpstr>
      <vt:lpstr>Focusing the Image</vt:lpstr>
      <vt:lpstr>PowerPoint Presentation</vt:lpstr>
      <vt:lpstr>PowerPoint Presentation</vt:lpstr>
      <vt:lpstr>Accommodation</vt:lpstr>
      <vt:lpstr>PowerPoint Presentation</vt:lpstr>
      <vt:lpstr>PowerPoint Presentation</vt:lpstr>
      <vt:lpstr>How eyes work</vt:lpstr>
      <vt:lpstr>Vision Defects</vt:lpstr>
      <vt:lpstr>PowerPoint Presentation</vt:lpstr>
      <vt:lpstr>PowerPoint Presentation</vt:lpstr>
      <vt:lpstr>Visual Defects and Their Corrections</vt:lpstr>
    </vt:vector>
  </TitlesOfParts>
  <Company>Peace River School Division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dc:title>
  <dc:creator>johnsota</dc:creator>
  <cp:lastModifiedBy>Windows User</cp:lastModifiedBy>
  <cp:revision>26</cp:revision>
  <dcterms:created xsi:type="dcterms:W3CDTF">2011-02-14T23:31:20Z</dcterms:created>
  <dcterms:modified xsi:type="dcterms:W3CDTF">2014-02-18T18:22:37Z</dcterms:modified>
</cp:coreProperties>
</file>