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4" r:id="rId4"/>
    <p:sldId id="265" r:id="rId5"/>
    <p:sldId id="258" r:id="rId6"/>
    <p:sldId id="266" r:id="rId7"/>
    <p:sldId id="267" r:id="rId8"/>
    <p:sldId id="259" r:id="rId9"/>
    <p:sldId id="268" r:id="rId10"/>
    <p:sldId id="276" r:id="rId11"/>
    <p:sldId id="269" r:id="rId12"/>
    <p:sldId id="271" r:id="rId13"/>
    <p:sldId id="263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298" autoAdjust="0"/>
  </p:normalViewPr>
  <p:slideViewPr>
    <p:cSldViewPr>
      <p:cViewPr varScale="1">
        <p:scale>
          <a:sx n="61" d="100"/>
          <a:sy n="61" d="100"/>
        </p:scale>
        <p:origin x="-75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B69FA-EB2C-40E8-ACD6-D41438CE0CE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71A02-FB6F-40F3-804A-6BA84F58C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64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INB of</a:t>
            </a:r>
            <a:r>
              <a:rPr lang="en-US" baseline="0" dirty="0" smtClean="0"/>
              <a:t> compare each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1A02-FB6F-40F3-804A-6BA84F58C9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96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INB 5 flap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1A02-FB6F-40F3-804A-6BA84F58C9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70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out testing material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1A02-FB6F-40F3-804A-6BA84F58C9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48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F6CD-FEA4-41B8-9408-96BF426A8A1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FBA2-437E-4755-9462-09E30DEE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3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F6CD-FEA4-41B8-9408-96BF426A8A1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FBA2-437E-4755-9462-09E30DEE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1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F6CD-FEA4-41B8-9408-96BF426A8A1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FBA2-437E-4755-9462-09E30DEE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60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F6CD-FEA4-41B8-9408-96BF426A8A1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FBA2-437E-4755-9462-09E30DEE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0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F6CD-FEA4-41B8-9408-96BF426A8A1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FBA2-437E-4755-9462-09E30DEE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0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F6CD-FEA4-41B8-9408-96BF426A8A1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FBA2-437E-4755-9462-09E30DEE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7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F6CD-FEA4-41B8-9408-96BF426A8A1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FBA2-437E-4755-9462-09E30DEE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38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F6CD-FEA4-41B8-9408-96BF426A8A1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FBA2-437E-4755-9462-09E30DEE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81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F6CD-FEA4-41B8-9408-96BF426A8A1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FBA2-437E-4755-9462-09E30DEE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8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F6CD-FEA4-41B8-9408-96BF426A8A1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FBA2-437E-4755-9462-09E30DEE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6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F6CD-FEA4-41B8-9408-96BF426A8A1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FBA2-437E-4755-9462-09E30DEE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4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BF6CD-FEA4-41B8-9408-96BF426A8A1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9FBA2-437E-4755-9462-09E30DEE2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7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Lake Ecosystems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3: Changes in Lake Ecosystems</a:t>
            </a:r>
          </a:p>
          <a:p>
            <a:r>
              <a:rPr lang="en-US" dirty="0" smtClean="0"/>
              <a:t>115-119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42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12103"/>
            <a:ext cx="2971800" cy="290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990600"/>
            <a:ext cx="2971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001" y="3962400"/>
            <a:ext cx="3338513" cy="250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314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>
                <a:solidFill>
                  <a:schemeClr val="bg1"/>
                </a:solidFill>
              </a:rPr>
              <a:t>Indicators of Water Quality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CA" dirty="0"/>
              <a:t>2) </a:t>
            </a:r>
            <a:r>
              <a:rPr lang="en-CA" b="1" u="sng" dirty="0"/>
              <a:t>Dissolved Oxygen</a:t>
            </a:r>
          </a:p>
          <a:p>
            <a:pPr>
              <a:buNone/>
            </a:pPr>
            <a:r>
              <a:rPr lang="en-CA" dirty="0"/>
              <a:t>	- Chemical reagents change color to indicate the amount of dissolved oxygen present in a water sample</a:t>
            </a:r>
          </a:p>
          <a:p>
            <a:pPr>
              <a:buNone/>
            </a:pPr>
            <a:r>
              <a:rPr lang="en-CA" dirty="0"/>
              <a:t>	- healthy lakes that are cool and not polluted have levels of dissolved oxygen from 8 -14 mg/L</a:t>
            </a:r>
          </a:p>
          <a:p>
            <a:pPr>
              <a:buNone/>
            </a:pPr>
            <a:r>
              <a:rPr lang="en-CA" dirty="0"/>
              <a:t>	- the level/amount of dissolved oxygen determines the organisms that live in that lake</a:t>
            </a:r>
          </a:p>
          <a:p>
            <a:pPr>
              <a:buNone/>
            </a:pPr>
            <a:r>
              <a:rPr lang="en-CA" dirty="0"/>
              <a:t>	- as dissolved oxygen drops, fewer organisms can be </a:t>
            </a:r>
            <a:r>
              <a:rPr lang="en-CA" dirty="0" smtClean="0"/>
              <a:t>supported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6843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229600" cy="5721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CA" dirty="0" smtClean="0"/>
              <a:t>3) </a:t>
            </a:r>
            <a:r>
              <a:rPr lang="en-CA" b="1" u="sng" dirty="0" smtClean="0"/>
              <a:t>Biological Oxygen Demand</a:t>
            </a:r>
          </a:p>
          <a:p>
            <a:pPr eaLnBrk="1" hangingPunct="1">
              <a:buFontTx/>
              <a:buNone/>
            </a:pPr>
            <a:r>
              <a:rPr lang="en-CA" dirty="0" smtClean="0"/>
              <a:t>	- the amount of dissolved oxygen needed by decomposers to completely break down the organic matter in a water sample at 20 C over 5 days</a:t>
            </a:r>
          </a:p>
          <a:p>
            <a:pPr eaLnBrk="1" hangingPunct="1">
              <a:buFontTx/>
              <a:buNone/>
            </a:pPr>
            <a:r>
              <a:rPr lang="en-CA" dirty="0" smtClean="0"/>
              <a:t>	- the BOD indicates the amount of available organic matter in a water sample</a:t>
            </a:r>
          </a:p>
          <a:p>
            <a:pPr eaLnBrk="1" hangingPunct="1">
              <a:buFontTx/>
              <a:buNone/>
            </a:pPr>
            <a:r>
              <a:rPr lang="en-CA" dirty="0" smtClean="0"/>
              <a:t>	- if BOD is high, there are many decomposers, and less oxygen is available</a:t>
            </a:r>
          </a:p>
        </p:txBody>
      </p:sp>
    </p:spTree>
    <p:extLst>
      <p:ext uri="{BB962C8B-B14F-4D97-AF65-F5344CB8AC3E}">
        <p14:creationId xmlns:p14="http://schemas.microsoft.com/office/powerpoint/2010/main" val="169600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Examples: Changes in Alberta lakes</a:t>
            </a:r>
            <a:br>
              <a:rPr lang="en-US" dirty="0" smtClean="0"/>
            </a:br>
            <a:r>
              <a:rPr lang="en-US" sz="2800" dirty="0" smtClean="0"/>
              <a:t>pg. 119-120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Salinity</a:t>
            </a:r>
            <a:endParaRPr lang="en-US" dirty="0"/>
          </a:p>
          <a:p>
            <a:r>
              <a:rPr lang="en-US" dirty="0" smtClean="0"/>
              <a:t>Shorelines</a:t>
            </a:r>
            <a:endParaRPr lang="en-US" dirty="0"/>
          </a:p>
          <a:p>
            <a:r>
              <a:rPr lang="en-US" dirty="0" smtClean="0"/>
              <a:t>Sewage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8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Salinity</a:t>
            </a:r>
            <a:endParaRPr lang="en-CA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dirty="0" smtClean="0"/>
              <a:t>Increased evaporation rates of water due to climate change</a:t>
            </a:r>
            <a:endParaRPr lang="en-CA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CA" dirty="0" smtClean="0"/>
          </a:p>
          <a:p>
            <a:pPr eaLnBrk="1" hangingPunct="1">
              <a:lnSpc>
                <a:spcPct val="90000"/>
              </a:lnSpc>
            </a:pPr>
            <a:r>
              <a:rPr lang="en-CA" dirty="0" smtClean="0"/>
              <a:t>Result: Lake w</a:t>
            </a:r>
            <a:r>
              <a:rPr lang="en-CA" dirty="0" smtClean="0"/>
              <a:t>ater </a:t>
            </a:r>
            <a:r>
              <a:rPr lang="en-CA" dirty="0" smtClean="0"/>
              <a:t>levels are dropping.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A" dirty="0" smtClean="0"/>
          </a:p>
          <a:p>
            <a:pPr eaLnBrk="1" hangingPunct="1">
              <a:lnSpc>
                <a:spcPct val="90000"/>
              </a:lnSpc>
            </a:pPr>
            <a:r>
              <a:rPr lang="en-CA" dirty="0" smtClean="0"/>
              <a:t>Increased salinity, or changes in salt content of the lake water.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00678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CA" dirty="0"/>
              <a:t>Cottage owners have changed the shorelines causing changes to the water quality.</a:t>
            </a:r>
          </a:p>
          <a:p>
            <a:pPr>
              <a:lnSpc>
                <a:spcPct val="90000"/>
              </a:lnSpc>
              <a:buNone/>
            </a:pPr>
            <a:endParaRPr lang="en-CA" dirty="0"/>
          </a:p>
          <a:p>
            <a:pPr>
              <a:lnSpc>
                <a:spcPct val="90000"/>
              </a:lnSpc>
            </a:pPr>
            <a:r>
              <a:rPr lang="en-CA" dirty="0"/>
              <a:t>Removal of plants along the shoreline.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69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Sewage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Addition of sewage to the lake water.</a:t>
            </a:r>
          </a:p>
          <a:p>
            <a:pPr>
              <a:buNone/>
            </a:pPr>
            <a:endParaRPr lang="en-CA" dirty="0"/>
          </a:p>
          <a:p>
            <a:r>
              <a:rPr lang="en-CA" dirty="0"/>
              <a:t>Addition of water pollution = detergents, gas, oil</a:t>
            </a:r>
          </a:p>
          <a:p>
            <a:pPr>
              <a:buNone/>
            </a:pPr>
            <a:endParaRPr lang="en-CA" dirty="0"/>
          </a:p>
          <a:p>
            <a:r>
              <a:rPr lang="en-CA" dirty="0"/>
              <a:t>Increased erosion and increased nutrients, increases the aging of the lake.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94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Tomorrow: outdoor activity</a:t>
            </a:r>
          </a:p>
          <a:p>
            <a:endParaRPr lang="en-US" dirty="0"/>
          </a:p>
          <a:p>
            <a:r>
              <a:rPr lang="en-US" dirty="0" smtClean="0"/>
              <a:t>Friday: morning Lab at Cummings Lake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16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Lakes defined by nutrients- pg. 115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Aquatic ecosystems are sustained by the dynamic equilibrium among biotic and abiotic factors.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Oligotrophic</a:t>
            </a:r>
          </a:p>
          <a:p>
            <a:r>
              <a:rPr lang="en-US" dirty="0" smtClean="0"/>
              <a:t>Eutrophic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16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Changes in Lake Ecosystems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CA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CA" dirty="0" smtClean="0"/>
              <a:t>Oligotrophic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CA" dirty="0" smtClean="0"/>
              <a:t>	- deep, cold, clear water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CA" dirty="0" smtClean="0"/>
              <a:t>	- low nutrient </a:t>
            </a:r>
            <a:r>
              <a:rPr lang="en-CA" dirty="0" smtClean="0">
                <a:solidFill>
                  <a:schemeClr val="bg1"/>
                </a:solidFill>
              </a:rPr>
              <a:t>levels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CA" dirty="0" smtClean="0">
                <a:solidFill>
                  <a:schemeClr val="bg1"/>
                </a:solidFill>
              </a:rPr>
              <a:t>	- few producers</a:t>
            </a:r>
          </a:p>
        </p:txBody>
      </p:sp>
    </p:spTree>
    <p:extLst>
      <p:ext uri="{BB962C8B-B14F-4D97-AF65-F5344CB8AC3E}">
        <p14:creationId xmlns:p14="http://schemas.microsoft.com/office/powerpoint/2010/main" val="25184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marL="609600" indent="-609600" eaLnBrk="1" hangingPunct="1">
              <a:buFontTx/>
              <a:buAutoNum type="arabicPeriod" startAt="2"/>
            </a:pPr>
            <a:r>
              <a:rPr lang="en-CA" dirty="0" smtClean="0"/>
              <a:t>Eutrophic</a:t>
            </a:r>
          </a:p>
          <a:p>
            <a:pPr marL="609600" indent="-609600" eaLnBrk="1" hangingPunct="1">
              <a:buFontTx/>
              <a:buNone/>
            </a:pPr>
            <a:r>
              <a:rPr lang="en-CA" dirty="0" smtClean="0"/>
              <a:t>	- shallow, warm</a:t>
            </a:r>
          </a:p>
          <a:p>
            <a:pPr marL="609600" indent="-609600" eaLnBrk="1" hangingPunct="1">
              <a:buFontTx/>
              <a:buNone/>
            </a:pPr>
            <a:r>
              <a:rPr lang="en-CA" dirty="0" smtClean="0"/>
              <a:t>	- high nutrient levels</a:t>
            </a:r>
          </a:p>
          <a:p>
            <a:pPr marL="609600" indent="-609600" eaLnBrk="1" hangingPunct="1">
              <a:buFontTx/>
              <a:buNone/>
            </a:pPr>
            <a:r>
              <a:rPr lang="en-CA" dirty="0" smtClean="0"/>
              <a:t>	- many producers (algae, plants, etc.)</a:t>
            </a:r>
          </a:p>
          <a:p>
            <a:pPr marL="609600" indent="-609600" eaLnBrk="1" hangingPunct="1">
              <a:buFontTx/>
              <a:buNone/>
            </a:pPr>
            <a:r>
              <a:rPr lang="en-CA" dirty="0" smtClean="0"/>
              <a:t>	- murky water</a:t>
            </a:r>
          </a:p>
          <a:p>
            <a:pPr marL="609600" indent="-609600" eaLnBrk="1" hangingPunct="1">
              <a:buFontTx/>
              <a:buNone/>
            </a:pPr>
            <a:endParaRPr lang="en-CA" dirty="0" smtClean="0"/>
          </a:p>
          <a:p>
            <a:pPr marL="609600" indent="-609600" eaLnBrk="1" hangingPunct="1"/>
            <a:r>
              <a:rPr lang="en-CA" dirty="0" smtClean="0"/>
              <a:t>In general, oligotrophic lakes gradually become eutrophic over time in a process called eutrophication of a lake</a:t>
            </a:r>
            <a:r>
              <a:rPr lang="en-CA" dirty="0" smtClean="0">
                <a:solidFill>
                  <a:schemeClr val="bg1"/>
                </a:solidFill>
              </a:rPr>
              <a:t>.</a:t>
            </a:r>
          </a:p>
          <a:p>
            <a:pPr marL="609600" indent="-609600" eaLnBrk="1" hangingPunct="1">
              <a:buFontTx/>
              <a:buNone/>
            </a:pPr>
            <a:endParaRPr lang="en-CA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2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Pollution pg.115-116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dirty="0"/>
              <a:t>Humans speed up eutrophication of lakes by adding in human wastes, fertilizer run off, household or industrial wastes and increasing thermal energy (raising the temperature of the water).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Organic solid waste</a:t>
            </a:r>
          </a:p>
          <a:p>
            <a:r>
              <a:rPr lang="en-US" dirty="0" smtClean="0"/>
              <a:t>Disease causing organisms</a:t>
            </a:r>
          </a:p>
          <a:p>
            <a:r>
              <a:rPr lang="en-US" dirty="0" smtClean="0"/>
              <a:t>Inorganic solid and dissolved minerals</a:t>
            </a:r>
          </a:p>
          <a:p>
            <a:r>
              <a:rPr lang="en-US" dirty="0" smtClean="0"/>
              <a:t>Thermal energy</a:t>
            </a:r>
          </a:p>
          <a:p>
            <a:r>
              <a:rPr lang="en-US" dirty="0" smtClean="0"/>
              <a:t>Organic compounds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62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29600" cy="6121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en-CA" b="1" u="sng" dirty="0" smtClean="0"/>
              <a:t>Organic solid waste</a:t>
            </a:r>
            <a:r>
              <a:rPr lang="en-CA" dirty="0" smtClean="0"/>
              <a:t> – sewage and waste from food processing, as this matter is decomposed, oxygen in the water is used up.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CA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CA" dirty="0" smtClean="0"/>
              <a:t>2)	</a:t>
            </a:r>
            <a:r>
              <a:rPr lang="en-CA" b="1" u="sng" dirty="0" smtClean="0"/>
              <a:t>Disease causing organisms</a:t>
            </a:r>
            <a:r>
              <a:rPr lang="en-CA" dirty="0" smtClean="0"/>
              <a:t> – from animal waste.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CA" dirty="0" smtClean="0"/>
              <a:t>Ex. Water borne diseases </a:t>
            </a:r>
            <a:r>
              <a:rPr lang="en-CA" dirty="0" smtClean="0">
                <a:sym typeface="Wingdings" pitchFamily="2" charset="2"/>
              </a:rPr>
              <a:t> typhoid fever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CA" dirty="0" smtClean="0"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CA" dirty="0" smtClean="0">
                <a:sym typeface="Wingdings" pitchFamily="2" charset="2"/>
              </a:rPr>
              <a:t>3) </a:t>
            </a:r>
            <a:r>
              <a:rPr lang="en-CA" b="1" u="sng" dirty="0" smtClean="0">
                <a:sym typeface="Wingdings" pitchFamily="2" charset="2"/>
              </a:rPr>
              <a:t>Inorganic Solids and Dissolved Minerals</a:t>
            </a:r>
            <a:r>
              <a:rPr lang="en-CA" dirty="0" smtClean="0">
                <a:sym typeface="Wingdings" pitchFamily="2" charset="2"/>
              </a:rPr>
              <a:t> – </a:t>
            </a:r>
            <a:r>
              <a:rPr lang="en-CA" dirty="0" err="1" smtClean="0">
                <a:sym typeface="Wingdings" pitchFamily="2" charset="2"/>
              </a:rPr>
              <a:t>fertilzers</a:t>
            </a:r>
            <a:r>
              <a:rPr lang="en-CA" dirty="0" smtClean="0">
                <a:sym typeface="Wingdings" pitchFamily="2" charset="2"/>
              </a:rPr>
              <a:t>, salt from the roads, and mining waste.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98140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CA" dirty="0" smtClean="0"/>
              <a:t>4) </a:t>
            </a:r>
            <a:r>
              <a:rPr lang="en-CA" b="1" u="sng" dirty="0" smtClean="0"/>
              <a:t>Thermal Energy</a:t>
            </a:r>
            <a:r>
              <a:rPr lang="en-CA" dirty="0" smtClean="0"/>
              <a:t> – waste heat from industry, which affects the amount of dissolved oxygen the water can hold. (warm water cannot hold as much)</a:t>
            </a:r>
          </a:p>
          <a:p>
            <a:pPr eaLnBrk="1" hangingPunct="1">
              <a:buFontTx/>
              <a:buNone/>
            </a:pPr>
            <a:endParaRPr lang="en-CA" dirty="0" smtClean="0"/>
          </a:p>
          <a:p>
            <a:pPr eaLnBrk="1" hangingPunct="1">
              <a:buFontTx/>
              <a:buNone/>
            </a:pPr>
            <a:r>
              <a:rPr lang="en-CA" dirty="0" smtClean="0"/>
              <a:t>5) </a:t>
            </a:r>
            <a:r>
              <a:rPr lang="en-CA" b="1" u="sng" dirty="0" smtClean="0"/>
              <a:t>Organic compounds</a:t>
            </a:r>
            <a:r>
              <a:rPr lang="en-CA" dirty="0" smtClean="0"/>
              <a:t> – oil, pesticides, detergents</a:t>
            </a:r>
            <a:r>
              <a:rPr lang="en-CA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277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Indicators of Water Quality </a:t>
            </a:r>
            <a:r>
              <a:rPr lang="en-US" sz="3600" dirty="0" smtClean="0"/>
              <a:t>pg. 117-118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Bacteria</a:t>
            </a:r>
          </a:p>
          <a:p>
            <a:r>
              <a:rPr lang="en-US" dirty="0" smtClean="0"/>
              <a:t>Dissolved Oxygen</a:t>
            </a:r>
          </a:p>
          <a:p>
            <a:r>
              <a:rPr lang="en-US" dirty="0" smtClean="0"/>
              <a:t>Biological Oxygen Demand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18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>
                <a:solidFill>
                  <a:schemeClr val="bg1"/>
                </a:solidFill>
              </a:rPr>
              <a:t>Indicators of Water Quality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CA" dirty="0" smtClean="0"/>
              <a:t>There are three main indicators of water quality: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en-CA" b="1" u="sng" dirty="0" smtClean="0"/>
              <a:t>Bacteria Count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CA" dirty="0" smtClean="0"/>
              <a:t>	- the main bacteria found in water is coliform bacteria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CA" dirty="0" smtClean="0"/>
              <a:t>	- coliform bacteria occurs naturally in the intestines of humans and other animals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CA" dirty="0" smtClean="0"/>
              <a:t>	- the presence of coliform bacteria indicates the presence of fecal waste contaminating the water</a:t>
            </a:r>
          </a:p>
        </p:txBody>
      </p:sp>
    </p:spTree>
    <p:extLst>
      <p:ext uri="{BB962C8B-B14F-4D97-AF65-F5344CB8AC3E}">
        <p14:creationId xmlns:p14="http://schemas.microsoft.com/office/powerpoint/2010/main" val="414249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317</Words>
  <Application>Microsoft Office PowerPoint</Application>
  <PresentationFormat>On-screen Show (4:3)</PresentationFormat>
  <Paragraphs>89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Lake Ecosystems</vt:lpstr>
      <vt:lpstr>Lakes defined by nutrients- pg. 115</vt:lpstr>
      <vt:lpstr>Changes in Lake Ecosystems</vt:lpstr>
      <vt:lpstr>PowerPoint Presentation</vt:lpstr>
      <vt:lpstr>Water Pollution pg.115-116</vt:lpstr>
      <vt:lpstr>PowerPoint Presentation</vt:lpstr>
      <vt:lpstr>PowerPoint Presentation</vt:lpstr>
      <vt:lpstr>Indicators of Water Quality pg. 117-118</vt:lpstr>
      <vt:lpstr>Indicators of Water Quality</vt:lpstr>
      <vt:lpstr>PowerPoint Presentation</vt:lpstr>
      <vt:lpstr>Indicators of Water Quality</vt:lpstr>
      <vt:lpstr>PowerPoint Presentation</vt:lpstr>
      <vt:lpstr>Examples: Changes in Alberta lakes pg. 119-120</vt:lpstr>
      <vt:lpstr>Salinity</vt:lpstr>
      <vt:lpstr>Shorelines</vt:lpstr>
      <vt:lpstr>Sewage</vt:lpstr>
      <vt:lpstr>Reminder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Lake Ecosystems</dc:title>
  <dc:creator>Windows User</dc:creator>
  <cp:lastModifiedBy>Windows User</cp:lastModifiedBy>
  <cp:revision>13</cp:revision>
  <dcterms:created xsi:type="dcterms:W3CDTF">2015-09-01T14:14:57Z</dcterms:created>
  <dcterms:modified xsi:type="dcterms:W3CDTF">2015-09-08T16:03:12Z</dcterms:modified>
</cp:coreProperties>
</file>