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86" autoAdjust="0"/>
  </p:normalViewPr>
  <p:slideViewPr>
    <p:cSldViewPr>
      <p:cViewPr varScale="1">
        <p:scale>
          <a:sx n="50" d="100"/>
          <a:sy n="50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00E1D-D1D9-43CE-A24D-B229754ECAAC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6F1B7-B07D-4C22-9A39-92AE7D66F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0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flap INB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6F1B7-B07D-4C22-9A39-92AE7D66F1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smtClean="0"/>
              <a:t> model INB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6F1B7-B07D-4C22-9A39-92AE7D66F1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8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accordian</a:t>
            </a:r>
            <a:r>
              <a:rPr lang="en-US" smtClean="0"/>
              <a:t> INB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6F1B7-B07D-4C22-9A39-92AE7D66F1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55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write down their answers and select popsicle</a:t>
            </a:r>
            <a:r>
              <a:rPr lang="en-US" baseline="0" dirty="0" smtClean="0"/>
              <a:t> sticks for others to share. Perspective and what you value will influence your opinion… short term/long term; farm/ecology; safety/sustainability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8FCDA-7B74-4C2E-BB3B-0468328701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baseline="0" dirty="0" smtClean="0"/>
              <a:t> model INB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6F1B7-B07D-4C22-9A39-92AE7D66F1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1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7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7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2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0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0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DCEF-87B7-4965-9CAE-0A9CAC07B6D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B3AD-55B6-424B-BAD2-4B409EE7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1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nationalgeographic.com/education/encyclopedia/keystone-species/?ar_a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ational_Park_Service" TargetMode="External"/><Relationship Id="rId3" Type="http://schemas.openxmlformats.org/officeDocument/2006/relationships/hyperlink" Target="http://en.wikipedia.org/wiki/Iowa" TargetMode="External"/><Relationship Id="rId7" Type="http://schemas.openxmlformats.org/officeDocument/2006/relationships/hyperlink" Target="http://en.wikipedia.org/wiki/Scarce" TargetMode="External"/><Relationship Id="rId2" Type="http://schemas.openxmlformats.org/officeDocument/2006/relationships/hyperlink" Target="http://en.wikipedia.org/wiki/Ohi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merican_beaver" TargetMode="External"/><Relationship Id="rId5" Type="http://schemas.openxmlformats.org/officeDocument/2006/relationships/hyperlink" Target="http://en.wikipedia.org/wiki/Colorado" TargetMode="External"/><Relationship Id="rId10" Type="http://schemas.openxmlformats.org/officeDocument/2006/relationships/hyperlink" Target="http://en.wikipedia.org/wiki/World_War_II" TargetMode="External"/><Relationship Id="rId4" Type="http://schemas.openxmlformats.org/officeDocument/2006/relationships/hyperlink" Target="http://en.wikipedia.org/wiki/Wisconsin" TargetMode="External"/><Relationship Id="rId9" Type="http://schemas.openxmlformats.org/officeDocument/2006/relationships/hyperlink" Target="http://en.wikipedia.org/wiki/Yellowstone_National_Park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yi.org/issue/restoration-or-destruction-the-controversy-over-wolf-reintroduc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Eats Who?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B- At Risk &amp; Indicator Species</a:t>
            </a:r>
          </a:p>
          <a:p>
            <a:endParaRPr lang="en-US" dirty="0"/>
          </a:p>
          <a:p>
            <a:r>
              <a:rPr lang="en-US" dirty="0" smtClean="0"/>
              <a:t>Pg. 11-14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Keystone Species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 keystone species is a plant or animal that plays a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unique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crucial </a:t>
            </a:r>
            <a:r>
              <a:rPr lang="en-US" dirty="0"/>
              <a:t>role in the way an ecosystem functions. </a:t>
            </a:r>
            <a:endParaRPr lang="en-US" dirty="0" smtClean="0"/>
          </a:p>
          <a:p>
            <a:r>
              <a:rPr lang="en-US" dirty="0" smtClean="0"/>
              <a:t>Without </a:t>
            </a:r>
            <a:r>
              <a:rPr lang="en-US" dirty="0"/>
              <a:t>keystone species, the ecosystem would be dramatically different or cease to exist altogether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http://education.nationalgeographic.com/education/encyclopedia/keystone-species/?</a:t>
            </a:r>
            <a:r>
              <a:rPr lang="en-US" dirty="0" smtClean="0">
                <a:hlinkClick r:id="rId3"/>
              </a:rPr>
              <a:t>ar_a=1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Wolf Killings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1818, a "War of Extermination" against wolves and bears was declared in </a:t>
            </a:r>
            <a:r>
              <a:rPr lang="en-US" dirty="0">
                <a:hlinkClick r:id="rId2" action="ppaction://hlinkfile" tooltip="Ohio"/>
              </a:rPr>
              <a:t>Ohio</a:t>
            </a:r>
            <a:r>
              <a:rPr lang="en-US" dirty="0"/>
              <a:t>. </a:t>
            </a:r>
            <a:r>
              <a:rPr lang="en-US" dirty="0">
                <a:hlinkClick r:id="rId3" action="ppaction://hlinkfile" tooltip="Iowa"/>
              </a:rPr>
              <a:t>Iowa</a:t>
            </a:r>
            <a:r>
              <a:rPr lang="en-US" dirty="0"/>
              <a:t> began its own wolf bounty in 1858, with </a:t>
            </a:r>
            <a:r>
              <a:rPr lang="en-US" dirty="0">
                <a:hlinkClick r:id="rId4" action="ppaction://hlinkfile" tooltip="Wisconsin"/>
              </a:rPr>
              <a:t>Wisconsin</a:t>
            </a:r>
            <a:r>
              <a:rPr lang="en-US" dirty="0"/>
              <a:t> and </a:t>
            </a:r>
            <a:r>
              <a:rPr lang="en-US" dirty="0">
                <a:hlinkClick r:id="rId5" action="ppaction://hlinkfile" tooltip="Colorado"/>
              </a:rPr>
              <a:t>Colorado</a:t>
            </a:r>
            <a:r>
              <a:rPr lang="en-US" dirty="0"/>
              <a:t> following suit in 1865 and 1869. Wolf pelts soon began to increase in demand as </a:t>
            </a:r>
            <a:r>
              <a:rPr lang="en-US" dirty="0">
                <a:hlinkClick r:id="rId6" action="ppaction://hlinkfile" tooltip="American beaver"/>
              </a:rPr>
              <a:t>American beavers</a:t>
            </a:r>
            <a:r>
              <a:rPr lang="en-US" dirty="0"/>
              <a:t> began to become </a:t>
            </a:r>
            <a:r>
              <a:rPr lang="en-US" dirty="0">
                <a:hlinkClick r:id="rId7" action="ppaction://hlinkfile" tooltip="Scarce"/>
              </a:rPr>
              <a:t>scarce</a:t>
            </a:r>
            <a:r>
              <a:rPr lang="en-US" dirty="0"/>
              <a:t> from over-trapping</a:t>
            </a:r>
            <a:r>
              <a:rPr lang="en-US" dirty="0" smtClean="0"/>
              <a:t>.</a:t>
            </a:r>
          </a:p>
          <a:p>
            <a:r>
              <a:rPr lang="en-US" dirty="0"/>
              <a:t>Between 1916 and 1926 the </a:t>
            </a:r>
            <a:r>
              <a:rPr lang="en-US" dirty="0">
                <a:hlinkClick r:id="rId8" action="ppaction://hlinkfile" tooltip="National Park Service"/>
              </a:rPr>
              <a:t>National Park Service</a:t>
            </a:r>
            <a:r>
              <a:rPr lang="en-US" dirty="0"/>
              <a:t> predator control program resulted in the extermination of sustainable packs of wolves in </a:t>
            </a:r>
            <a:r>
              <a:rPr lang="en-US" dirty="0">
                <a:hlinkClick r:id="rId9" action="ppaction://hlinkfile" tooltip="Yellowstone National Park"/>
              </a:rPr>
              <a:t>Yellowstone National Park</a:t>
            </a:r>
            <a:r>
              <a:rPr lang="en-US" dirty="0"/>
              <a:t> by 1926.</a:t>
            </a:r>
            <a:r>
              <a:rPr lang="en-US" baseline="30000" dirty="0">
                <a:hlinkClick r:id="" action="ppaction://hlinkfile"/>
              </a:rPr>
              <a:t>[38]</a:t>
            </a:r>
            <a:r>
              <a:rPr lang="en-US" dirty="0"/>
              <a:t> American wolf hunts peaked in the 1920s-1930s, when up to 21,000 were killed annually.</a:t>
            </a:r>
            <a:r>
              <a:rPr lang="en-US" baseline="30000" dirty="0">
                <a:hlinkClick r:id="" action="ppaction://hlinkfile"/>
              </a:rPr>
              <a:t>[2]</a:t>
            </a:r>
            <a:r>
              <a:rPr lang="en-US" dirty="0"/>
              <a:t> After </a:t>
            </a:r>
            <a:r>
              <a:rPr lang="en-US" dirty="0">
                <a:hlinkClick r:id="rId10" action="ppaction://hlinkfile" tooltip="World War II"/>
              </a:rPr>
              <a:t>World War II</a:t>
            </a:r>
            <a:r>
              <a:rPr lang="en-US" dirty="0"/>
              <a:t>, wolves were seen less as varmints and more as big game trophy animals</a:t>
            </a:r>
          </a:p>
        </p:txBody>
      </p:sp>
    </p:spTree>
    <p:extLst>
      <p:ext uri="{BB962C8B-B14F-4D97-AF65-F5344CB8AC3E}">
        <p14:creationId xmlns:p14="http://schemas.microsoft.com/office/powerpoint/2010/main" val="29463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Restoration, not extermination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http://www.jyi.org/issue/restoration-or-destruction-the-controversy-over-wolf-reintroduction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Pg. 15 in textbook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Unbalanced =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When an ecosystem becomes unbalanced it usually leads to multiple species being at risk.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At risk species are classified depending on the degree of risk.</a:t>
            </a:r>
          </a:p>
        </p:txBody>
      </p:sp>
    </p:spTree>
    <p:extLst>
      <p:ext uri="{BB962C8B-B14F-4D97-AF65-F5344CB8AC3E}">
        <p14:creationId xmlns:p14="http://schemas.microsoft.com/office/powerpoint/2010/main" val="88080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Classifying At Risk 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000" b="1" u="sng" dirty="0" smtClean="0"/>
              <a:t>Threatened</a:t>
            </a:r>
            <a:r>
              <a:rPr lang="en-US" sz="2000" b="1" dirty="0" smtClean="0"/>
              <a:t> </a:t>
            </a:r>
            <a:r>
              <a:rPr lang="en-US" sz="2000" dirty="0" smtClean="0"/>
              <a:t>– a species that is likely to become endangered if factors that make it vulnerable are not reversed. </a:t>
            </a:r>
            <a:endParaRPr lang="en-CA" sz="2000" dirty="0" smtClean="0"/>
          </a:p>
          <a:p>
            <a:pPr marL="0" indent="0" eaLnBrk="1" hangingPunct="1">
              <a:buFontTx/>
              <a:buNone/>
              <a:defRPr/>
            </a:pPr>
            <a:endParaRPr lang="en-CA" sz="2000" dirty="0" smtClean="0"/>
          </a:p>
          <a:p>
            <a:pPr eaLnBrk="1" hangingPunct="1">
              <a:defRPr/>
            </a:pPr>
            <a:r>
              <a:rPr lang="en-US" sz="2000" b="1" u="sng" dirty="0" smtClean="0"/>
              <a:t>Extirpated </a:t>
            </a:r>
            <a:r>
              <a:rPr lang="en-US" sz="2000" dirty="0" smtClean="0"/>
              <a:t>– a species that no longer exists in one part of the country, but can be found in others.</a:t>
            </a:r>
            <a:endParaRPr lang="en-CA" sz="2000" dirty="0" smtClean="0"/>
          </a:p>
          <a:p>
            <a:pPr marL="0" indent="0" eaLnBrk="1" hangingPunct="1">
              <a:buFontTx/>
              <a:buNone/>
              <a:defRPr/>
            </a:pPr>
            <a:endParaRPr lang="en-CA" sz="2000" dirty="0" smtClean="0"/>
          </a:p>
          <a:p>
            <a:pPr eaLnBrk="1" hangingPunct="1">
              <a:defRPr/>
            </a:pPr>
            <a:r>
              <a:rPr lang="en-US" sz="2000" b="1" u="sng" dirty="0" smtClean="0"/>
              <a:t>Special Concern</a:t>
            </a:r>
            <a:r>
              <a:rPr lang="en-US" sz="2000" b="1" dirty="0" smtClean="0"/>
              <a:t> </a:t>
            </a:r>
            <a:r>
              <a:rPr lang="en-US" sz="2000" dirty="0" smtClean="0"/>
              <a:t>– any species that is at risk because of low or declining numbers in a restricted area.</a:t>
            </a:r>
          </a:p>
          <a:p>
            <a:pPr eaLnBrk="1" hangingPunct="1">
              <a:defRPr/>
            </a:pPr>
            <a:endParaRPr lang="en-CA" sz="2000" dirty="0" smtClean="0"/>
          </a:p>
          <a:p>
            <a:pPr eaLnBrk="1" hangingPunct="1">
              <a:defRPr/>
            </a:pPr>
            <a:r>
              <a:rPr lang="en-US" sz="2000" b="1" u="sng" dirty="0" smtClean="0"/>
              <a:t>Endangered</a:t>
            </a:r>
            <a:r>
              <a:rPr lang="en-US" sz="2000" b="1" dirty="0" smtClean="0"/>
              <a:t> </a:t>
            </a:r>
            <a:r>
              <a:rPr lang="en-US" sz="2000" dirty="0" smtClean="0"/>
              <a:t>– a species that is close to extinction in all parts of the country or in a significantly large location.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b="1" u="sng" dirty="0" smtClean="0"/>
              <a:t>Extinct </a:t>
            </a:r>
            <a:r>
              <a:rPr lang="en-US" sz="2000" dirty="0" smtClean="0"/>
              <a:t>– a species that can no longer exist in any part of the world.</a:t>
            </a:r>
            <a:endParaRPr lang="en-CA" sz="2000" dirty="0" smtClean="0"/>
          </a:p>
          <a:p>
            <a:pPr eaLnBrk="1" hangingPunct="1">
              <a:defRPr/>
            </a:pP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8997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Indicator Species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CA" dirty="0" smtClean="0"/>
              <a:t>What is an indicator species?</a:t>
            </a:r>
          </a:p>
          <a:p>
            <a:pPr eaLnBrk="1" hangingPunct="1">
              <a:buFontTx/>
              <a:buNone/>
            </a:pPr>
            <a:endParaRPr lang="en-CA" dirty="0" smtClean="0"/>
          </a:p>
          <a:p>
            <a:pPr eaLnBrk="1" hangingPunct="1">
              <a:buFontTx/>
              <a:buChar char="-"/>
            </a:pPr>
            <a:r>
              <a:rPr lang="en-CA" sz="3600" b="1" dirty="0" smtClean="0">
                <a:solidFill>
                  <a:srgbClr val="FF0000"/>
                </a:solidFill>
              </a:rPr>
              <a:t>A species that is sensitive to environmental change.</a:t>
            </a:r>
          </a:p>
          <a:p>
            <a:pPr eaLnBrk="1" hangingPunct="1">
              <a:buFontTx/>
              <a:buChar char="-"/>
            </a:pPr>
            <a:r>
              <a:rPr lang="en-CA" dirty="0" smtClean="0"/>
              <a:t>When change occurs these animals will begin to die off.</a:t>
            </a:r>
          </a:p>
          <a:p>
            <a:pPr eaLnBrk="1" hangingPunct="1">
              <a:buFontTx/>
              <a:buChar char="-"/>
            </a:pPr>
            <a:r>
              <a:rPr lang="en-CA" dirty="0" smtClean="0"/>
              <a:t>When they die off we know that environmental change is occurring.</a:t>
            </a:r>
          </a:p>
        </p:txBody>
      </p:sp>
    </p:spTree>
    <p:extLst>
      <p:ext uri="{BB962C8B-B14F-4D97-AF65-F5344CB8AC3E}">
        <p14:creationId xmlns:p14="http://schemas.microsoft.com/office/powerpoint/2010/main" val="13623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an indicator species is a frog.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do you think they are?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62200"/>
            <a:ext cx="3228975" cy="2148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105275"/>
            <a:ext cx="3014662" cy="225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5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Why Are Frogs Disappearing?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dirty="0" smtClean="0"/>
              <a:t>Loss of Habitat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CA" dirty="0" smtClean="0"/>
              <a:t>Wetlands and ponds are being filled in or destroyed </a:t>
            </a:r>
            <a:r>
              <a:rPr lang="en-CA" smtClean="0"/>
              <a:t>by humans </a:t>
            </a:r>
            <a:endParaRPr lang="en-CA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CA" dirty="0" smtClean="0"/>
          </a:p>
          <a:p>
            <a:pPr eaLnBrk="1" hangingPunct="1">
              <a:lnSpc>
                <a:spcPct val="90000"/>
              </a:lnSpc>
            </a:pPr>
            <a:r>
              <a:rPr lang="en-CA" dirty="0" smtClean="0"/>
              <a:t> Air and Water Quality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CA" dirty="0" smtClean="0"/>
              <a:t>pollution is hard on frogs because their skin is very thin and not protected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CA" dirty="0" smtClean="0"/>
              <a:t>frogs also breathe through their skin, so pollutants can easily pass into their system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CA" dirty="0" smtClean="0"/>
          </a:p>
          <a:p>
            <a:pPr eaLnBrk="1" hangingPunct="1">
              <a:lnSpc>
                <a:spcPct val="90000"/>
              </a:lnSpc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2028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>
                <a:solidFill>
                  <a:srgbClr val="FFFF00"/>
                </a:solidFill>
              </a:rPr>
              <a:t> </a:t>
            </a:r>
            <a:r>
              <a:rPr lang="en-CA" smtClean="0"/>
              <a:t>Climate Change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CA" smtClean="0"/>
              <a:t>global warming increases Earth’s temperature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CA" smtClean="0"/>
              <a:t>as Earth warms our wetlands will begin to dry up which greatly affects the frog population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Ultraviolet Radiation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mtClean="0"/>
              <a:t>- the thin skin of a frog is also susceptible to UV radiation which causes sunburn and cell damage</a:t>
            </a:r>
          </a:p>
        </p:txBody>
      </p:sp>
    </p:spTree>
    <p:extLst>
      <p:ext uri="{BB962C8B-B14F-4D97-AF65-F5344CB8AC3E}">
        <p14:creationId xmlns:p14="http://schemas.microsoft.com/office/powerpoint/2010/main" val="41619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itchFamily="34" charset="0"/>
              </a:rPr>
              <a:t>The Big Bad Wolf?</a:t>
            </a:r>
            <a:endParaRPr lang="en-US" sz="60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5506"/>
            <a:ext cx="3962400" cy="277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3488"/>
            <a:ext cx="3048000" cy="202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9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skerville Old Face" pitchFamily="18" charset="0"/>
              </a:rPr>
              <a:t>Are wolves good or bad?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askerville Old Face" pitchFamily="18" charset="0"/>
              </a:rPr>
              <a:t>What influences your conclusion/opinion?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509</Words>
  <Application>Microsoft Office PowerPoint</Application>
  <PresentationFormat>On-screen Show (4:3)</PresentationFormat>
  <Paragraphs>69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Who Eats Who?</vt:lpstr>
      <vt:lpstr>Unbalanced = Risk</vt:lpstr>
      <vt:lpstr>Classifying At Risk Species</vt:lpstr>
      <vt:lpstr>Indicator Species</vt:lpstr>
      <vt:lpstr>Indicator Species</vt:lpstr>
      <vt:lpstr>Why Are Frogs Disappearing?</vt:lpstr>
      <vt:lpstr>PowerPoint Presentation</vt:lpstr>
      <vt:lpstr>The Big Bad Wolf?</vt:lpstr>
      <vt:lpstr>PowerPoint Presentation</vt:lpstr>
      <vt:lpstr>Keystone Species</vt:lpstr>
      <vt:lpstr>Wolf Killings</vt:lpstr>
      <vt:lpstr>Restoration, not extermination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2015-08-27T21:42:14Z</dcterms:created>
  <dcterms:modified xsi:type="dcterms:W3CDTF">2015-09-10T16:04:11Z</dcterms:modified>
</cp:coreProperties>
</file>