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63" r:id="rId11"/>
    <p:sldId id="259" r:id="rId12"/>
    <p:sldId id="260" r:id="rId13"/>
    <p:sldId id="261" r:id="rId14"/>
    <p:sldId id="262" r:id="rId15"/>
    <p:sldId id="264" r:id="rId16"/>
    <p:sldId id="26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5" autoAdjust="0"/>
  </p:normalViewPr>
  <p:slideViewPr>
    <p:cSldViewPr>
      <p:cViewPr varScale="1">
        <p:scale>
          <a:sx n="45" d="100"/>
          <a:sy n="45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704D8-E418-4166-90D3-9B3342923DB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97887-BA9F-4517-92A7-C5EECFDC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Compare/contrast flaps</a:t>
            </a:r>
            <a:r>
              <a:rPr lang="en-US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887-BA9F-4517-92A7-C5EECFDC65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 flap autotrophs with underlying titles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8BF2B-932A-4E24-808C-779C249AC5E3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Write equations down below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B3FDCA-0FDF-4F20-B280-2FBDE61F1376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887-BA9F-4517-92A7-C5EECFDC6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INB of 4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887-BA9F-4517-92A7-C5EECFDC6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INB of food chain and food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887-BA9F-4517-92A7-C5EECFDC65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887-BA9F-4517-92A7-C5EECFDC65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3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70F6-49BD-49BC-8CB2-EA5E6DA8EB2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4F66-971D-49E2-B4B3-35EDABC2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 Eats Who: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Trophic Levels- pg.22-23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Trophic Levels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Food Chains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Food Webs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kep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67" y="281763"/>
            <a:ext cx="5259388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304800"/>
            <a:ext cx="28194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0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Trophic Levels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 rot="1830313">
            <a:off x="2404510" y="1017115"/>
            <a:ext cx="1799274" cy="3203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1</a:t>
            </a:r>
            <a:r>
              <a:rPr lang="en-US" baseline="30000" smtClean="0">
                <a:solidFill>
                  <a:srgbClr val="FFFF00"/>
                </a:solidFill>
              </a:rPr>
              <a:t>st</a:t>
            </a:r>
            <a:r>
              <a:rPr lang="en-US" smtClean="0">
                <a:solidFill>
                  <a:srgbClr val="FFFF00"/>
                </a:solidFill>
              </a:rPr>
              <a:t> Trophic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u="sng" smtClean="0">
                <a:solidFill>
                  <a:srgbClr val="FFFF00"/>
                </a:solidFill>
              </a:rPr>
              <a:t>Producers</a:t>
            </a:r>
            <a:r>
              <a:rPr lang="en-US" smtClean="0">
                <a:solidFill>
                  <a:srgbClr val="FFFF00"/>
                </a:solidFill>
              </a:rPr>
              <a:t> – organisms that make their own food.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5124" name="Picture 5" descr="gr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15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2</a:t>
            </a:r>
            <a:r>
              <a:rPr lang="en-US" baseline="30000" smtClean="0">
                <a:solidFill>
                  <a:srgbClr val="FFFF00"/>
                </a:solidFill>
              </a:rPr>
              <a:t>nd</a:t>
            </a:r>
            <a:r>
              <a:rPr lang="en-US" smtClean="0">
                <a:solidFill>
                  <a:srgbClr val="FFFF00"/>
                </a:solidFill>
              </a:rPr>
              <a:t> Trophic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</a:rPr>
              <a:t>Primary Consumer</a:t>
            </a:r>
            <a:r>
              <a:rPr lang="en-US" smtClean="0">
                <a:solidFill>
                  <a:srgbClr val="FFFF00"/>
                </a:solidFill>
              </a:rPr>
              <a:t> – an organism that relies directly on producers (autotrophs) for its source of energy.</a:t>
            </a:r>
          </a:p>
        </p:txBody>
      </p:sp>
      <p:pic>
        <p:nvPicPr>
          <p:cNvPr id="6148" name="Picture 5" descr="rabbits_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048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grassh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8481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kuala_lumpur_deer_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294188"/>
            <a:ext cx="27622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3</a:t>
            </a:r>
            <a:r>
              <a:rPr lang="en-US" baseline="30000" smtClean="0">
                <a:solidFill>
                  <a:srgbClr val="FFFF00"/>
                </a:solidFill>
              </a:rPr>
              <a:t>rd</a:t>
            </a:r>
            <a:r>
              <a:rPr lang="en-US" smtClean="0">
                <a:solidFill>
                  <a:srgbClr val="FFFF00"/>
                </a:solidFill>
              </a:rPr>
              <a:t> Trophic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</a:rPr>
              <a:t>Secondary Consumer</a:t>
            </a:r>
            <a:r>
              <a:rPr lang="en-US" smtClean="0">
                <a:solidFill>
                  <a:srgbClr val="FFFF00"/>
                </a:solidFill>
              </a:rPr>
              <a:t> – an organism that relies on primary consumers for its principle source of energy.</a:t>
            </a:r>
          </a:p>
        </p:txBody>
      </p:sp>
      <p:pic>
        <p:nvPicPr>
          <p:cNvPr id="7172" name="Picture 5" descr="snake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1242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fo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971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4</a:t>
            </a:r>
            <a:r>
              <a:rPr lang="en-US" baseline="30000" smtClean="0">
                <a:solidFill>
                  <a:srgbClr val="FFFF00"/>
                </a:solidFill>
              </a:rPr>
              <a:t>th</a:t>
            </a:r>
            <a:r>
              <a:rPr lang="en-US" smtClean="0">
                <a:solidFill>
                  <a:srgbClr val="FFFF00"/>
                </a:solidFill>
              </a:rPr>
              <a:t> Trophic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Tertiary Consumer – an organism that relies on secondary consumers for its principle source of energy.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8196" name="Picture 5" descr="Bald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5766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Grizzly-Bear-Ro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886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w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4688"/>
            <a:ext cx="24304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Food Chains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rgbClr val="FFFF00"/>
                </a:solidFill>
              </a:rPr>
              <a:t>Food Chain</a:t>
            </a:r>
            <a:r>
              <a:rPr lang="en-US" sz="2800" smtClean="0">
                <a:solidFill>
                  <a:srgbClr val="FFFF00"/>
                </a:solidFill>
              </a:rPr>
              <a:t> – a step by step sequence of who eats whom in an ecosystem.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The final carnivore in any food chain is called a top carnivore. 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Top carnivores are not eaten by other animals. </a:t>
            </a:r>
          </a:p>
        </p:txBody>
      </p:sp>
      <p:pic>
        <p:nvPicPr>
          <p:cNvPr id="10244" name="Picture 5" descr="food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371600"/>
            <a:ext cx="32718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Food Webs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</a:rPr>
              <a:t>Food Web</a:t>
            </a:r>
            <a:r>
              <a:rPr lang="en-US" smtClean="0">
                <a:solidFill>
                  <a:srgbClr val="FFFF00"/>
                </a:solidFill>
              </a:rPr>
              <a:t> – a representation of the feeding relationships among all organisms in an ecosystem.</a:t>
            </a:r>
          </a:p>
        </p:txBody>
      </p:sp>
      <p:pic>
        <p:nvPicPr>
          <p:cNvPr id="15364" name="Picture 4" descr="FoodWe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6482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2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Trophic Levels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FF00"/>
                </a:solidFill>
              </a:rPr>
              <a:t>Trophic Level</a:t>
            </a:r>
            <a:r>
              <a:rPr lang="en-US" dirty="0" smtClean="0">
                <a:solidFill>
                  <a:srgbClr val="FFFF00"/>
                </a:solidFill>
              </a:rPr>
              <a:t> – a category of living things defined by how it gains its energy.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first level contains autotrophs, and each higher level contains heterotrophs.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Autotrophs vs. Heterotrophs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FF00"/>
                </a:solidFill>
              </a:rPr>
              <a:t>Autotrophs</a:t>
            </a:r>
            <a:r>
              <a:rPr lang="en-US" dirty="0" smtClean="0">
                <a:solidFill>
                  <a:srgbClr val="FFFF00"/>
                </a:solidFill>
              </a:rPr>
              <a:t> – organisms that use the Sun’s energy and inorganic compounds to make its own food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OR… just inorganic compounds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Heterotrophs</a:t>
            </a:r>
            <a:r>
              <a:rPr lang="en-US" dirty="0" smtClean="0">
                <a:solidFill>
                  <a:srgbClr val="FFFF00"/>
                </a:solidFill>
              </a:rPr>
              <a:t> – organisms that are incapable of making their own food, and so must feed on other organisms to gain energy.</a:t>
            </a:r>
          </a:p>
        </p:txBody>
      </p:sp>
    </p:spTree>
    <p:extLst>
      <p:ext uri="{BB962C8B-B14F-4D97-AF65-F5344CB8AC3E}">
        <p14:creationId xmlns:p14="http://schemas.microsoft.com/office/powerpoint/2010/main" val="41105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Autotrophs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Food </a:t>
            </a:r>
            <a:r>
              <a:rPr lang="en-US" dirty="0" smtClean="0"/>
              <a:t>webs/chains/trophic levels </a:t>
            </a:r>
            <a:r>
              <a:rPr lang="en-US" dirty="0" smtClean="0"/>
              <a:t>always begin with </a:t>
            </a:r>
            <a:r>
              <a:rPr lang="en-US" b="1" dirty="0" smtClean="0"/>
              <a:t>autotrophs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Remember an autotroph is: an organism that manufactures its own food from inorganic substances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There are two types of autotrophs: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Photosynthetic autotrophs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Chemoautotroph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6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Plants are autotrophs who </a:t>
            </a:r>
            <a:r>
              <a:rPr lang="en-US" b="1" dirty="0" smtClean="0">
                <a:solidFill>
                  <a:srgbClr val="C00000"/>
                </a:solidFill>
              </a:rPr>
              <a:t>get their energy </a:t>
            </a:r>
            <a:r>
              <a:rPr lang="en-US" dirty="0" smtClean="0"/>
              <a:t>through the process of photosynthesis.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CA" sz="4000" dirty="0" smtClean="0"/>
              <a:t>			</a:t>
            </a:r>
            <a:r>
              <a:rPr lang="en-CA" sz="1800" dirty="0" smtClean="0"/>
              <a:t>Chlorophyll </a:t>
            </a:r>
            <a:endParaRPr lang="en-US" sz="1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dirty="0" smtClean="0"/>
              <a:t>Light +Water + Carbon Dioxide </a:t>
            </a:r>
            <a:r>
              <a:rPr lang="en-CA" sz="2400" dirty="0" smtClean="0">
                <a:sym typeface="Wingdings" pitchFamily="2" charset="2"/>
              </a:rPr>
              <a:t></a:t>
            </a:r>
            <a:r>
              <a:rPr lang="en-CA" sz="2400" dirty="0" smtClean="0"/>
              <a:t> Glucose + Oxygen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CA" sz="1800" dirty="0" smtClean="0"/>
              <a:t>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CA" sz="1800" dirty="0" smtClean="0"/>
              <a:t>                                            Chlorophyll 	</a:t>
            </a:r>
            <a:r>
              <a:rPr lang="en-CA" sz="2400" dirty="0" smtClean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CA" sz="2400" dirty="0" smtClean="0"/>
              <a:t>Light +6H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0</a:t>
            </a:r>
            <a:r>
              <a:rPr lang="en-CA" sz="2400" baseline="-25000" dirty="0" smtClean="0"/>
              <a:t>(l)</a:t>
            </a:r>
            <a:r>
              <a:rPr lang="en-CA" sz="2400" dirty="0" smtClean="0"/>
              <a:t> + 6CO</a:t>
            </a:r>
            <a:r>
              <a:rPr lang="en-CA" sz="2400" baseline="-25000" dirty="0" smtClean="0"/>
              <a:t>2 (g)</a:t>
            </a:r>
            <a:r>
              <a:rPr lang="en-CA" sz="2400" dirty="0" smtClean="0"/>
              <a:t> </a:t>
            </a:r>
            <a:r>
              <a:rPr lang="en-CA" sz="2400" dirty="0" smtClean="0">
                <a:sym typeface="Wingdings" pitchFamily="2" charset="2"/>
              </a:rPr>
              <a:t></a:t>
            </a:r>
            <a:r>
              <a:rPr lang="en-CA" sz="2400" dirty="0" smtClean="0"/>
              <a:t>     C</a:t>
            </a:r>
            <a:r>
              <a:rPr lang="en-CA" sz="2400" baseline="-25000" dirty="0" smtClean="0"/>
              <a:t>6</a:t>
            </a:r>
            <a:r>
              <a:rPr lang="en-CA" sz="2400" dirty="0" smtClean="0"/>
              <a:t>H</a:t>
            </a:r>
            <a:r>
              <a:rPr lang="en-CA" sz="2400" baseline="-25000" dirty="0" smtClean="0"/>
              <a:t>12</a:t>
            </a:r>
            <a:r>
              <a:rPr lang="en-CA" sz="2400" dirty="0" smtClean="0"/>
              <a:t>O</a:t>
            </a:r>
            <a:r>
              <a:rPr lang="en-CA" sz="2400" baseline="-25000" dirty="0" smtClean="0"/>
              <a:t>6 (</a:t>
            </a:r>
            <a:r>
              <a:rPr lang="en-CA" sz="2400" baseline="-25000" dirty="0" err="1" smtClean="0"/>
              <a:t>aq</a:t>
            </a:r>
            <a:r>
              <a:rPr lang="en-CA" sz="2400" baseline="-25000" dirty="0" smtClean="0"/>
              <a:t>)</a:t>
            </a:r>
            <a:r>
              <a:rPr lang="en-CA" sz="2400" dirty="0" smtClean="0"/>
              <a:t> + 6O</a:t>
            </a:r>
            <a:r>
              <a:rPr lang="en-CA" sz="2400" baseline="-25000" dirty="0" smtClean="0"/>
              <a:t>2 (g)</a:t>
            </a:r>
            <a:endParaRPr lang="en-US" sz="2400" baseline="-250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6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Cellular Respiration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All organisms, including plants, </a:t>
            </a:r>
            <a:r>
              <a:rPr lang="en-US" i="1" dirty="0" smtClean="0"/>
              <a:t>undergo cellular respiration in order to </a:t>
            </a:r>
            <a:r>
              <a:rPr lang="en-US" b="1" i="1" dirty="0" smtClean="0">
                <a:solidFill>
                  <a:srgbClr val="C00000"/>
                </a:solidFill>
              </a:rPr>
              <a:t>use the energy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in their food.</a:t>
            </a:r>
          </a:p>
          <a:p>
            <a:pPr eaLnBrk="1" hangingPunct="1"/>
            <a:r>
              <a:rPr lang="en-US" dirty="0" smtClean="0"/>
              <a:t>Cellular respiration breaks down glucose, releasing the energy stored in its bonds.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CA" sz="2000" dirty="0" smtClean="0"/>
              <a:t>Glucose + Oxygen </a:t>
            </a:r>
            <a:r>
              <a:rPr lang="en-CA" sz="2000" dirty="0" smtClean="0">
                <a:sym typeface="Wingdings" pitchFamily="2" charset="2"/>
              </a:rPr>
              <a:t></a:t>
            </a:r>
            <a:r>
              <a:rPr lang="en-CA" sz="2000" dirty="0" smtClean="0"/>
              <a:t>Carbon Dioxide + Water + Energy</a:t>
            </a:r>
          </a:p>
          <a:p>
            <a:pPr eaLnBrk="1" hangingPunct="1">
              <a:buFontTx/>
              <a:buNone/>
            </a:pPr>
            <a:endParaRPr lang="en-CA" sz="1800" dirty="0" smtClean="0"/>
          </a:p>
          <a:p>
            <a:pPr algn="ctr" eaLnBrk="1" hangingPunct="1">
              <a:buFontTx/>
              <a:buNone/>
            </a:pPr>
            <a:r>
              <a:rPr lang="en-CA" sz="2000" dirty="0" smtClean="0"/>
              <a:t>C</a:t>
            </a:r>
            <a:r>
              <a:rPr lang="en-CA" sz="2000" baseline="-25000" dirty="0" smtClean="0"/>
              <a:t>6</a:t>
            </a:r>
            <a:r>
              <a:rPr lang="en-CA" sz="2000" dirty="0" smtClean="0"/>
              <a:t>H</a:t>
            </a:r>
            <a:r>
              <a:rPr lang="en-CA" sz="2000" baseline="-25000" dirty="0" smtClean="0"/>
              <a:t>12</a:t>
            </a:r>
            <a:r>
              <a:rPr lang="en-CA" sz="2000" dirty="0" smtClean="0"/>
              <a:t>O</a:t>
            </a:r>
            <a:r>
              <a:rPr lang="en-CA" sz="2000" baseline="-25000" dirty="0" smtClean="0"/>
              <a:t>6 (</a:t>
            </a:r>
            <a:r>
              <a:rPr lang="en-CA" sz="2000" baseline="-25000" dirty="0" err="1" smtClean="0"/>
              <a:t>aq</a:t>
            </a:r>
            <a:r>
              <a:rPr lang="en-CA" sz="2000" baseline="-25000" dirty="0" smtClean="0"/>
              <a:t>)</a:t>
            </a:r>
            <a:r>
              <a:rPr lang="en-CA" sz="2000" dirty="0" smtClean="0"/>
              <a:t> +6O</a:t>
            </a:r>
            <a:r>
              <a:rPr lang="en-CA" sz="2000" baseline="-25000" dirty="0" smtClean="0"/>
              <a:t>2 (g)</a:t>
            </a:r>
            <a:r>
              <a:rPr lang="en-US" sz="2000" baseline="-25000" dirty="0" smtClean="0"/>
              <a:t> </a:t>
            </a:r>
            <a:r>
              <a:rPr lang="en-CA" sz="2000" dirty="0" smtClean="0">
                <a:sym typeface="Wingdings" pitchFamily="2" charset="2"/>
              </a:rPr>
              <a:t></a:t>
            </a:r>
            <a:r>
              <a:rPr lang="en-CA" sz="2000" dirty="0" smtClean="0"/>
              <a:t>+ 6H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0</a:t>
            </a:r>
            <a:r>
              <a:rPr lang="en-CA" sz="2000" baseline="-25000" dirty="0" smtClean="0"/>
              <a:t>(l)</a:t>
            </a:r>
            <a:r>
              <a:rPr lang="en-CA" sz="2000" dirty="0" smtClean="0"/>
              <a:t> + 6CO</a:t>
            </a:r>
            <a:r>
              <a:rPr lang="en-CA" sz="2000" baseline="-25000" dirty="0" smtClean="0"/>
              <a:t>2 (g)</a:t>
            </a:r>
            <a:r>
              <a:rPr lang="en-CA" sz="2000" dirty="0" smtClean="0"/>
              <a:t> + energy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390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Not all food webs begin with photosynthetic organisms.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a few ecosystems, such as caves or deep oceans, producers carry out a process called chemosynthesis instead of photosynthesis.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smtClean="0"/>
              <a:t>Chemosynthesis</a:t>
            </a:r>
            <a:r>
              <a:rPr lang="en-US" sz="2800" smtClean="0"/>
              <a:t> – the process by which non-photosynthetic organisms convert inorganic chemicals to organic compounds with a source of energy other than solar.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smtClean="0"/>
              <a:t>Chemoautotroph </a:t>
            </a:r>
            <a:r>
              <a:rPr lang="en-US" sz="2800" smtClean="0"/>
              <a:t>– an organism that performs chemosynthesis.</a:t>
            </a:r>
          </a:p>
        </p:txBody>
      </p:sp>
    </p:spTree>
    <p:extLst>
      <p:ext uri="{BB962C8B-B14F-4D97-AF65-F5344CB8AC3E}">
        <p14:creationId xmlns:p14="http://schemas.microsoft.com/office/powerpoint/2010/main" val="2677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inorganic chemicals that are used:</a:t>
            </a:r>
          </a:p>
          <a:p>
            <a:pPr>
              <a:defRPr/>
            </a:pP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S, NH</a:t>
            </a:r>
            <a:r>
              <a:rPr lang="en-US" b="1" baseline="-25000" dirty="0"/>
              <a:t>3</a:t>
            </a:r>
            <a:r>
              <a:rPr lang="en-US" b="1" dirty="0"/>
              <a:t>, Fe</a:t>
            </a:r>
            <a:r>
              <a:rPr lang="en-US" b="1" baseline="30000" dirty="0"/>
              <a:t>2+</a:t>
            </a:r>
            <a:r>
              <a:rPr lang="en-US" b="1" dirty="0"/>
              <a:t>, and </a:t>
            </a:r>
            <a:r>
              <a:rPr lang="en-US" b="1" dirty="0" smtClean="0"/>
              <a:t>S</a:t>
            </a:r>
            <a:r>
              <a:rPr lang="en-US" b="1" baseline="-25000" dirty="0" smtClean="0"/>
              <a:t>8</a:t>
            </a:r>
          </a:p>
          <a:p>
            <a:pPr>
              <a:defRPr/>
            </a:pPr>
            <a:endParaRPr lang="en-US" b="1" baseline="-25000" dirty="0"/>
          </a:p>
          <a:p>
            <a:pPr>
              <a:defRPr/>
            </a:pPr>
            <a:r>
              <a:rPr lang="en-US" dirty="0" smtClean="0"/>
              <a:t>Example of Chemosynthesis equation:</a:t>
            </a:r>
          </a:p>
          <a:p>
            <a:pPr>
              <a:defRPr/>
            </a:pPr>
            <a:r>
              <a:rPr lang="en-US" sz="2800" dirty="0" smtClean="0"/>
              <a:t>This would be of a bacteria using ammonia </a:t>
            </a:r>
          </a:p>
          <a:p>
            <a:pPr>
              <a:defRPr/>
            </a:pPr>
            <a:endParaRPr lang="en-US" b="1" dirty="0"/>
          </a:p>
          <a:p>
            <a:pPr marL="0" indent="0">
              <a:buFontTx/>
              <a:buNone/>
              <a:defRPr/>
            </a:pPr>
            <a:r>
              <a:rPr lang="en-US" sz="1800" dirty="0"/>
              <a:t>Ammonia + carbon dioxide + thermal </a:t>
            </a:r>
            <a:r>
              <a:rPr lang="en-US" sz="1800" dirty="0" smtClean="0"/>
              <a:t>energy		nitrate </a:t>
            </a:r>
            <a:r>
              <a:rPr lang="en-US" sz="1800" dirty="0"/>
              <a:t>+ carbohydrate</a:t>
            </a:r>
          </a:p>
          <a:p>
            <a:pPr>
              <a:defRPr/>
            </a:pPr>
            <a:endParaRPr lang="en-US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4953000"/>
            <a:ext cx="876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4368800" cy="3276600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469</Words>
  <Application>Microsoft Office PowerPoint</Application>
  <PresentationFormat>On-screen Show (4:3)</PresentationFormat>
  <Paragraphs>76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Who Eats Who:  Trophic Levels- pg.22-23</vt:lpstr>
      <vt:lpstr>Trophic Levels</vt:lpstr>
      <vt:lpstr>Autotrophs vs. Heterotrophs</vt:lpstr>
      <vt:lpstr>Autotrophs</vt:lpstr>
      <vt:lpstr>Photosynthesis</vt:lpstr>
      <vt:lpstr>Cellular Respiration</vt:lpstr>
      <vt:lpstr>Chemosynthesis</vt:lpstr>
      <vt:lpstr>Chemosynthesis</vt:lpstr>
      <vt:lpstr>PowerPoint Presentation</vt:lpstr>
      <vt:lpstr>PowerPoint Presentation</vt:lpstr>
      <vt:lpstr>1st Trophic Level</vt:lpstr>
      <vt:lpstr>2nd Trophic Level</vt:lpstr>
      <vt:lpstr>3rd Trophic Level</vt:lpstr>
      <vt:lpstr>4th Trophic Level</vt:lpstr>
      <vt:lpstr>Food Chains</vt:lpstr>
      <vt:lpstr>Food Webs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Eats Who: Energy Transfers</dc:title>
  <dc:creator>Windows User</dc:creator>
  <cp:lastModifiedBy>Windows User</cp:lastModifiedBy>
  <cp:revision>16</cp:revision>
  <dcterms:created xsi:type="dcterms:W3CDTF">2015-09-10T15:00:45Z</dcterms:created>
  <dcterms:modified xsi:type="dcterms:W3CDTF">2015-09-14T19:48:06Z</dcterms:modified>
</cp:coreProperties>
</file>