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81" r:id="rId3"/>
    <p:sldId id="283" r:id="rId4"/>
    <p:sldId id="261" r:id="rId5"/>
    <p:sldId id="262" r:id="rId6"/>
    <p:sldId id="284" r:id="rId7"/>
    <p:sldId id="285" r:id="rId8"/>
    <p:sldId id="287" r:id="rId9"/>
    <p:sldId id="258" r:id="rId10"/>
    <p:sldId id="259" r:id="rId11"/>
    <p:sldId id="286" r:id="rId12"/>
    <p:sldId id="260" r:id="rId13"/>
    <p:sldId id="288" r:id="rId14"/>
    <p:sldId id="263" r:id="rId15"/>
    <p:sldId id="264" r:id="rId16"/>
    <p:sldId id="289" r:id="rId17"/>
    <p:sldId id="265" r:id="rId18"/>
    <p:sldId id="266" r:id="rId19"/>
    <p:sldId id="290" r:id="rId20"/>
    <p:sldId id="267" r:id="rId21"/>
    <p:sldId id="279" r:id="rId22"/>
    <p:sldId id="291" r:id="rId23"/>
    <p:sldId id="268" r:id="rId24"/>
    <p:sldId id="280" r:id="rId25"/>
    <p:sldId id="292" r:id="rId26"/>
    <p:sldId id="269" r:id="rId27"/>
    <p:sldId id="270" r:id="rId28"/>
    <p:sldId id="271" r:id="rId29"/>
    <p:sldId id="27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7" autoAdjust="0"/>
    <p:restoredTop sz="94660"/>
  </p:normalViewPr>
  <p:slideViewPr>
    <p:cSldViewPr>
      <p:cViewPr varScale="1">
        <p:scale>
          <a:sx n="66" d="100"/>
          <a:sy n="66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5E51F-9D48-4375-98A4-2734320F13FC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E18DA-D080-4A2B-A82E-B20B8135D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1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Organize the slides</a:t>
            </a:r>
            <a:r>
              <a:rPr lang="en-US" baseline="0" dirty="0" smtClean="0"/>
              <a:t> differently so you just go by ‘the part of </a:t>
            </a:r>
            <a:r>
              <a:rPr lang="en-US" baseline="0" smtClean="0"/>
              <a:t>the plant’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18DA-D080-4A2B-A82E-B20B8135DE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97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F6BD-9E4A-4FF5-BD70-EBDC3A64ED41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5F89-CA6F-44B5-8F86-79BAE40D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F6BD-9E4A-4FF5-BD70-EBDC3A64ED41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5F89-CA6F-44B5-8F86-79BAE40D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66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F6BD-9E4A-4FF5-BD70-EBDC3A64ED41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5F89-CA6F-44B5-8F86-79BAE40D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3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F6BD-9E4A-4FF5-BD70-EBDC3A64ED41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5F89-CA6F-44B5-8F86-79BAE40D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0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F6BD-9E4A-4FF5-BD70-EBDC3A64ED41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5F89-CA6F-44B5-8F86-79BAE40D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4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F6BD-9E4A-4FF5-BD70-EBDC3A64ED41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5F89-CA6F-44B5-8F86-79BAE40D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26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F6BD-9E4A-4FF5-BD70-EBDC3A64ED41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5F89-CA6F-44B5-8F86-79BAE40D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31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F6BD-9E4A-4FF5-BD70-EBDC3A64ED41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5F89-CA6F-44B5-8F86-79BAE40D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9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F6BD-9E4A-4FF5-BD70-EBDC3A64ED41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5F89-CA6F-44B5-8F86-79BAE40D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17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F6BD-9E4A-4FF5-BD70-EBDC3A64ED41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5F89-CA6F-44B5-8F86-79BAE40D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89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F6BD-9E4A-4FF5-BD70-EBDC3A64ED41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5F89-CA6F-44B5-8F86-79BAE40D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1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BF6BD-9E4A-4FF5-BD70-EBDC3A64ED41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C5F89-CA6F-44B5-8F86-79BAE40D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4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SLUY2U1M-8" TargetMode="External"/><Relationship Id="rId2" Type="http://schemas.openxmlformats.org/officeDocument/2006/relationships/hyperlink" Target="http://www.youtube.com/watch?v=IlmgFYmbAU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>
          <a:xfrm>
            <a:off x="1173138" y="109389"/>
            <a:ext cx="7768828" cy="1902023"/>
          </a:xfrm>
          <a:ln/>
        </p:spPr>
        <p:txBody>
          <a:bodyPr rIns="116994"/>
          <a:lstStyle/>
          <a:p>
            <a:pPr marL="4465" indent="-4465"/>
            <a:r>
              <a:rPr lang="en-US"/>
              <a:t>HOW IN THE WORLD??? Is there </a:t>
            </a:r>
            <a:r>
              <a:rPr lang="en-US" u="sng"/>
              <a:t>Transport in Plants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ln/>
        </p:spPr>
        <p:txBody>
          <a:bodyPr rIns="116994">
            <a:normAutofit fontScale="77500" lnSpcReduction="20000"/>
          </a:bodyPr>
          <a:lstStyle/>
          <a:p>
            <a:r>
              <a:rPr lang="en-US" dirty="0"/>
              <a:t>Several factors contribute to the plant being able to transport materials.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At </a:t>
            </a:r>
            <a:r>
              <a:rPr lang="en-US" u="sng" dirty="0"/>
              <a:t>the Roots</a:t>
            </a:r>
            <a:endParaRPr lang="en-US" dirty="0"/>
          </a:p>
          <a:p>
            <a:r>
              <a:rPr lang="en-US" dirty="0" smtClean="0"/>
              <a:t>osmosis </a:t>
            </a:r>
            <a:endParaRPr lang="en-US" dirty="0"/>
          </a:p>
          <a:p>
            <a:r>
              <a:rPr lang="en-US" dirty="0" smtClean="0"/>
              <a:t>root pressure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In </a:t>
            </a:r>
            <a:r>
              <a:rPr lang="en-US" u="sng" dirty="0"/>
              <a:t>the stem</a:t>
            </a:r>
            <a:endParaRPr lang="en-US" dirty="0"/>
          </a:p>
          <a:p>
            <a:r>
              <a:rPr lang="en-US" dirty="0" smtClean="0"/>
              <a:t>cohesion/adhesion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At </a:t>
            </a:r>
            <a:r>
              <a:rPr lang="en-US" u="sng" dirty="0"/>
              <a:t>the </a:t>
            </a:r>
            <a:r>
              <a:rPr lang="en-US" u="sng" dirty="0" smtClean="0"/>
              <a:t>stomata in the leaves</a:t>
            </a:r>
            <a:endParaRPr lang="en-US" dirty="0"/>
          </a:p>
          <a:p>
            <a:r>
              <a:rPr lang="en-US" dirty="0" smtClean="0"/>
              <a:t>turgor pressure at stomata</a:t>
            </a:r>
            <a:endParaRPr lang="en-US" dirty="0"/>
          </a:p>
          <a:p>
            <a:r>
              <a:rPr lang="en-US" dirty="0" smtClean="0"/>
              <a:t>transpiration pull at stomata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41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16994"/>
          <a:lstStyle/>
          <a:p>
            <a:pPr marL="4465" indent="-4465"/>
            <a:r>
              <a:rPr lang="en-US"/>
              <a:t>Cohesion makes surface tension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/>
          </p:nvPr>
        </p:nvSpPr>
        <p:spPr>
          <a:xfrm>
            <a:off x="1173138" y="1982391"/>
            <a:ext cx="7768828" cy="4875609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 anchor="t"/>
          <a:lstStyle/>
          <a:p>
            <a:endParaRPr lang="en-US"/>
          </a:p>
        </p:txBody>
      </p:sp>
      <p:sp>
        <p:nvSpPr>
          <p:cNvPr id="58371" name="Rectangle 3"/>
          <p:cNvSpPr>
            <a:spLocks/>
          </p:cNvSpPr>
          <p:nvPr/>
        </p:nvSpPr>
        <p:spPr bwMode="auto">
          <a:xfrm>
            <a:off x="7822406" y="6250781"/>
            <a:ext cx="24301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3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48</a:t>
            </a:r>
          </a:p>
        </p:txBody>
      </p:sp>
      <p:pic>
        <p:nvPicPr>
          <p:cNvPr id="5837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21" y="1572742"/>
            <a:ext cx="7898309" cy="526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06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Adhesion= attraction of water molecules to </a:t>
            </a:r>
            <a:r>
              <a:rPr lang="en-US" u="sng" dirty="0">
                <a:solidFill>
                  <a:srgbClr val="FF0000"/>
                </a:solidFill>
              </a:rPr>
              <a:t>other substances</a:t>
            </a:r>
          </a:p>
          <a:p>
            <a:endParaRPr lang="en-US" dirty="0" smtClean="0"/>
          </a:p>
          <a:p>
            <a:r>
              <a:rPr lang="en-US" dirty="0" smtClean="0"/>
              <a:t>Adhesion will cause the water molecules to stick to the sides of the stem and be drawn up the stem</a:t>
            </a:r>
          </a:p>
        </p:txBody>
      </p:sp>
    </p:spTree>
    <p:extLst>
      <p:ext uri="{BB962C8B-B14F-4D97-AF65-F5344CB8AC3E}">
        <p14:creationId xmlns:p14="http://schemas.microsoft.com/office/powerpoint/2010/main" val="3462447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16994">
            <a:normAutofit/>
          </a:bodyPr>
          <a:lstStyle/>
          <a:p>
            <a:pPr marL="4465" indent="-4465"/>
            <a:r>
              <a:rPr lang="en-US" dirty="0" smtClean="0"/>
              <a:t>In the Stem: Adhesion</a:t>
            </a:r>
            <a:endParaRPr lang="en-US" dirty="0"/>
          </a:p>
        </p:txBody>
      </p:sp>
      <p:sp>
        <p:nvSpPr>
          <p:cNvPr id="59394" name="Rectangle 2"/>
          <p:cNvSpPr>
            <a:spLocks noGrp="1" noChangeArrowheads="1"/>
          </p:cNvSpPr>
          <p:nvPr>
            <p:ph/>
          </p:nvPr>
        </p:nvSpPr>
        <p:spPr>
          <a:xfrm>
            <a:off x="1173138" y="1982391"/>
            <a:ext cx="7768828" cy="4875609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 anchor="t"/>
          <a:lstStyle/>
          <a:p>
            <a:endParaRPr lang="en-US"/>
          </a:p>
        </p:txBody>
      </p:sp>
      <p:sp>
        <p:nvSpPr>
          <p:cNvPr id="59395" name="Rectangle 3"/>
          <p:cNvSpPr>
            <a:spLocks/>
          </p:cNvSpPr>
          <p:nvPr/>
        </p:nvSpPr>
        <p:spPr bwMode="auto">
          <a:xfrm>
            <a:off x="7822406" y="6250781"/>
            <a:ext cx="24301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3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49</a:t>
            </a:r>
          </a:p>
        </p:txBody>
      </p:sp>
      <p:pic>
        <p:nvPicPr>
          <p:cNvPr id="5939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309" y="1075233"/>
            <a:ext cx="5568777" cy="517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0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Leaves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turgor pressure at stomata</a:t>
            </a:r>
          </a:p>
          <a:p>
            <a:r>
              <a:rPr lang="en-US" dirty="0"/>
              <a:t>transpiration pull at stomata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831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16994"/>
          <a:lstStyle/>
          <a:p>
            <a:pPr marL="4465" indent="-4465"/>
            <a:r>
              <a:rPr lang="en-US" dirty="0" smtClean="0"/>
              <a:t>At the Leaves: Transpiration Pull             </a:t>
            </a:r>
            <a:endParaRPr lang="en-US" dirty="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16994">
            <a:normAutofit lnSpcReduction="10000"/>
          </a:bodyPr>
          <a:lstStyle/>
          <a:p>
            <a:r>
              <a:rPr lang="en-US" b="1" dirty="0" smtClean="0"/>
              <a:t>Transpiration: </a:t>
            </a:r>
            <a:r>
              <a:rPr lang="en-US" dirty="0" smtClean="0"/>
              <a:t>the </a:t>
            </a:r>
            <a:r>
              <a:rPr lang="en-US" dirty="0"/>
              <a:t>process of water vapor </a:t>
            </a:r>
            <a:r>
              <a:rPr lang="en-US" u="sng" dirty="0">
                <a:solidFill>
                  <a:srgbClr val="FF0000"/>
                </a:solidFill>
              </a:rPr>
              <a:t>leaving the leaf through the stomata</a:t>
            </a:r>
          </a:p>
          <a:p>
            <a:r>
              <a:rPr lang="en-US" dirty="0"/>
              <a:t>This process pulls water up the stem. </a:t>
            </a:r>
            <a:r>
              <a:rPr lang="en-US" dirty="0" smtClean="0"/>
              <a:t>(remember that all the water molecules are connected with cohesion so it is like pulling up a long chain)</a:t>
            </a:r>
          </a:p>
          <a:p>
            <a:pPr lvl="0"/>
            <a:r>
              <a:rPr lang="en-US" dirty="0"/>
              <a:t>When Transpiration causes the water molecules to be pulled up the stem it is called </a:t>
            </a:r>
            <a:r>
              <a:rPr lang="en-US" u="sng" dirty="0"/>
              <a:t>Transpiration Pull</a:t>
            </a:r>
            <a:endParaRPr lang="en-US" dirty="0"/>
          </a:p>
          <a:p>
            <a:endParaRPr lang="en-US" dirty="0"/>
          </a:p>
        </p:txBody>
      </p:sp>
      <p:sp>
        <p:nvSpPr>
          <p:cNvPr id="62467" name="Rectangle 3"/>
          <p:cNvSpPr>
            <a:spLocks/>
          </p:cNvSpPr>
          <p:nvPr/>
        </p:nvSpPr>
        <p:spPr bwMode="auto">
          <a:xfrm>
            <a:off x="7822406" y="6250781"/>
            <a:ext cx="24301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3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53</a:t>
            </a:r>
          </a:p>
        </p:txBody>
      </p:sp>
    </p:spTree>
    <p:extLst>
      <p:ext uri="{BB962C8B-B14F-4D97-AF65-F5344CB8AC3E}">
        <p14:creationId xmlns:p14="http://schemas.microsoft.com/office/powerpoint/2010/main" val="337134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16994"/>
          <a:lstStyle/>
          <a:p>
            <a:pPr marL="4465" indent="-4465"/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/>
          </p:nvPr>
        </p:nvSpPr>
        <p:spPr>
          <a:xfrm>
            <a:off x="1173138" y="1982391"/>
            <a:ext cx="7768828" cy="4875609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 anchor="t"/>
          <a:lstStyle/>
          <a:p>
            <a:endParaRPr lang="en-US"/>
          </a:p>
        </p:txBody>
      </p:sp>
      <p:sp>
        <p:nvSpPr>
          <p:cNvPr id="63491" name="Rectangle 3"/>
          <p:cNvSpPr>
            <a:spLocks/>
          </p:cNvSpPr>
          <p:nvPr/>
        </p:nvSpPr>
        <p:spPr bwMode="auto">
          <a:xfrm>
            <a:off x="7822406" y="6250781"/>
            <a:ext cx="24301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3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54</a:t>
            </a:r>
          </a:p>
        </p:txBody>
      </p:sp>
      <p:pic>
        <p:nvPicPr>
          <p:cNvPr id="6349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619" y="897434"/>
            <a:ext cx="4202534" cy="504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54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BUT… we can’t have the stomata open ALL the time! Why not?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30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16994"/>
          <a:lstStyle/>
          <a:p>
            <a:pPr marL="4465" indent="-4465"/>
            <a:r>
              <a:rPr lang="en-US"/>
              <a:t>TO SOLVE FOR THIS PROBLEM…..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16994"/>
          <a:lstStyle/>
          <a:p>
            <a:r>
              <a:rPr lang="en-US" dirty="0"/>
              <a:t>The guard cells will adjust to either open or close the stomata through turgor pressure.</a:t>
            </a:r>
          </a:p>
        </p:txBody>
      </p:sp>
      <p:sp>
        <p:nvSpPr>
          <p:cNvPr id="64515" name="Rectangle 3"/>
          <p:cNvSpPr>
            <a:spLocks/>
          </p:cNvSpPr>
          <p:nvPr/>
        </p:nvSpPr>
        <p:spPr bwMode="auto">
          <a:xfrm>
            <a:off x="7822406" y="6250781"/>
            <a:ext cx="24301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3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263136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16994"/>
          <a:lstStyle/>
          <a:p>
            <a:pPr marL="4465" indent="-4465"/>
            <a:r>
              <a:rPr lang="en-US" dirty="0" smtClean="0"/>
              <a:t>At the Leaves: Turgor </a:t>
            </a:r>
            <a:r>
              <a:rPr lang="en-US" dirty="0"/>
              <a:t>pressure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229600" cy="4525963"/>
          </a:xfrm>
          <a:ln/>
        </p:spPr>
        <p:txBody>
          <a:bodyPr rIns="116994">
            <a:normAutofit/>
          </a:bodyPr>
          <a:lstStyle/>
          <a:p>
            <a:r>
              <a:rPr lang="en-US" dirty="0"/>
              <a:t>If the guard cells are full of </a:t>
            </a:r>
            <a:r>
              <a:rPr lang="en-US" dirty="0" smtClean="0"/>
              <a:t>water they are turgid and have a </a:t>
            </a:r>
            <a:r>
              <a:rPr lang="en-US" u="sng" dirty="0" smtClean="0">
                <a:solidFill>
                  <a:srgbClr val="FF0000"/>
                </a:solidFill>
              </a:rPr>
              <a:t>high turgor pressure</a:t>
            </a:r>
          </a:p>
          <a:p>
            <a:r>
              <a:rPr lang="en-US" dirty="0" smtClean="0"/>
              <a:t>When the guard </a:t>
            </a:r>
            <a:r>
              <a:rPr lang="en-US" dirty="0"/>
              <a:t>cells </a:t>
            </a:r>
            <a:r>
              <a:rPr lang="en-US" dirty="0" smtClean="0"/>
              <a:t>are </a:t>
            </a:r>
            <a:r>
              <a:rPr lang="en-US" u="sng" dirty="0" smtClean="0">
                <a:solidFill>
                  <a:srgbClr val="FF0000"/>
                </a:solidFill>
              </a:rPr>
              <a:t>turgid</a:t>
            </a:r>
            <a:r>
              <a:rPr lang="en-US" u="sng" dirty="0" smtClean="0"/>
              <a:t> </a:t>
            </a:r>
            <a:r>
              <a:rPr lang="en-US" dirty="0" smtClean="0"/>
              <a:t>they will be far apart therefore the stomata will be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open </a:t>
            </a:r>
          </a:p>
          <a:p>
            <a:endParaRPr lang="en-US" dirty="0"/>
          </a:p>
        </p:txBody>
      </p:sp>
      <p:sp>
        <p:nvSpPr>
          <p:cNvPr id="65539" name="Rectangle 3"/>
          <p:cNvSpPr>
            <a:spLocks/>
          </p:cNvSpPr>
          <p:nvPr/>
        </p:nvSpPr>
        <p:spPr bwMode="auto">
          <a:xfrm>
            <a:off x="7822406" y="6250781"/>
            <a:ext cx="24301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3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184809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16994"/>
          <a:lstStyle/>
          <a:p>
            <a:pPr marL="4465" indent="-4465"/>
            <a:r>
              <a:rPr lang="en-US" dirty="0" smtClean="0"/>
              <a:t>At the Leaves: Turgor </a:t>
            </a:r>
            <a:r>
              <a:rPr lang="en-US" dirty="0"/>
              <a:t>pressure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229600" cy="4525963"/>
          </a:xfrm>
          <a:ln/>
        </p:spPr>
        <p:txBody>
          <a:bodyPr rIns="116994">
            <a:normAutofit/>
          </a:bodyPr>
          <a:lstStyle/>
          <a:p>
            <a:r>
              <a:rPr lang="en-US" dirty="0" smtClean="0"/>
              <a:t>If </a:t>
            </a:r>
            <a:r>
              <a:rPr lang="en-US" dirty="0"/>
              <a:t>the guard cells are </a:t>
            </a:r>
            <a:r>
              <a:rPr lang="en-US" dirty="0" smtClean="0"/>
              <a:t>low on </a:t>
            </a:r>
            <a:r>
              <a:rPr lang="en-US" dirty="0"/>
              <a:t>water </a:t>
            </a:r>
            <a:r>
              <a:rPr lang="en-US" dirty="0" smtClean="0"/>
              <a:t>they </a:t>
            </a:r>
            <a:r>
              <a:rPr lang="en-US" dirty="0"/>
              <a:t>are </a:t>
            </a:r>
            <a:r>
              <a:rPr lang="en-US" u="sng" dirty="0" smtClean="0">
                <a:solidFill>
                  <a:srgbClr val="FF0000"/>
                </a:solidFill>
              </a:rPr>
              <a:t>limp</a:t>
            </a:r>
            <a:r>
              <a:rPr lang="en-US" dirty="0" smtClean="0"/>
              <a:t> and have </a:t>
            </a:r>
            <a:r>
              <a:rPr lang="en-US" u="sng" dirty="0" smtClean="0">
                <a:solidFill>
                  <a:srgbClr val="FF0000"/>
                </a:solidFill>
              </a:rPr>
              <a:t>low turgor pressure</a:t>
            </a:r>
            <a:endParaRPr lang="en-US" u="sng" dirty="0">
              <a:solidFill>
                <a:srgbClr val="FF0000"/>
              </a:solidFill>
            </a:endParaRPr>
          </a:p>
          <a:p>
            <a:r>
              <a:rPr lang="en-US" dirty="0"/>
              <a:t>When the guard cells are </a:t>
            </a:r>
            <a:r>
              <a:rPr lang="en-US" dirty="0" smtClean="0"/>
              <a:t>limp </a:t>
            </a:r>
            <a:r>
              <a:rPr lang="en-US" dirty="0"/>
              <a:t>they will be </a:t>
            </a:r>
            <a:r>
              <a:rPr lang="en-US" dirty="0" smtClean="0"/>
              <a:t>collapsed </a:t>
            </a:r>
            <a:r>
              <a:rPr lang="en-US" dirty="0"/>
              <a:t>therefore the stomata will be </a:t>
            </a:r>
            <a:r>
              <a:rPr lang="en-US" u="sng" dirty="0" smtClean="0">
                <a:solidFill>
                  <a:srgbClr val="FF0000"/>
                </a:solidFill>
              </a:rPr>
              <a:t>closed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65539" name="Rectangle 3"/>
          <p:cNvSpPr>
            <a:spLocks/>
          </p:cNvSpPr>
          <p:nvPr/>
        </p:nvSpPr>
        <p:spPr bwMode="auto">
          <a:xfrm>
            <a:off x="7822406" y="6250781"/>
            <a:ext cx="24301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3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276467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eaves-Pap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00CC"/>
                </a:solidFill>
              </a:rPr>
              <a:t>From Root to Leaf: Water Transport in Plants</a:t>
            </a:r>
          </a:p>
        </p:txBody>
      </p:sp>
      <p:pic>
        <p:nvPicPr>
          <p:cNvPr id="15364" name="Picture 4" descr="C23_FigC3_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19" y="1600200"/>
            <a:ext cx="6624638" cy="508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81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16994"/>
          <a:lstStyle/>
          <a:p>
            <a:pPr marL="4465" indent="-4465"/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/>
          </p:nvPr>
        </p:nvSpPr>
        <p:spPr>
          <a:xfrm>
            <a:off x="1173138" y="1982391"/>
            <a:ext cx="7768828" cy="4875609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 anchor="t"/>
          <a:lstStyle/>
          <a:p>
            <a:endParaRPr lang="en-US" dirty="0"/>
          </a:p>
        </p:txBody>
      </p:sp>
      <p:sp>
        <p:nvSpPr>
          <p:cNvPr id="66563" name="Rectangle 3"/>
          <p:cNvSpPr>
            <a:spLocks/>
          </p:cNvSpPr>
          <p:nvPr/>
        </p:nvSpPr>
        <p:spPr bwMode="auto">
          <a:xfrm>
            <a:off x="7822406" y="6250781"/>
            <a:ext cx="24301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3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57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085850"/>
            <a:ext cx="7357714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05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Stomata function: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www.youtube.com/watch?v=IlmgFYmbAUg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TedEd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www.youtube.com/watch?v=ASLUY2U1M-8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87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eaves-Pap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00CC"/>
                </a:solidFill>
              </a:rPr>
              <a:t>From Root to Leaf: Water Transport in Plants</a:t>
            </a:r>
          </a:p>
        </p:txBody>
      </p:sp>
      <p:pic>
        <p:nvPicPr>
          <p:cNvPr id="15364" name="Picture 4" descr="C23_FigC3_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19" y="1600200"/>
            <a:ext cx="6624638" cy="508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27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16994"/>
          <a:lstStyle/>
          <a:p>
            <a:pPr marL="4465" indent="-4465"/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16994"/>
          <a:lstStyle/>
          <a:p>
            <a:r>
              <a:rPr lang="en-US" dirty="0" smtClean="0"/>
              <a:t>Note: 334-336 </a:t>
            </a:r>
            <a:r>
              <a:rPr lang="en-US" dirty="0"/>
              <a:t>in your textbook heading: Properties of Water, Root Pressure Pushes &amp; Transpiration Pulls.</a:t>
            </a:r>
          </a:p>
        </p:txBody>
      </p:sp>
      <p:sp>
        <p:nvSpPr>
          <p:cNvPr id="67587" name="Rectangle 3"/>
          <p:cNvSpPr>
            <a:spLocks/>
          </p:cNvSpPr>
          <p:nvPr/>
        </p:nvSpPr>
        <p:spPr bwMode="auto">
          <a:xfrm>
            <a:off x="7822406" y="6250781"/>
            <a:ext cx="24301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3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58</a:t>
            </a:r>
          </a:p>
        </p:txBody>
      </p:sp>
    </p:spTree>
    <p:extLst>
      <p:ext uri="{BB962C8B-B14F-4D97-AF65-F5344CB8AC3E}">
        <p14:creationId xmlns:p14="http://schemas.microsoft.com/office/powerpoint/2010/main" val="51869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458200" cy="5973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CC"/>
                </a:solidFill>
              </a:rPr>
              <a:t>The mechanism of</a:t>
            </a:r>
            <a:r>
              <a:rPr lang="en-US" u="sng" dirty="0">
                <a:solidFill>
                  <a:srgbClr val="FF0000"/>
                </a:solidFill>
              </a:rPr>
              <a:t> phloem </a:t>
            </a:r>
            <a:r>
              <a:rPr lang="en-US" dirty="0">
                <a:solidFill>
                  <a:srgbClr val="0000CC"/>
                </a:solidFill>
              </a:rPr>
              <a:t>transport is a critical process for multicellular plants</a:t>
            </a:r>
            <a:r>
              <a:rPr lang="en-US" dirty="0" smtClean="0">
                <a:solidFill>
                  <a:srgbClr val="0000CC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CC"/>
                </a:solidFill>
              </a:rPr>
              <a:t>It takes the products of photosynthesis from the place where they are produced, the leaves to places where they will be </a:t>
            </a:r>
            <a:r>
              <a:rPr lang="en-US" u="sng" dirty="0">
                <a:solidFill>
                  <a:srgbClr val="FF0000"/>
                </a:solidFill>
              </a:rPr>
              <a:t>used or stored</a:t>
            </a:r>
            <a:r>
              <a:rPr lang="en-US" dirty="0" smtClean="0">
                <a:solidFill>
                  <a:srgbClr val="0000CC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CC"/>
                </a:solidFill>
              </a:rPr>
              <a:t>In other words they are taken from a high concentration (a </a:t>
            </a:r>
            <a:r>
              <a:rPr lang="en-US" b="1" dirty="0">
                <a:solidFill>
                  <a:srgbClr val="0000CC"/>
                </a:solidFill>
              </a:rPr>
              <a:t>source</a:t>
            </a:r>
            <a:r>
              <a:rPr lang="en-US" dirty="0">
                <a:solidFill>
                  <a:srgbClr val="0000CC"/>
                </a:solidFill>
              </a:rPr>
              <a:t>) to a low concentration (a </a:t>
            </a:r>
            <a:r>
              <a:rPr lang="en-US" b="1" dirty="0">
                <a:solidFill>
                  <a:srgbClr val="0000CC"/>
                </a:solidFill>
              </a:rPr>
              <a:t>sink</a:t>
            </a:r>
            <a:r>
              <a:rPr lang="en-US" dirty="0">
                <a:solidFill>
                  <a:srgbClr val="0000CC"/>
                </a:solidFill>
              </a:rPr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2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458200" cy="57451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At the leaf, the source of food, the phloem becomes loaded with sugar molecules from the sites of photosynthesis.</a:t>
            </a:r>
          </a:p>
          <a:p>
            <a:pPr lvl="0"/>
            <a:r>
              <a:rPr lang="en-US" dirty="0"/>
              <a:t>Water then moves into the cells by osmosis.</a:t>
            </a:r>
          </a:p>
          <a:p>
            <a:pPr lvl="0"/>
            <a:r>
              <a:rPr lang="en-US" dirty="0"/>
              <a:t>The water and sugar molecules then move into the sieve cells.</a:t>
            </a:r>
          </a:p>
          <a:p>
            <a:pPr lvl="0"/>
            <a:r>
              <a:rPr lang="en-US" dirty="0"/>
              <a:t>The increased water pressure in the sieve cells pushes the water and sugars through the phloem to other parts of the plant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This movement of water and sugar is called the </a:t>
            </a:r>
            <a:r>
              <a:rPr lang="en-US" b="1" dirty="0"/>
              <a:t>                                                     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0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16994"/>
          <a:lstStyle/>
          <a:p>
            <a:pPr marL="4465" indent="-4465"/>
            <a:r>
              <a:rPr lang="en-US"/>
              <a:t>Plasmolysis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16994"/>
          <a:lstStyle/>
          <a:p>
            <a:pPr marL="27905" indent="0"/>
            <a:r>
              <a:rPr lang="en-US" dirty="0"/>
              <a:t>When a plant cell is put into a HYPERTONIC solution, water will leave the</a:t>
            </a:r>
            <a:r>
              <a:rPr lang="en-US" u="sng" dirty="0">
                <a:solidFill>
                  <a:srgbClr val="FF0000"/>
                </a:solidFill>
              </a:rPr>
              <a:t> vacuole </a:t>
            </a:r>
            <a:r>
              <a:rPr lang="en-US" dirty="0"/>
              <a:t>through </a:t>
            </a:r>
            <a:r>
              <a:rPr lang="en-US" u="sng" dirty="0">
                <a:solidFill>
                  <a:srgbClr val="FF0000"/>
                </a:solidFill>
              </a:rPr>
              <a:t>osmosis</a:t>
            </a:r>
            <a:r>
              <a:rPr lang="en-US" dirty="0"/>
              <a:t>. This results in a </a:t>
            </a:r>
            <a:r>
              <a:rPr lang="en-US" dirty="0" smtClean="0"/>
              <a:t>‘shriveled </a:t>
            </a:r>
            <a:r>
              <a:rPr lang="en-US" dirty="0"/>
              <a:t>up’ plant cell. This process is called </a:t>
            </a:r>
            <a:r>
              <a:rPr lang="en-US" u="sng" dirty="0">
                <a:solidFill>
                  <a:srgbClr val="FF0000"/>
                </a:solidFill>
              </a:rPr>
              <a:t>plasmolysis</a:t>
            </a:r>
            <a:r>
              <a:rPr lang="en-US" dirty="0"/>
              <a:t>. </a:t>
            </a:r>
          </a:p>
          <a:p>
            <a:pPr marL="27905" indent="0"/>
            <a:endParaRPr lang="en-US" dirty="0"/>
          </a:p>
          <a:p>
            <a:pPr marL="27905" indent="0"/>
            <a:r>
              <a:rPr lang="en-US" dirty="0"/>
              <a:t>When would a plant cell ‘be in’ a hypertonic solution?</a:t>
            </a:r>
          </a:p>
        </p:txBody>
      </p:sp>
      <p:sp>
        <p:nvSpPr>
          <p:cNvPr id="68611" name="Rectangle 3"/>
          <p:cNvSpPr>
            <a:spLocks/>
          </p:cNvSpPr>
          <p:nvPr/>
        </p:nvSpPr>
        <p:spPr bwMode="auto">
          <a:xfrm>
            <a:off x="7822406" y="6250781"/>
            <a:ext cx="24301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3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59</a:t>
            </a:r>
          </a:p>
        </p:txBody>
      </p:sp>
    </p:spTree>
    <p:extLst>
      <p:ext uri="{BB962C8B-B14F-4D97-AF65-F5344CB8AC3E}">
        <p14:creationId xmlns:p14="http://schemas.microsoft.com/office/powerpoint/2010/main" val="195315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16994"/>
          <a:lstStyle/>
          <a:p>
            <a:pPr marL="4465" indent="-4465"/>
            <a:r>
              <a:rPr lang="en-US"/>
              <a:t>Plasmolysis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/>
          </p:nvPr>
        </p:nvSpPr>
        <p:spPr>
          <a:xfrm>
            <a:off x="1173138" y="1982391"/>
            <a:ext cx="7768828" cy="4875609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 anchor="t"/>
          <a:lstStyle/>
          <a:p>
            <a:endParaRPr lang="en-US"/>
          </a:p>
        </p:txBody>
      </p:sp>
      <p:sp>
        <p:nvSpPr>
          <p:cNvPr id="69635" name="Rectangle 3"/>
          <p:cNvSpPr>
            <a:spLocks/>
          </p:cNvSpPr>
          <p:nvPr/>
        </p:nvSpPr>
        <p:spPr bwMode="auto">
          <a:xfrm>
            <a:off x="7822406" y="6250781"/>
            <a:ext cx="24301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3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60</a:t>
            </a:r>
          </a:p>
        </p:txBody>
      </p:sp>
      <p:pic>
        <p:nvPicPr>
          <p:cNvPr id="6963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76" y="1302619"/>
            <a:ext cx="5279678" cy="395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035" y="3884415"/>
            <a:ext cx="3341936" cy="217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2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16994"/>
          <a:lstStyle/>
          <a:p>
            <a:pPr marL="4465" indent="-4465"/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/>
          </p:nvPr>
        </p:nvSpPr>
        <p:spPr>
          <a:xfrm>
            <a:off x="1173138" y="1982391"/>
            <a:ext cx="7768828" cy="4875609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 anchor="t"/>
          <a:lstStyle/>
          <a:p>
            <a:endParaRPr lang="en-US"/>
          </a:p>
        </p:txBody>
      </p:sp>
      <p:sp>
        <p:nvSpPr>
          <p:cNvPr id="70659" name="Rectangle 3"/>
          <p:cNvSpPr>
            <a:spLocks/>
          </p:cNvSpPr>
          <p:nvPr/>
        </p:nvSpPr>
        <p:spPr bwMode="auto">
          <a:xfrm>
            <a:off x="7822406" y="6250781"/>
            <a:ext cx="24301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3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61</a:t>
            </a:r>
          </a:p>
        </p:txBody>
      </p:sp>
      <p:pic>
        <p:nvPicPr>
          <p:cNvPr id="7066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60" y="745629"/>
            <a:ext cx="7089056" cy="53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96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16994"/>
          <a:lstStyle/>
          <a:p>
            <a:pPr marL="4465" indent="-4465"/>
            <a:r>
              <a:rPr lang="en-US"/>
              <a:t>Lenticel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16994"/>
          <a:lstStyle/>
          <a:p>
            <a:r>
              <a:rPr lang="en-US"/>
              <a:t>A soft opening in the stem allowing gas exchange from atmosphere to plant interior. The bark would otherwise ‘suffocate’ the plant. </a:t>
            </a:r>
          </a:p>
        </p:txBody>
      </p:sp>
      <p:sp>
        <p:nvSpPr>
          <p:cNvPr id="71683" name="Rectangle 3"/>
          <p:cNvSpPr>
            <a:spLocks/>
          </p:cNvSpPr>
          <p:nvPr/>
        </p:nvSpPr>
        <p:spPr bwMode="auto">
          <a:xfrm>
            <a:off x="7822406" y="6250781"/>
            <a:ext cx="24301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3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62</a:t>
            </a:r>
          </a:p>
        </p:txBody>
      </p:sp>
    </p:spTree>
    <p:extLst>
      <p:ext uri="{BB962C8B-B14F-4D97-AF65-F5344CB8AC3E}">
        <p14:creationId xmlns:p14="http://schemas.microsoft.com/office/powerpoint/2010/main" val="311305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osmosis </a:t>
            </a:r>
          </a:p>
          <a:p>
            <a:r>
              <a:rPr lang="en-US" dirty="0"/>
              <a:t>root pressure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58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768828" cy="1233785"/>
          </a:xfrm>
          <a:ln/>
        </p:spPr>
        <p:txBody>
          <a:bodyPr rIns="116994"/>
          <a:lstStyle/>
          <a:p>
            <a:pPr marL="4465"/>
            <a:r>
              <a:rPr lang="en-US" dirty="0" smtClean="0"/>
              <a:t>At the Roots: Osmosis</a:t>
            </a:r>
            <a:endParaRPr lang="en-US" dirty="0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73138" y="1995785"/>
            <a:ext cx="7768828" cy="4875609"/>
          </a:xfrm>
          <a:ln/>
        </p:spPr>
        <p:txBody>
          <a:bodyPr rIns="116994"/>
          <a:lstStyle/>
          <a:p>
            <a:r>
              <a:rPr lang="en-US" dirty="0"/>
              <a:t>There is higher solute concentration and lower water concentration INSIDE of the roots than outside, therefore water enters the roots through </a:t>
            </a:r>
            <a:r>
              <a:rPr lang="en-US" u="sng" dirty="0"/>
              <a:t>OSMOSIS</a:t>
            </a:r>
          </a:p>
        </p:txBody>
      </p:sp>
      <p:sp>
        <p:nvSpPr>
          <p:cNvPr id="60419" name="Rectangle 3"/>
          <p:cNvSpPr>
            <a:spLocks/>
          </p:cNvSpPr>
          <p:nvPr/>
        </p:nvSpPr>
        <p:spPr bwMode="auto">
          <a:xfrm>
            <a:off x="7822406" y="6250781"/>
            <a:ext cx="24301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3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392887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16994"/>
          <a:lstStyle/>
          <a:p>
            <a:pPr marL="4465"/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/>
          </p:nvPr>
        </p:nvSpPr>
        <p:spPr>
          <a:xfrm>
            <a:off x="1173138" y="1982391"/>
            <a:ext cx="7768828" cy="4875609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 anchor="t"/>
          <a:lstStyle/>
          <a:p>
            <a:endParaRPr lang="en-US"/>
          </a:p>
        </p:txBody>
      </p:sp>
      <p:sp>
        <p:nvSpPr>
          <p:cNvPr id="61443" name="Rectangle 3"/>
          <p:cNvSpPr>
            <a:spLocks/>
          </p:cNvSpPr>
          <p:nvPr/>
        </p:nvSpPr>
        <p:spPr bwMode="auto">
          <a:xfrm>
            <a:off x="7822406" y="6250781"/>
            <a:ext cx="24301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3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51</a:t>
            </a:r>
          </a:p>
        </p:txBody>
      </p:sp>
      <p:pic>
        <p:nvPicPr>
          <p:cNvPr id="6144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674" y="531317"/>
            <a:ext cx="6177111" cy="5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17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the Roots</a:t>
            </a:r>
            <a:r>
              <a:rPr lang="en-US" dirty="0" smtClean="0"/>
              <a:t>: Root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water continues to move into the roots through osmosis there will be a buildup of water in the roots. There will be so much water that it will increase the pressure in the roots called </a:t>
            </a:r>
            <a:r>
              <a:rPr lang="en-US" b="1" u="sng" dirty="0" smtClean="0">
                <a:solidFill>
                  <a:srgbClr val="FF0000"/>
                </a:solidFill>
              </a:rPr>
              <a:t>Root Pressure</a:t>
            </a:r>
            <a:r>
              <a:rPr lang="en-US" dirty="0" smtClean="0"/>
              <a:t>. The pressure in the roots will help to push the water up. (Like a geyser)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396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85800"/>
            <a:ext cx="4724400" cy="584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259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Cohesion</a:t>
            </a:r>
          </a:p>
          <a:p>
            <a:r>
              <a:rPr lang="en-US" dirty="0" smtClean="0"/>
              <a:t>Adhesion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062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16994"/>
          <a:lstStyle/>
          <a:p>
            <a:pPr marL="4465" indent="-4465"/>
            <a:r>
              <a:rPr lang="en-US" dirty="0" smtClean="0"/>
              <a:t>In the Stem: Cohesion </a:t>
            </a:r>
            <a:r>
              <a:rPr lang="en-US" dirty="0"/>
              <a:t>&amp; Adhesion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16994">
            <a:normAutofit/>
          </a:bodyPr>
          <a:lstStyle/>
          <a:p>
            <a:r>
              <a:rPr lang="en-US" dirty="0"/>
              <a:t>Cohesion= attraction of water molecules to other </a:t>
            </a:r>
            <a:r>
              <a:rPr lang="en-US" u="sng" dirty="0">
                <a:solidFill>
                  <a:srgbClr val="FF0000"/>
                </a:solidFill>
              </a:rPr>
              <a:t>water </a:t>
            </a:r>
            <a:r>
              <a:rPr lang="en-US" dirty="0" smtClean="0"/>
              <a:t>molecules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Cohesion will cause the water molecules to stick together so when water is drawn up the molecules will all draw up together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7347" name="Rectangle 3"/>
          <p:cNvSpPr>
            <a:spLocks/>
          </p:cNvSpPr>
          <p:nvPr/>
        </p:nvSpPr>
        <p:spPr bwMode="auto">
          <a:xfrm>
            <a:off x="7822406" y="6250781"/>
            <a:ext cx="24301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3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304176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709</Words>
  <Application>Microsoft Office PowerPoint</Application>
  <PresentationFormat>On-screen Show (4:3)</PresentationFormat>
  <Paragraphs>91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HOW IN THE WORLD??? Is there Transport in Plants</vt:lpstr>
      <vt:lpstr>From Root to Leaf: Water Transport in Plants</vt:lpstr>
      <vt:lpstr>Roots</vt:lpstr>
      <vt:lpstr>At the Roots: Osmosis</vt:lpstr>
      <vt:lpstr>PowerPoint Presentation</vt:lpstr>
      <vt:lpstr>At the Roots: Root Pressure</vt:lpstr>
      <vt:lpstr>PowerPoint Presentation</vt:lpstr>
      <vt:lpstr>In the Stem</vt:lpstr>
      <vt:lpstr>In the Stem: Cohesion &amp; Adhesion</vt:lpstr>
      <vt:lpstr>Cohesion makes surface tension</vt:lpstr>
      <vt:lpstr>PowerPoint Presentation</vt:lpstr>
      <vt:lpstr>In the Stem: Adhesion</vt:lpstr>
      <vt:lpstr>At the Leaves</vt:lpstr>
      <vt:lpstr>At the Leaves: Transpiration Pull             </vt:lpstr>
      <vt:lpstr>PowerPoint Presentation</vt:lpstr>
      <vt:lpstr>PowerPoint Presentation</vt:lpstr>
      <vt:lpstr>TO SOLVE FOR THIS PROBLEM…..</vt:lpstr>
      <vt:lpstr>At the Leaves: Turgor pressure</vt:lpstr>
      <vt:lpstr>At the Leaves: Turgor pressure</vt:lpstr>
      <vt:lpstr>PowerPoint Presentation</vt:lpstr>
      <vt:lpstr>PowerPoint Presentation</vt:lpstr>
      <vt:lpstr>From Root to Leaf: Water Transport in Plants</vt:lpstr>
      <vt:lpstr>PowerPoint Presentation</vt:lpstr>
      <vt:lpstr>PowerPoint Presentation</vt:lpstr>
      <vt:lpstr>PowerPoint Presentation</vt:lpstr>
      <vt:lpstr>Plasmolysis</vt:lpstr>
      <vt:lpstr>Plasmolysis</vt:lpstr>
      <vt:lpstr>PowerPoint Presentation</vt:lpstr>
      <vt:lpstr>Lenticel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22</cp:revision>
  <dcterms:created xsi:type="dcterms:W3CDTF">2013-09-23T20:48:17Z</dcterms:created>
  <dcterms:modified xsi:type="dcterms:W3CDTF">2015-12-16T22:37:31Z</dcterms:modified>
</cp:coreProperties>
</file>