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7" r:id="rId5"/>
    <p:sldId id="268" r:id="rId6"/>
    <p:sldId id="258" r:id="rId7"/>
    <p:sldId id="262" r:id="rId8"/>
    <p:sldId id="278" r:id="rId9"/>
    <p:sldId id="277" r:id="rId10"/>
    <p:sldId id="272" r:id="rId11"/>
    <p:sldId id="283" r:id="rId12"/>
    <p:sldId id="281" r:id="rId13"/>
    <p:sldId id="259" r:id="rId14"/>
    <p:sldId id="263" r:id="rId15"/>
    <p:sldId id="273" r:id="rId16"/>
    <p:sldId id="266" r:id="rId17"/>
    <p:sldId id="261" r:id="rId18"/>
    <p:sldId id="274" r:id="rId19"/>
    <p:sldId id="275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38" d="100"/>
          <a:sy n="38" d="100"/>
        </p:scale>
        <p:origin x="-7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B8CA3-8034-4267-8622-BB4999041B02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C5593-7E38-45D7-822A-A659A39E2A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4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5593-7E38-45D7-822A-A659A39E2A7B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2F52-0F27-4502-B770-CF8774F5AEB1}" type="datetimeFigureOut">
              <a:rPr lang="en-CA" smtClean="0"/>
              <a:pPr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E81A-3243-4F8C-B16A-ABB8212A1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pi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Pharynx/ </a:t>
            </a:r>
            <a:r>
              <a:rPr lang="en-CA" dirty="0" err="1" smtClean="0"/>
              <a:t>Larnyx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Pharynx  is common tube for food, gas, liquid</a:t>
            </a:r>
          </a:p>
          <a:p>
            <a:r>
              <a:rPr lang="en-CA" dirty="0" smtClean="0"/>
              <a:t>Pharynx branches into the </a:t>
            </a:r>
            <a:r>
              <a:rPr lang="en-CA" dirty="0" err="1" smtClean="0"/>
              <a:t>esophogus</a:t>
            </a:r>
            <a:r>
              <a:rPr lang="en-CA" dirty="0" smtClean="0"/>
              <a:t> and the </a:t>
            </a:r>
            <a:r>
              <a:rPr lang="en-CA" dirty="0" err="1" smtClean="0"/>
              <a:t>larnyx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 err="1" smtClean="0"/>
              <a:t>larnyx</a:t>
            </a:r>
            <a:r>
              <a:rPr lang="en-CA" dirty="0" smtClean="0"/>
              <a:t> is only reserved for gas and connected to the Trachea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5904656" cy="418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Cilia are small hair like projections that line the trachea</a:t>
            </a:r>
          </a:p>
          <a:p>
            <a:r>
              <a:rPr lang="en-US" dirty="0"/>
              <a:t>Some cells in the trachea produce mucus</a:t>
            </a:r>
          </a:p>
          <a:p>
            <a:r>
              <a:rPr lang="en-US" dirty="0" smtClean="0"/>
              <a:t>The mucus traps debris that may have escaped the filters in the nasal passage</a:t>
            </a:r>
          </a:p>
          <a:p>
            <a:r>
              <a:rPr lang="en-US" dirty="0" smtClean="0"/>
              <a:t>The debris is swept by the cilia from the windpipe back into the pharynx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8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 cords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Vocal cords are located in the larynx</a:t>
            </a:r>
          </a:p>
          <a:p>
            <a:r>
              <a:rPr lang="en-CA" dirty="0" smtClean="0"/>
              <a:t>Sound is made when air passes over the larynx</a:t>
            </a:r>
          </a:p>
          <a:p>
            <a:r>
              <a:rPr lang="en-CA" dirty="0" smtClean="0"/>
              <a:t>Swelling of vocal cords= lower frequency vibrations (when you are sick your voice goes deeper)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Epiglottis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4608512" cy="5688632"/>
          </a:xfrm>
        </p:spPr>
        <p:txBody>
          <a:bodyPr>
            <a:normAutofit/>
          </a:bodyPr>
          <a:lstStyle/>
          <a:p>
            <a:r>
              <a:rPr lang="en-CA" dirty="0" smtClean="0"/>
              <a:t>Elastic cartilage tissue with mucous membrane</a:t>
            </a:r>
          </a:p>
          <a:p>
            <a:r>
              <a:rPr lang="en-CA" dirty="0" smtClean="0"/>
              <a:t>Attached to the entrance of the larynx</a:t>
            </a:r>
          </a:p>
          <a:p>
            <a:r>
              <a:rPr lang="en-CA" dirty="0" smtClean="0"/>
              <a:t>Covers the glottis which is the opening to trachea</a:t>
            </a:r>
          </a:p>
          <a:p>
            <a:r>
              <a:rPr lang="en-CA" dirty="0" smtClean="0"/>
              <a:t>Covers larynx during peristalsis of pharynx muscles (swallowing)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29100"/>
            <a:ext cx="3314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296" y="548680"/>
            <a:ext cx="3450704" cy="34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More epiglottis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52028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Now that we know is structure... What would be its function?</a:t>
            </a:r>
          </a:p>
          <a:p>
            <a:r>
              <a:rPr lang="en-CA" dirty="0" smtClean="0"/>
              <a:t>What happens when epiglottis malfunctions?</a:t>
            </a:r>
          </a:p>
          <a:p>
            <a:r>
              <a:rPr lang="en-CA" dirty="0" smtClean="0"/>
              <a:t>Ex. </a:t>
            </a:r>
            <a:r>
              <a:rPr lang="en-CA" dirty="0" err="1" smtClean="0"/>
              <a:t>Epiglotitis</a:t>
            </a:r>
            <a:r>
              <a:rPr lang="en-CA" dirty="0" smtClean="0"/>
              <a:t>= swollen epiglottis from infection from </a:t>
            </a:r>
            <a:r>
              <a:rPr lang="en-CA" i="1" dirty="0" err="1" smtClean="0"/>
              <a:t>Haemophilus</a:t>
            </a:r>
            <a:r>
              <a:rPr lang="en-CA" i="1" dirty="0" smtClean="0"/>
              <a:t> </a:t>
            </a:r>
            <a:r>
              <a:rPr lang="en-CA" i="1" dirty="0" err="1" smtClean="0"/>
              <a:t>influenzae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3933056"/>
            <a:ext cx="3905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089644"/>
            <a:ext cx="3744416" cy="27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8229600" cy="1143000"/>
          </a:xfrm>
        </p:spPr>
        <p:txBody>
          <a:bodyPr/>
          <a:lstStyle/>
          <a:p>
            <a:r>
              <a:rPr lang="en-CA" dirty="0" smtClean="0"/>
              <a:t>Bronchi/Bronchiole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412776"/>
            <a:ext cx="4845224" cy="47525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The trachea connects to the Bronchi</a:t>
            </a:r>
            <a:endParaRPr lang="en-US" dirty="0"/>
          </a:p>
          <a:p>
            <a:pPr lvl="0"/>
            <a:r>
              <a:rPr lang="en-CA" dirty="0"/>
              <a:t>The  Bronchi branch off into Bronchioles</a:t>
            </a:r>
            <a:endParaRPr lang="en-US" dirty="0"/>
          </a:p>
          <a:p>
            <a:pPr lvl="0"/>
            <a:r>
              <a:rPr lang="en-CA" dirty="0"/>
              <a:t>Bronchioles branch off into alveoli</a:t>
            </a:r>
            <a:endParaRPr lang="en-US" dirty="0"/>
          </a:p>
          <a:p>
            <a:pPr lvl="0"/>
            <a:r>
              <a:rPr lang="en-CA" dirty="0"/>
              <a:t>The more branching that occurs the thinner the membrane and less muscle tissue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24250"/>
            <a:ext cx="3619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10709" t="15303" r="49988" b="8331"/>
          <a:stretch>
            <a:fillRect/>
          </a:stretch>
        </p:blipFill>
        <p:spPr bwMode="auto">
          <a:xfrm>
            <a:off x="179512" y="-1107504"/>
            <a:ext cx="295411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04" y="-18752"/>
            <a:ext cx="8229600" cy="1143000"/>
          </a:xfrm>
        </p:spPr>
        <p:txBody>
          <a:bodyPr/>
          <a:lstStyle/>
          <a:p>
            <a:r>
              <a:rPr lang="en-CA" dirty="0" smtClean="0"/>
              <a:t>Alveoli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76" y="934120"/>
            <a:ext cx="8229600" cy="283691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Thin membrane </a:t>
            </a:r>
          </a:p>
          <a:p>
            <a:r>
              <a:rPr lang="en-CA" dirty="0" smtClean="0"/>
              <a:t>Surrounded by many capillaries (very thin blood vessels- one cell thick)</a:t>
            </a:r>
          </a:p>
          <a:p>
            <a:r>
              <a:rPr lang="en-CA" dirty="0" smtClean="0"/>
              <a:t>Primary exchange for </a:t>
            </a:r>
            <a:r>
              <a:rPr lang="en-CA" dirty="0" smtClean="0"/>
              <a:t>gas</a:t>
            </a:r>
          </a:p>
          <a:p>
            <a:pPr lvl="0"/>
            <a:r>
              <a:rPr lang="en-CA" dirty="0"/>
              <a:t>Oxygen and carbon dioxide diffuse across the thin alveoli membrane into capillaries</a:t>
            </a:r>
            <a:endParaRPr lang="en-US" dirty="0"/>
          </a:p>
          <a:p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9798" t="16722" r="2777" b="54092"/>
          <a:stretch>
            <a:fillRect/>
          </a:stretch>
        </p:blipFill>
        <p:spPr bwMode="auto">
          <a:xfrm>
            <a:off x="251520" y="3789040"/>
            <a:ext cx="361473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 l="53740" t="17818" r="4166" b="51653"/>
          <a:stretch>
            <a:fillRect/>
          </a:stretch>
        </p:blipFill>
        <p:spPr bwMode="auto">
          <a:xfrm>
            <a:off x="5508104" y="378904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CA" dirty="0" smtClean="0"/>
              <a:t>Pleural Membranes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CA" dirty="0" smtClean="0"/>
              <a:t>1 Pleural Membrane surrounds 1 lung</a:t>
            </a:r>
          </a:p>
          <a:p>
            <a:r>
              <a:rPr lang="en-CA" dirty="0" smtClean="0"/>
              <a:t>Holds and protects the lung</a:t>
            </a:r>
          </a:p>
          <a:p>
            <a:r>
              <a:rPr lang="en-CA" dirty="0" smtClean="0"/>
              <a:t>Allows for ventilation </a:t>
            </a:r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6013" t="22244" r="5992" b="16663"/>
          <a:stretch>
            <a:fillRect/>
          </a:stretch>
        </p:blipFill>
        <p:spPr bwMode="auto">
          <a:xfrm>
            <a:off x="251520" y="2857238"/>
            <a:ext cx="7455495" cy="40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CA" dirty="0" smtClean="0"/>
              <a:t>Rib muscles (</a:t>
            </a:r>
            <a:r>
              <a:rPr lang="en-CA" dirty="0" err="1" smtClean="0"/>
              <a:t>intercostal</a:t>
            </a:r>
            <a:r>
              <a:rPr lang="en-CA" dirty="0" smtClean="0"/>
              <a:t> muscles)</a:t>
            </a:r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11380" t="25021" r="5992" b="16663"/>
          <a:stretch>
            <a:fillRect/>
          </a:stretch>
        </p:blipFill>
        <p:spPr bwMode="auto">
          <a:xfrm>
            <a:off x="-2052736" y="1772816"/>
            <a:ext cx="8460432" cy="46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836712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-elevates or depresses ribs during breathing cycles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Diaphragm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muscle that contracts or relaxes to change the shape of the thoracic cavity</a:t>
            </a:r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2794" t="19467" r="2773" b="13885"/>
          <a:stretch>
            <a:fillRect/>
          </a:stretch>
        </p:blipFill>
        <p:spPr bwMode="auto">
          <a:xfrm>
            <a:off x="-756592" y="3617640"/>
            <a:ext cx="59422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57264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CA" dirty="0" smtClean="0"/>
              <a:t>Breathing...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00800" cy="328992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Why do we do it?</a:t>
            </a: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What is it for?</a:t>
            </a: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Where does oxygen go?</a:t>
            </a:r>
          </a:p>
          <a:p>
            <a:pPr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Why is it so crucial?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505" y="3356992"/>
            <a:ext cx="235949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4242048" cy="26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284394" cy="32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285 #4-5</a:t>
            </a:r>
          </a:p>
          <a:p>
            <a:r>
              <a:rPr lang="en-US" dirty="0" smtClean="0"/>
              <a:t>pg. 287 #1-9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6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od_cells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-900608" y="-603448"/>
            <a:ext cx="3829050" cy="418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Always keep in mind the </a:t>
            </a:r>
            <a:br>
              <a:rPr lang="en-CA" b="1" dirty="0" smtClean="0"/>
            </a:br>
            <a:r>
              <a:rPr lang="en-CA" b="1" dirty="0" smtClean="0"/>
              <a:t>“Bigger Picture”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Oxygen is carried away from the lungs through very small blood vessels </a:t>
            </a:r>
            <a:endParaRPr lang="en-CA" dirty="0" smtClean="0"/>
          </a:p>
          <a:p>
            <a:r>
              <a:rPr lang="en-CA" dirty="0" smtClean="0"/>
              <a:t>Red </a:t>
            </a:r>
            <a:r>
              <a:rPr lang="en-CA" dirty="0" smtClean="0"/>
              <a:t>blood cells transport oxygen to almost every cell in your body</a:t>
            </a:r>
          </a:p>
          <a:p>
            <a:r>
              <a:rPr lang="en-CA" dirty="0" smtClean="0"/>
              <a:t>In your cells, nutrients are oxidized to produce ENERGY through a process called METABOLISM</a:t>
            </a:r>
          </a:p>
          <a:p>
            <a:r>
              <a:rPr lang="en-CA" dirty="0" smtClean="0"/>
              <a:t>A by-product of this is carbon dioxide, which is transported through blood to lungs and exhaled.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Today: Structures (pg. 282-285)</a:t>
            </a:r>
            <a:br>
              <a:rPr lang="en-CA" dirty="0" smtClean="0"/>
            </a:br>
            <a:r>
              <a:rPr lang="en-CA" dirty="0" smtClean="0"/>
              <a:t>Journey of oxygen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Nasal passage</a:t>
            </a:r>
          </a:p>
          <a:p>
            <a:r>
              <a:rPr lang="en-CA" dirty="0" smtClean="0"/>
              <a:t>Pharynx</a:t>
            </a:r>
          </a:p>
          <a:p>
            <a:r>
              <a:rPr lang="en-CA" dirty="0" smtClean="0"/>
              <a:t>Larynx</a:t>
            </a:r>
          </a:p>
          <a:p>
            <a:r>
              <a:rPr lang="en-CA" dirty="0" smtClean="0"/>
              <a:t>Trachea</a:t>
            </a:r>
          </a:p>
          <a:p>
            <a:r>
              <a:rPr lang="en-CA" dirty="0" smtClean="0"/>
              <a:t>Bronchi</a:t>
            </a:r>
          </a:p>
          <a:p>
            <a:r>
              <a:rPr lang="en-CA" dirty="0" smtClean="0"/>
              <a:t>Bronchiole</a:t>
            </a:r>
          </a:p>
          <a:p>
            <a:r>
              <a:rPr lang="en-CA" dirty="0" smtClean="0"/>
              <a:t>Alveoli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Accessory Respiratory Organs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Epiglottis</a:t>
            </a:r>
          </a:p>
          <a:p>
            <a:r>
              <a:rPr lang="en-CA" dirty="0" err="1" smtClean="0"/>
              <a:t>Diaphram</a:t>
            </a:r>
            <a:endParaRPr lang="en-CA" dirty="0" smtClean="0"/>
          </a:p>
          <a:p>
            <a:r>
              <a:rPr lang="en-CA" dirty="0" smtClean="0"/>
              <a:t>Rib muscles (</a:t>
            </a:r>
            <a:r>
              <a:rPr lang="en-CA" dirty="0" err="1" smtClean="0"/>
              <a:t>intercostal</a:t>
            </a:r>
            <a:r>
              <a:rPr lang="en-CA" dirty="0" smtClean="0"/>
              <a:t>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Structure of Respiratory System</a:t>
            </a:r>
            <a:br>
              <a:rPr lang="en-CA" dirty="0" smtClean="0"/>
            </a:br>
            <a:r>
              <a:rPr lang="en-CA" dirty="0" smtClean="0"/>
              <a:t>(think: structure= function)</a:t>
            </a:r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15303" t="23161" r="16661" b="21037"/>
          <a:stretch>
            <a:fillRect/>
          </a:stretch>
        </p:blipFill>
        <p:spPr bwMode="auto">
          <a:xfrm>
            <a:off x="1828800" y="1628800"/>
            <a:ext cx="545623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Thoracic Cavity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268760"/>
            <a:ext cx="4042792" cy="4525963"/>
          </a:xfrm>
        </p:spPr>
        <p:txBody>
          <a:bodyPr/>
          <a:lstStyle/>
          <a:p>
            <a:r>
              <a:rPr lang="en-CA"/>
              <a:t>Contains the lungs, heart </a:t>
            </a:r>
          </a:p>
          <a:p>
            <a:r>
              <a:rPr lang="en-CA" smtClean="0"/>
              <a:t>Protected </a:t>
            </a:r>
            <a:r>
              <a:rPr lang="en-CA" dirty="0" smtClean="0"/>
              <a:t>by the Thoracic Cage (ribs, diaphragm, rib muscles)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475657" cy="419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321471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Thoracic cavity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93096"/>
            <a:ext cx="3112985" cy="30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Nasal Passage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CA" dirty="0" smtClean="0"/>
              <a:t>Mucous traps unwanted particles</a:t>
            </a:r>
          </a:p>
          <a:p>
            <a:r>
              <a:rPr lang="en-CA" dirty="0" smtClean="0"/>
              <a:t>Epithelia warms air</a:t>
            </a:r>
          </a:p>
          <a:p>
            <a:r>
              <a:rPr lang="en-CA" dirty="0" smtClean="0"/>
              <a:t>Prepares air for lower respiratory system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03094"/>
            <a:ext cx="3923928" cy="32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104" y="3717032"/>
            <a:ext cx="33353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470</Words>
  <Application>Microsoft Office PowerPoint</Application>
  <PresentationFormat>On-screen Show (4:3)</PresentationFormat>
  <Paragraphs>92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Breathing...</vt:lpstr>
      <vt:lpstr>Always keep in mind the  “Bigger Picture”</vt:lpstr>
      <vt:lpstr>Today: Structures (pg. 282-285) Journey of oxygen</vt:lpstr>
      <vt:lpstr>Accessory Respiratory Organs</vt:lpstr>
      <vt:lpstr>Structure of Respiratory System (think: structure= function)</vt:lpstr>
      <vt:lpstr>PowerPoint Presentation</vt:lpstr>
      <vt:lpstr>Thoracic Cavity</vt:lpstr>
      <vt:lpstr>Nasal Passage</vt:lpstr>
      <vt:lpstr>Pharynx/ Larnyx</vt:lpstr>
      <vt:lpstr>Cilia</vt:lpstr>
      <vt:lpstr>Vocal cords</vt:lpstr>
      <vt:lpstr>Epiglottis</vt:lpstr>
      <vt:lpstr>More epiglottis</vt:lpstr>
      <vt:lpstr>Bronchi/Bronchiole</vt:lpstr>
      <vt:lpstr>Alveoli</vt:lpstr>
      <vt:lpstr>Pleural Membranes</vt:lpstr>
      <vt:lpstr>Rib muscles (intercostal muscles)</vt:lpstr>
      <vt:lpstr>Diaphragm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</dc:creator>
  <cp:lastModifiedBy>Windows User</cp:lastModifiedBy>
  <cp:revision>13</cp:revision>
  <dcterms:created xsi:type="dcterms:W3CDTF">2011-11-17T21:14:55Z</dcterms:created>
  <dcterms:modified xsi:type="dcterms:W3CDTF">2013-11-18T18:34:28Z</dcterms:modified>
</cp:coreProperties>
</file>