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257" r:id="rId3"/>
    <p:sldId id="256" r:id="rId4"/>
    <p:sldId id="260" r:id="rId5"/>
    <p:sldId id="261" r:id="rId6"/>
    <p:sldId id="262" r:id="rId7"/>
    <p:sldId id="263" r:id="rId8"/>
    <p:sldId id="258" r:id="rId9"/>
    <p:sldId id="278" r:id="rId10"/>
    <p:sldId id="264" r:id="rId11"/>
    <p:sldId id="271" r:id="rId12"/>
    <p:sldId id="272" r:id="rId13"/>
    <p:sldId id="274" r:id="rId14"/>
    <p:sldId id="275" r:id="rId15"/>
    <p:sldId id="276"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97" autoAdjust="0"/>
  </p:normalViewPr>
  <p:slideViewPr>
    <p:cSldViewPr>
      <p:cViewPr varScale="1">
        <p:scale>
          <a:sx n="88" d="100"/>
          <a:sy n="88" d="100"/>
        </p:scale>
        <p:origin x="-1062" y="-114"/>
      </p:cViewPr>
      <p:guideLst>
        <p:guide orient="horz" pos="2160"/>
        <p:guide pos="2880"/>
      </p:guideLst>
    </p:cSldViewPr>
  </p:slideViewPr>
  <p:outlineViewPr>
    <p:cViewPr>
      <p:scale>
        <a:sx n="33" d="100"/>
        <a:sy n="33" d="100"/>
      </p:scale>
      <p:origin x="48" y="7650"/>
    </p:cViewPr>
  </p:outlineViewPr>
  <p:notesTextViewPr>
    <p:cViewPr>
      <p:scale>
        <a:sx n="100" d="100"/>
        <a:sy n="100" d="100"/>
      </p:scale>
      <p:origin x="0" y="0"/>
    </p:cViewPr>
  </p:notesTextViewPr>
  <p:sorterViewPr>
    <p:cViewPr>
      <p:scale>
        <a:sx n="66" d="100"/>
        <a:sy n="66" d="100"/>
      </p:scale>
      <p:origin x="0" y="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22E06-4236-425D-A880-7F17B471A19A}" type="datetimeFigureOut">
              <a:rPr lang="en-CA" smtClean="0"/>
              <a:t>24/11/2011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146195-2DCE-4D9E-A5D3-A2D233EA819A}" type="slidenum">
              <a:rPr lang="en-CA" smtClean="0"/>
              <a:t>‹#›</a:t>
            </a:fld>
            <a:endParaRPr lang="en-CA"/>
          </a:p>
        </p:txBody>
      </p:sp>
    </p:spTree>
    <p:extLst>
      <p:ext uri="{BB962C8B-B14F-4D97-AF65-F5344CB8AC3E}">
        <p14:creationId xmlns:p14="http://schemas.microsoft.com/office/powerpoint/2010/main" val="18645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C146195-2DCE-4D9E-A5D3-A2D233EA819A}" type="slidenum">
              <a:rPr lang="en-CA" smtClean="0"/>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C146195-2DCE-4D9E-A5D3-A2D233EA819A}" type="slidenum">
              <a:rPr lang="en-CA" smtClean="0"/>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C146195-2DCE-4D9E-A5D3-A2D233EA819A}" type="slidenum">
              <a:rPr lang="en-CA" smtClean="0"/>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C146195-2DCE-4D9E-A5D3-A2D233EA819A}" type="slidenum">
              <a:rPr lang="en-CA" smtClean="0"/>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24B98DC-8D0C-4BAB-950D-159BAABE52BB}" type="slidenum">
              <a:rPr lang="en-CA" smtClean="0"/>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C146195-2DCE-4D9E-A5D3-A2D233EA819A}" type="slidenum">
              <a:rPr lang="en-CA" smtClean="0"/>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C146195-2DCE-4D9E-A5D3-A2D233EA819A}" type="slidenum">
              <a:rPr lang="en-CA" smtClean="0"/>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C146195-2DCE-4D9E-A5D3-A2D233EA819A}" type="slidenum">
              <a:rPr lang="en-CA" smtClean="0"/>
              <a:t>16</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F4C5593-7E38-45D7-822A-A659A39E2A7B}" type="slidenum">
              <a:rPr lang="en-CA" smtClean="0"/>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C146195-2DCE-4D9E-A5D3-A2D233EA819A}" type="slidenum">
              <a:rPr lang="en-CA" smtClean="0"/>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F4C5593-7E38-45D7-822A-A659A39E2A7B}" type="slidenum">
              <a:rPr lang="en-CA" smtClean="0"/>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F4C5593-7E38-45D7-822A-A659A39E2A7B}" type="slidenum">
              <a:rPr lang="en-CA" smtClean="0"/>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F4C5593-7E38-45D7-822A-A659A39E2A7B}" type="slidenum">
              <a:rPr lang="en-CA" smtClean="0"/>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C146195-2DCE-4D9E-A5D3-A2D233EA819A}" type="slidenum">
              <a:rPr lang="en-CA" smtClean="0"/>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F4C5593-7E38-45D7-822A-A659A39E2A7B}" type="slidenum">
              <a:rPr lang="en-CA" smtClean="0"/>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C146195-2DCE-4D9E-A5D3-A2D233EA819A}" type="slidenum">
              <a:rPr lang="en-CA" smtClean="0"/>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3E468EF-6A6B-4057-99F8-98BA8FCDAD4F}" type="datetimeFigureOut">
              <a:rPr lang="en-CA" smtClean="0"/>
              <a:t>24/11/2011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C92EAB-045F-4540-8982-597305DD3458}"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3E468EF-6A6B-4057-99F8-98BA8FCDAD4F}" type="datetimeFigureOut">
              <a:rPr lang="en-CA" smtClean="0"/>
              <a:t>24/11/2011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C92EAB-045F-4540-8982-597305DD3458}"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3E468EF-6A6B-4057-99F8-98BA8FCDAD4F}" type="datetimeFigureOut">
              <a:rPr lang="en-CA" smtClean="0"/>
              <a:t>24/11/2011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C92EAB-045F-4540-8982-597305DD3458}"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3E468EF-6A6B-4057-99F8-98BA8FCDAD4F}" type="datetimeFigureOut">
              <a:rPr lang="en-CA" smtClean="0"/>
              <a:t>24/11/2011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C92EAB-045F-4540-8982-597305DD3458}"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E468EF-6A6B-4057-99F8-98BA8FCDAD4F}" type="datetimeFigureOut">
              <a:rPr lang="en-CA" smtClean="0"/>
              <a:t>24/11/2011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C92EAB-045F-4540-8982-597305DD3458}"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3E468EF-6A6B-4057-99F8-98BA8FCDAD4F}" type="datetimeFigureOut">
              <a:rPr lang="en-CA" smtClean="0"/>
              <a:t>24/11/2011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C92EAB-045F-4540-8982-597305DD3458}"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3E468EF-6A6B-4057-99F8-98BA8FCDAD4F}" type="datetimeFigureOut">
              <a:rPr lang="en-CA" smtClean="0"/>
              <a:t>24/11/2011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0C92EAB-045F-4540-8982-597305DD3458}"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3E468EF-6A6B-4057-99F8-98BA8FCDAD4F}" type="datetimeFigureOut">
              <a:rPr lang="en-CA" smtClean="0"/>
              <a:t>24/11/2011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0C92EAB-045F-4540-8982-597305DD3458}"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468EF-6A6B-4057-99F8-98BA8FCDAD4F}" type="datetimeFigureOut">
              <a:rPr lang="en-CA" smtClean="0"/>
              <a:t>24/11/2011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0C92EAB-045F-4540-8982-597305DD3458}"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468EF-6A6B-4057-99F8-98BA8FCDAD4F}" type="datetimeFigureOut">
              <a:rPr lang="en-CA" smtClean="0"/>
              <a:t>24/11/2011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C92EAB-045F-4540-8982-597305DD3458}"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468EF-6A6B-4057-99F8-98BA8FCDAD4F}" type="datetimeFigureOut">
              <a:rPr lang="en-CA" smtClean="0"/>
              <a:t>24/11/2011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C92EAB-045F-4540-8982-597305DD3458}"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CCFF">
            <a:alpha val="5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468EF-6A6B-4057-99F8-98BA8FCDAD4F}" type="datetimeFigureOut">
              <a:rPr lang="en-CA" smtClean="0"/>
              <a:t>24/11/2011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92EAB-045F-4540-8982-597305DD3458}"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470025"/>
          </a:xfrm>
        </p:spPr>
        <p:txBody>
          <a:bodyPr/>
          <a:lstStyle/>
          <a:p>
            <a:r>
              <a:rPr lang="en-CA" dirty="0" smtClean="0"/>
              <a:t>Breathing Processes</a:t>
            </a:r>
            <a:endParaRPr lang="en-CA" dirty="0"/>
          </a:p>
        </p:txBody>
      </p:sp>
      <p:sp>
        <p:nvSpPr>
          <p:cNvPr id="3" name="Subtitle 2"/>
          <p:cNvSpPr>
            <a:spLocks noGrp="1"/>
          </p:cNvSpPr>
          <p:nvPr>
            <p:ph type="subTitle" idx="1"/>
          </p:nvPr>
        </p:nvSpPr>
        <p:spPr>
          <a:xfrm>
            <a:off x="1331640" y="2276872"/>
            <a:ext cx="6400800" cy="3384376"/>
          </a:xfrm>
        </p:spPr>
        <p:txBody>
          <a:bodyPr/>
          <a:lstStyle/>
          <a:p>
            <a:pPr algn="l"/>
            <a:r>
              <a:rPr lang="en-CA" dirty="0" smtClean="0">
                <a:solidFill>
                  <a:schemeClr val="tx1"/>
                </a:solidFill>
              </a:rPr>
              <a:t>1. Physical ventilation</a:t>
            </a:r>
          </a:p>
          <a:p>
            <a:pPr algn="l"/>
            <a:r>
              <a:rPr lang="en-CA" dirty="0" smtClean="0">
                <a:solidFill>
                  <a:schemeClr val="tx1"/>
                </a:solidFill>
              </a:rPr>
              <a:t>2. Gas Diffusion</a:t>
            </a:r>
          </a:p>
          <a:p>
            <a:pPr algn="l"/>
            <a:r>
              <a:rPr lang="en-CA" dirty="0" smtClean="0">
                <a:solidFill>
                  <a:schemeClr val="tx1"/>
                </a:solidFill>
              </a:rPr>
              <a:t>3. Gas Transport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8229600" cy="1143000"/>
          </a:xfrm>
        </p:spPr>
        <p:txBody>
          <a:bodyPr/>
          <a:lstStyle/>
          <a:p>
            <a:r>
              <a:rPr lang="en-CA" dirty="0" smtClean="0"/>
              <a:t>Mucous and Cilia</a:t>
            </a:r>
            <a:endParaRPr lang="en-CA" dirty="0"/>
          </a:p>
        </p:txBody>
      </p:sp>
      <p:sp>
        <p:nvSpPr>
          <p:cNvPr id="3" name="Content Placeholder 2"/>
          <p:cNvSpPr>
            <a:spLocks noGrp="1"/>
          </p:cNvSpPr>
          <p:nvPr>
            <p:ph idx="1"/>
          </p:nvPr>
        </p:nvSpPr>
        <p:spPr>
          <a:xfrm>
            <a:off x="457200" y="692696"/>
            <a:ext cx="8229600" cy="4525963"/>
          </a:xfrm>
        </p:spPr>
        <p:txBody>
          <a:bodyPr/>
          <a:lstStyle/>
          <a:p>
            <a:r>
              <a:rPr lang="en-CA" dirty="0" smtClean="0"/>
              <a:t>Mucous keeps the Respiratory system moist and traps unwanted particles. </a:t>
            </a:r>
          </a:p>
          <a:p>
            <a:r>
              <a:rPr lang="en-CA" dirty="0" smtClean="0"/>
              <a:t>Cilia sweeps the mucous into the throat </a:t>
            </a:r>
            <a:r>
              <a:rPr lang="en-CA" sz="2400" dirty="0" smtClean="0"/>
              <a:t>(which you either cough up and spit or swallow down </a:t>
            </a:r>
            <a:r>
              <a:rPr lang="en-CA" sz="2400" dirty="0" err="1" smtClean="0"/>
              <a:t>esophogus</a:t>
            </a:r>
            <a:r>
              <a:rPr lang="en-CA" sz="2400" dirty="0" smtClean="0"/>
              <a:t>)</a:t>
            </a:r>
          </a:p>
          <a:p>
            <a:r>
              <a:rPr lang="en-CA" dirty="0" smtClean="0"/>
              <a:t>What happens when cilia are damaged?</a:t>
            </a:r>
          </a:p>
          <a:p>
            <a:r>
              <a:rPr lang="en-CA" dirty="0" smtClean="0"/>
              <a:t>What is smokers cough?</a:t>
            </a:r>
          </a:p>
          <a:p>
            <a:pPr>
              <a:buNone/>
            </a:pPr>
            <a:endParaRPr lang="en-CA" dirty="0"/>
          </a:p>
        </p:txBody>
      </p:sp>
      <p:pic>
        <p:nvPicPr>
          <p:cNvPr id="1026" name="Picture 2"/>
          <p:cNvPicPr>
            <a:picLocks noChangeAspect="1" noChangeArrowheads="1"/>
          </p:cNvPicPr>
          <p:nvPr/>
        </p:nvPicPr>
        <p:blipFill>
          <a:blip r:embed="rId3" cstate="print"/>
          <a:srcRect/>
          <a:stretch>
            <a:fillRect/>
          </a:stretch>
        </p:blipFill>
        <p:spPr bwMode="auto">
          <a:xfrm>
            <a:off x="5154488" y="3621360"/>
            <a:ext cx="3810000" cy="3048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11560" y="4365104"/>
            <a:ext cx="363855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Respiratory Cycle</a:t>
            </a:r>
            <a:endParaRPr lang="en-CA" dirty="0"/>
          </a:p>
        </p:txBody>
      </p:sp>
      <p:sp>
        <p:nvSpPr>
          <p:cNvPr id="3" name="Content Placeholder 2"/>
          <p:cNvSpPr>
            <a:spLocks noGrp="1"/>
          </p:cNvSpPr>
          <p:nvPr>
            <p:ph idx="1"/>
          </p:nvPr>
        </p:nvSpPr>
        <p:spPr>
          <a:xfrm>
            <a:off x="457200" y="1600200"/>
            <a:ext cx="8229600" cy="5069160"/>
          </a:xfrm>
        </p:spPr>
        <p:txBody>
          <a:bodyPr/>
          <a:lstStyle/>
          <a:p>
            <a:r>
              <a:rPr lang="en-US" dirty="0" smtClean="0"/>
              <a:t>Respiratory Cycle= complete cycle of  inhalation and exhalation</a:t>
            </a:r>
          </a:p>
          <a:p>
            <a:r>
              <a:rPr lang="en-US" dirty="0" smtClean="0"/>
              <a:t>Tidal Volume= amount of air moved both in and out in respiratory cycle</a:t>
            </a:r>
          </a:p>
          <a:p>
            <a:endParaRPr lang="en-US" dirty="0"/>
          </a:p>
          <a:p>
            <a:endParaRPr lang="en-CA" dirty="0"/>
          </a:p>
          <a:p>
            <a:endParaRPr lang="en-CA" dirty="0"/>
          </a:p>
        </p:txBody>
      </p:sp>
      <p:pic>
        <p:nvPicPr>
          <p:cNvPr id="2050" name="Picture 2"/>
          <p:cNvPicPr>
            <a:picLocks noChangeAspect="1" noChangeArrowheads="1"/>
          </p:cNvPicPr>
          <p:nvPr/>
        </p:nvPicPr>
        <p:blipFill>
          <a:blip r:embed="rId3" cstate="print"/>
          <a:srcRect/>
          <a:stretch>
            <a:fillRect/>
          </a:stretch>
        </p:blipFill>
        <p:spPr bwMode="auto">
          <a:xfrm>
            <a:off x="827584" y="4284326"/>
            <a:ext cx="4608512" cy="2179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lnSpcReduction="10000"/>
          </a:bodyPr>
          <a:lstStyle/>
          <a:p>
            <a:r>
              <a:rPr lang="en-US" dirty="0" smtClean="0"/>
              <a:t>Expiratory Reserve Volume= maximum total air exhaled</a:t>
            </a:r>
            <a:endParaRPr lang="en-CA" dirty="0" smtClean="0"/>
          </a:p>
          <a:p>
            <a:r>
              <a:rPr lang="en-US" dirty="0" err="1" smtClean="0"/>
              <a:t>Inspiratory</a:t>
            </a:r>
            <a:r>
              <a:rPr lang="en-US" dirty="0" smtClean="0"/>
              <a:t> Reserve Volume= maximum total air inhaled</a:t>
            </a:r>
          </a:p>
          <a:p>
            <a:r>
              <a:rPr lang="en-US" dirty="0" smtClean="0"/>
              <a:t>Vital Capacity= maximum amount of energy a person can expel following maximum inhalation</a:t>
            </a:r>
            <a:endParaRPr lang="en-CA" dirty="0" smtClean="0"/>
          </a:p>
          <a:p>
            <a:r>
              <a:rPr lang="en-CA" dirty="0" smtClean="0"/>
              <a:t>Vital capacity= </a:t>
            </a:r>
            <a:r>
              <a:rPr lang="en-US" sz="2400" dirty="0" err="1" smtClean="0"/>
              <a:t>Inspiratory</a:t>
            </a:r>
            <a:r>
              <a:rPr lang="en-US" sz="2400" dirty="0" smtClean="0"/>
              <a:t> Reserve Volume+ Expiratory Reserve Volume+ Tidal Volume</a:t>
            </a:r>
            <a:endParaRPr lang="en-CA" sz="2400" dirty="0" smtClean="0"/>
          </a:p>
          <a:p>
            <a:endParaRPr lang="en-CA" dirty="0" smtClean="0"/>
          </a:p>
          <a:p>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Controversial Topics</a:t>
            </a:r>
            <a:endParaRPr lang="en-CA" dirty="0"/>
          </a:p>
        </p:txBody>
      </p:sp>
      <p:sp>
        <p:nvSpPr>
          <p:cNvPr id="3" name="Content Placeholder 2"/>
          <p:cNvSpPr>
            <a:spLocks noGrp="1"/>
          </p:cNvSpPr>
          <p:nvPr>
            <p:ph idx="1"/>
          </p:nvPr>
        </p:nvSpPr>
        <p:spPr/>
        <p:txBody>
          <a:bodyPr/>
          <a:lstStyle/>
          <a:p>
            <a:r>
              <a:rPr lang="en-CA" dirty="0" smtClean="0"/>
              <a:t>In groups of </a:t>
            </a:r>
            <a:r>
              <a:rPr lang="en-CA" dirty="0" smtClean="0"/>
              <a:t>2-3</a:t>
            </a:r>
            <a:r>
              <a:rPr lang="en-CA" dirty="0" smtClean="0"/>
              <a:t> </a:t>
            </a:r>
            <a:r>
              <a:rPr lang="en-CA" dirty="0" smtClean="0"/>
              <a:t>people</a:t>
            </a:r>
          </a:p>
          <a:p>
            <a:r>
              <a:rPr lang="en-CA" dirty="0" smtClean="0"/>
              <a:t>Discuss your article and the corresponding questions</a:t>
            </a:r>
          </a:p>
          <a:p>
            <a:r>
              <a:rPr lang="en-CA" dirty="0" smtClean="0"/>
              <a:t>Briefly jot your answers down</a:t>
            </a:r>
          </a:p>
          <a:p>
            <a:r>
              <a:rPr lang="en-CA" dirty="0" smtClean="0"/>
              <a:t>Be prepared to share with the class</a:t>
            </a:r>
          </a:p>
          <a:p>
            <a:r>
              <a:rPr lang="en-CA" dirty="0" smtClean="0"/>
              <a:t>Hand in your answers at end of class</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a:xfrm>
            <a:off x="457200" y="1600200"/>
            <a:ext cx="8229600" cy="4781128"/>
          </a:xfrm>
        </p:spPr>
        <p:txBody>
          <a:bodyPr>
            <a:normAutofit lnSpcReduction="10000"/>
          </a:bodyPr>
          <a:lstStyle/>
          <a:p>
            <a:r>
              <a:rPr lang="en-CA" dirty="0" smtClean="0"/>
              <a:t>What is the main idea/topic or issue in your article?</a:t>
            </a:r>
          </a:p>
          <a:p>
            <a:r>
              <a:rPr lang="en-CA" dirty="0" smtClean="0"/>
              <a:t>What is your opinion/reaction to the article?</a:t>
            </a:r>
          </a:p>
          <a:p>
            <a:r>
              <a:rPr lang="en-CA" dirty="0" smtClean="0">
                <a:solidFill>
                  <a:schemeClr val="tx1"/>
                </a:solidFill>
              </a:rPr>
              <a:t>What are the proposed solutions to the issue or topic?</a:t>
            </a:r>
          </a:p>
          <a:p>
            <a:r>
              <a:rPr lang="en-CA" dirty="0" smtClean="0">
                <a:solidFill>
                  <a:schemeClr val="tx1"/>
                </a:solidFill>
              </a:rPr>
              <a:t>What sorts of technology do we have to help this issue?</a:t>
            </a:r>
            <a:endParaRPr lang="en-CA" dirty="0" smtClean="0"/>
          </a:p>
          <a:p>
            <a:r>
              <a:rPr lang="en-CA" dirty="0" smtClean="0"/>
              <a:t>How do you think the problem/issue should be addressed?</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Article 1</a:t>
            </a:r>
            <a:endParaRPr lang="en-CA" dirty="0"/>
          </a:p>
        </p:txBody>
      </p:sp>
      <p:sp>
        <p:nvSpPr>
          <p:cNvPr id="3" name="Content Placeholder 2"/>
          <p:cNvSpPr>
            <a:spLocks noGrp="1"/>
          </p:cNvSpPr>
          <p:nvPr>
            <p:ph idx="1"/>
          </p:nvPr>
        </p:nvSpPr>
        <p:spPr/>
        <p:txBody>
          <a:bodyPr>
            <a:normAutofit fontScale="77500" lnSpcReduction="20000"/>
          </a:bodyPr>
          <a:lstStyle/>
          <a:p>
            <a:r>
              <a:rPr lang="en-CA" b="1" dirty="0"/>
              <a:t>Smokers occupy one-third of hospital beds: </a:t>
            </a:r>
            <a:r>
              <a:rPr lang="en-CA" b="1" dirty="0" smtClean="0"/>
              <a:t>study in Quebec</a:t>
            </a:r>
          </a:p>
          <a:p>
            <a:r>
              <a:rPr lang="en-CA" dirty="0"/>
              <a:t>Researchers found that </a:t>
            </a:r>
            <a:r>
              <a:rPr lang="en-CA" b="1" dirty="0"/>
              <a:t>those who smoke, or used to smoke heavily,</a:t>
            </a:r>
            <a:r>
              <a:rPr lang="en-CA" dirty="0"/>
              <a:t> </a:t>
            </a:r>
            <a:r>
              <a:rPr lang="en-CA" b="1" dirty="0"/>
              <a:t>occupy 32.6 per cent</a:t>
            </a:r>
            <a:r>
              <a:rPr lang="en-CA" dirty="0"/>
              <a:t> of hospital beds in the province. The report concludes that caring for smokers in hospital costs Quebec's health-care system </a:t>
            </a:r>
            <a:r>
              <a:rPr lang="en-CA" b="1" dirty="0"/>
              <a:t>$930 million</a:t>
            </a:r>
            <a:r>
              <a:rPr lang="en-CA" dirty="0"/>
              <a:t> a year.</a:t>
            </a:r>
          </a:p>
          <a:p>
            <a:r>
              <a:rPr lang="en-CA" dirty="0"/>
              <a:t>The </a:t>
            </a:r>
            <a:r>
              <a:rPr lang="en-CA" b="1" dirty="0"/>
              <a:t>Health Ministry is preparing to file a multibillion-dollar class-action lawsuit against the tobacco industry to recuperate some of its </a:t>
            </a:r>
            <a:r>
              <a:rPr lang="en-CA" b="1" dirty="0" err="1"/>
              <a:t>losses.</a:t>
            </a:r>
            <a:r>
              <a:rPr lang="en-CA" dirty="0" err="1"/>
              <a:t>Officials</a:t>
            </a:r>
            <a:r>
              <a:rPr lang="en-CA" dirty="0"/>
              <a:t> are also looking into </a:t>
            </a:r>
            <a:r>
              <a:rPr lang="en-CA" b="1" dirty="0"/>
              <a:t>stronger anti-smoking legislation in the fall</a:t>
            </a:r>
            <a:r>
              <a:rPr lang="en-CA" dirty="0"/>
              <a:t>, including banning smoking in cars when children are around.</a:t>
            </a:r>
          </a:p>
          <a:p>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CA" dirty="0" smtClean="0"/>
              <a:t>Article 2</a:t>
            </a:r>
            <a:endParaRPr lang="en-CA" dirty="0"/>
          </a:p>
        </p:txBody>
      </p:sp>
      <p:sp>
        <p:nvSpPr>
          <p:cNvPr id="3" name="Content Placeholder 2"/>
          <p:cNvSpPr>
            <a:spLocks noGrp="1"/>
          </p:cNvSpPr>
          <p:nvPr>
            <p:ph idx="1"/>
          </p:nvPr>
        </p:nvSpPr>
        <p:spPr>
          <a:xfrm>
            <a:off x="107504" y="1052736"/>
            <a:ext cx="8892480" cy="6021288"/>
          </a:xfrm>
        </p:spPr>
        <p:txBody>
          <a:bodyPr>
            <a:normAutofit fontScale="85000" lnSpcReduction="20000"/>
          </a:bodyPr>
          <a:lstStyle/>
          <a:p>
            <a:r>
              <a:rPr lang="en-CA" dirty="0" smtClean="0"/>
              <a:t>World No Tobacco Day</a:t>
            </a:r>
          </a:p>
          <a:p>
            <a:r>
              <a:rPr lang="en-CA" dirty="0" smtClean="0"/>
              <a:t>According </a:t>
            </a:r>
            <a:r>
              <a:rPr lang="en-CA" dirty="0"/>
              <a:t>to the World Health Organization (WHO), </a:t>
            </a:r>
            <a:r>
              <a:rPr lang="en-CA" b="1" dirty="0"/>
              <a:t>tobacco use</a:t>
            </a:r>
            <a:r>
              <a:rPr lang="en-CA" dirty="0"/>
              <a:t> is the leading cause of </a:t>
            </a:r>
            <a:r>
              <a:rPr lang="en-CA" b="1" dirty="0"/>
              <a:t>preventable </a:t>
            </a:r>
            <a:r>
              <a:rPr lang="en-CA" b="1" dirty="0" smtClean="0"/>
              <a:t>death</a:t>
            </a:r>
          </a:p>
          <a:p>
            <a:r>
              <a:rPr lang="en-CA" dirty="0"/>
              <a:t>WNTD) is observed worldwide every year on May 31st to help smokers abstain from consuming tobacco for at least 24 hours, smokers are also encouraged to give up the habit for life</a:t>
            </a:r>
            <a:r>
              <a:rPr lang="en-CA" dirty="0" smtClean="0"/>
              <a:t>.</a:t>
            </a:r>
          </a:p>
          <a:p>
            <a:r>
              <a:rPr lang="en-CA" dirty="0"/>
              <a:t>WHO is persuading more countries to sign a global treaty to ensure public protection from smoking. </a:t>
            </a:r>
            <a:endParaRPr lang="en-CA" dirty="0" smtClean="0"/>
          </a:p>
          <a:p>
            <a:r>
              <a:rPr lang="en-CA" dirty="0"/>
              <a:t>In Indonesia there are 21 million child smokers. There is essentially nothing to stop companies promoting cigarettes to youth. In countries such as Brazil and Nigeria tobacco companies sponsor party nights to attract new young users. In Russia, women are persuaded to smoke by selling cigarettes branded by the fashion giant Yves Saint Laurent. </a:t>
            </a:r>
            <a:br>
              <a:rPr lang="en-CA" dirty="0"/>
            </a:b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Physical Ventilation</a:t>
            </a:r>
            <a:endParaRPr lang="en-CA" dirty="0"/>
          </a:p>
        </p:txBody>
      </p:sp>
      <p:pic>
        <p:nvPicPr>
          <p:cNvPr id="6146" name="Picture 2"/>
          <p:cNvPicPr>
            <a:picLocks noChangeAspect="1" noChangeArrowheads="1"/>
          </p:cNvPicPr>
          <p:nvPr/>
        </p:nvPicPr>
        <p:blipFill>
          <a:blip r:embed="rId3" cstate="print"/>
          <a:srcRect/>
          <a:stretch>
            <a:fillRect/>
          </a:stretch>
        </p:blipFill>
        <p:spPr bwMode="auto">
          <a:xfrm>
            <a:off x="683568" y="1556792"/>
            <a:ext cx="7620000"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476672"/>
            <a:ext cx="4680520" cy="5832648"/>
          </a:xfrm>
        </p:spPr>
        <p:txBody>
          <a:bodyPr>
            <a:normAutofit/>
          </a:bodyPr>
          <a:lstStyle/>
          <a:p>
            <a:pPr algn="l"/>
            <a:r>
              <a:rPr lang="en-CA" b="1" dirty="0" smtClean="0">
                <a:solidFill>
                  <a:schemeClr val="tx1"/>
                </a:solidFill>
              </a:rPr>
              <a:t>INHALE</a:t>
            </a:r>
          </a:p>
          <a:p>
            <a:pPr algn="l"/>
            <a:r>
              <a:rPr lang="en-CA" dirty="0" smtClean="0">
                <a:solidFill>
                  <a:schemeClr val="tx1"/>
                </a:solidFill>
              </a:rPr>
              <a:t>-Diaphragm contracts, flattens: thoracic cavity pressure decreases</a:t>
            </a:r>
          </a:p>
          <a:p>
            <a:pPr algn="l"/>
            <a:r>
              <a:rPr lang="en-CA" dirty="0" smtClean="0">
                <a:solidFill>
                  <a:schemeClr val="tx1"/>
                </a:solidFill>
              </a:rPr>
              <a:t>-Rib muscles contract, expands rib cage: thoracic cavity pressure decreases</a:t>
            </a:r>
          </a:p>
          <a:p>
            <a:pPr algn="l"/>
            <a:r>
              <a:rPr lang="en-CA" dirty="0" smtClean="0">
                <a:solidFill>
                  <a:schemeClr val="tx1"/>
                </a:solidFill>
              </a:rPr>
              <a:t>-Air moves from high pressure (outside) to low pressure (lungs)= inhalation</a:t>
            </a:r>
          </a:p>
        </p:txBody>
      </p:sp>
      <p:pic>
        <p:nvPicPr>
          <p:cNvPr id="4" name="Picture 2"/>
          <p:cNvPicPr>
            <a:picLocks noChangeAspect="1" noChangeArrowheads="1"/>
          </p:cNvPicPr>
          <p:nvPr/>
        </p:nvPicPr>
        <p:blipFill>
          <a:blip r:embed="rId3" cstate="print"/>
          <a:srcRect/>
          <a:stretch>
            <a:fillRect/>
          </a:stretch>
        </p:blipFill>
        <p:spPr bwMode="auto">
          <a:xfrm>
            <a:off x="5119601" y="1052736"/>
            <a:ext cx="8048798"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1960" y="476672"/>
            <a:ext cx="4402832" cy="6381328"/>
          </a:xfrm>
        </p:spPr>
        <p:txBody>
          <a:bodyPr>
            <a:normAutofit fontScale="92500"/>
          </a:bodyPr>
          <a:lstStyle/>
          <a:p>
            <a:pPr>
              <a:buNone/>
            </a:pPr>
            <a:r>
              <a:rPr lang="en-CA" b="1" dirty="0" smtClean="0">
                <a:solidFill>
                  <a:schemeClr val="tx1"/>
                </a:solidFill>
              </a:rPr>
              <a:t>EXHALE</a:t>
            </a:r>
          </a:p>
          <a:p>
            <a:pPr>
              <a:buNone/>
            </a:pPr>
            <a:r>
              <a:rPr lang="en-CA" dirty="0" smtClean="0">
                <a:solidFill>
                  <a:schemeClr val="tx1"/>
                </a:solidFill>
              </a:rPr>
              <a:t>-Diaphragm relaxes, moves up: thoracic cavity pressure </a:t>
            </a:r>
            <a:r>
              <a:rPr lang="en-CA" dirty="0" smtClean="0"/>
              <a:t>in</a:t>
            </a:r>
            <a:r>
              <a:rPr lang="en-CA" dirty="0" smtClean="0">
                <a:solidFill>
                  <a:schemeClr val="tx1"/>
                </a:solidFill>
              </a:rPr>
              <a:t>creases</a:t>
            </a:r>
          </a:p>
          <a:p>
            <a:pPr>
              <a:buNone/>
            </a:pPr>
            <a:r>
              <a:rPr lang="en-CA" dirty="0" smtClean="0">
                <a:solidFill>
                  <a:schemeClr val="tx1"/>
                </a:solidFill>
              </a:rPr>
              <a:t>-Rib muscles relax, reduces rib cage: thoracic cavity pressure increases</a:t>
            </a:r>
          </a:p>
          <a:p>
            <a:pPr>
              <a:buNone/>
            </a:pPr>
            <a:r>
              <a:rPr lang="en-CA" dirty="0" smtClean="0">
                <a:solidFill>
                  <a:schemeClr val="tx1"/>
                </a:solidFill>
              </a:rPr>
              <a:t>-Air moves from high pressure (lungs) to low pressure (outside), ‘deflating’ the lungs= Exhaling</a:t>
            </a:r>
          </a:p>
          <a:p>
            <a:endParaRPr lang="en-CA" dirty="0"/>
          </a:p>
        </p:txBody>
      </p:sp>
      <p:pic>
        <p:nvPicPr>
          <p:cNvPr id="5" name="Picture 2"/>
          <p:cNvPicPr>
            <a:picLocks noChangeAspect="1" noChangeArrowheads="1"/>
          </p:cNvPicPr>
          <p:nvPr/>
        </p:nvPicPr>
        <p:blipFill>
          <a:blip r:embed="rId3" cstate="print"/>
          <a:srcRect/>
          <a:stretch>
            <a:fillRect/>
          </a:stretch>
        </p:blipFill>
        <p:spPr bwMode="auto">
          <a:xfrm>
            <a:off x="-4284984" y="548680"/>
            <a:ext cx="8048798"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 TO REMEMBER</a:t>
            </a:r>
            <a:endParaRPr lang="en-CA" dirty="0"/>
          </a:p>
        </p:txBody>
      </p:sp>
      <p:sp>
        <p:nvSpPr>
          <p:cNvPr id="3" name="Content Placeholder 2"/>
          <p:cNvSpPr>
            <a:spLocks noGrp="1"/>
          </p:cNvSpPr>
          <p:nvPr>
            <p:ph idx="1"/>
          </p:nvPr>
        </p:nvSpPr>
        <p:spPr>
          <a:xfrm>
            <a:off x="0" y="1628800"/>
            <a:ext cx="8867328" cy="4525963"/>
          </a:xfrm>
        </p:spPr>
        <p:txBody>
          <a:bodyPr/>
          <a:lstStyle/>
          <a:p>
            <a:r>
              <a:rPr lang="en-CA" dirty="0" err="1" smtClean="0"/>
              <a:t>I</a:t>
            </a:r>
            <a:r>
              <a:rPr lang="en-CA" sz="4000" b="1" dirty="0" err="1" smtClean="0">
                <a:solidFill>
                  <a:srgbClr val="FF0000"/>
                </a:solidFill>
              </a:rPr>
              <a:t>N</a:t>
            </a:r>
            <a:r>
              <a:rPr lang="en-CA" dirty="0" err="1" smtClean="0"/>
              <a:t>hale</a:t>
            </a:r>
            <a:r>
              <a:rPr lang="en-CA" dirty="0" smtClean="0"/>
              <a:t> air =CO</a:t>
            </a:r>
            <a:r>
              <a:rPr lang="en-CA" sz="4000" b="1" dirty="0" smtClean="0">
                <a:solidFill>
                  <a:srgbClr val="FF0000"/>
                </a:solidFill>
              </a:rPr>
              <a:t>N</a:t>
            </a:r>
            <a:r>
              <a:rPr lang="en-CA" dirty="0" smtClean="0"/>
              <a:t>TRACT (diaphragm + rib muscles)</a:t>
            </a:r>
          </a:p>
          <a:p>
            <a:r>
              <a:rPr lang="en-CA" dirty="0" err="1" smtClean="0"/>
              <a:t>E</a:t>
            </a:r>
            <a:r>
              <a:rPr lang="en-CA" sz="4000" b="1" dirty="0" err="1" smtClean="0">
                <a:solidFill>
                  <a:srgbClr val="FF0000"/>
                </a:solidFill>
              </a:rPr>
              <a:t>X</a:t>
            </a:r>
            <a:r>
              <a:rPr lang="en-CA" dirty="0" err="1" smtClean="0"/>
              <a:t>hale</a:t>
            </a:r>
            <a:r>
              <a:rPr lang="en-CA" dirty="0" smtClean="0"/>
              <a:t> air= RELA</a:t>
            </a:r>
            <a:r>
              <a:rPr lang="en-CA" sz="4000" b="1" dirty="0" smtClean="0">
                <a:solidFill>
                  <a:srgbClr val="FF0000"/>
                </a:solidFill>
              </a:rPr>
              <a:t>X </a:t>
            </a:r>
            <a:r>
              <a:rPr lang="en-CA" dirty="0" smtClean="0"/>
              <a:t>(diaphragm + rib muscles)</a:t>
            </a:r>
            <a:endParaRPr lang="en-CA"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CA" dirty="0" smtClean="0"/>
              <a:t>Pressure Changes</a:t>
            </a:r>
            <a:endParaRPr lang="en-CA" dirty="0"/>
          </a:p>
        </p:txBody>
      </p:sp>
      <p:sp>
        <p:nvSpPr>
          <p:cNvPr id="3" name="Content Placeholder 2"/>
          <p:cNvSpPr>
            <a:spLocks noGrp="1"/>
          </p:cNvSpPr>
          <p:nvPr>
            <p:ph idx="1"/>
          </p:nvPr>
        </p:nvSpPr>
        <p:spPr>
          <a:xfrm>
            <a:off x="251520" y="1340768"/>
            <a:ext cx="8507288" cy="5257800"/>
          </a:xfrm>
        </p:spPr>
        <p:txBody>
          <a:bodyPr>
            <a:normAutofit fontScale="92500" lnSpcReduction="20000"/>
          </a:bodyPr>
          <a:lstStyle/>
          <a:p>
            <a:r>
              <a:rPr lang="en-CA" dirty="0" smtClean="0"/>
              <a:t>Air will move from areas of high pressure to areas of low pressure</a:t>
            </a:r>
          </a:p>
          <a:p>
            <a:r>
              <a:rPr lang="en-CA" dirty="0" smtClean="0"/>
              <a:t>An increase in volume decreases pressure</a:t>
            </a:r>
          </a:p>
          <a:p>
            <a:r>
              <a:rPr lang="en-CA" dirty="0" smtClean="0"/>
              <a:t>A decrease in volume increases pressure</a:t>
            </a:r>
          </a:p>
          <a:p>
            <a:pPr>
              <a:buNone/>
            </a:pPr>
            <a:endParaRPr lang="en-CA" dirty="0" smtClean="0"/>
          </a:p>
          <a:p>
            <a:pPr>
              <a:buNone/>
            </a:pPr>
            <a:r>
              <a:rPr lang="en-CA" dirty="0" smtClean="0"/>
              <a:t>If our diaphragm +rib muscles </a:t>
            </a:r>
            <a:r>
              <a:rPr lang="en-CA" dirty="0" err="1" smtClean="0"/>
              <a:t>co</a:t>
            </a:r>
            <a:r>
              <a:rPr lang="en-CA" b="1" dirty="0" err="1" smtClean="0"/>
              <a:t>N</a:t>
            </a:r>
            <a:r>
              <a:rPr lang="en-CA" dirty="0" err="1" smtClean="0"/>
              <a:t>tract</a:t>
            </a:r>
            <a:r>
              <a:rPr lang="en-CA" dirty="0" smtClean="0"/>
              <a:t> =more volume in thoracic cavity &amp; low pressure in the lungs then... air moves IN (</a:t>
            </a:r>
            <a:r>
              <a:rPr lang="en-CA" dirty="0" err="1" smtClean="0"/>
              <a:t>i</a:t>
            </a:r>
            <a:r>
              <a:rPr lang="en-CA" b="1" dirty="0" err="1" smtClean="0"/>
              <a:t>N</a:t>
            </a:r>
            <a:r>
              <a:rPr lang="en-CA" dirty="0" err="1" smtClean="0"/>
              <a:t>hale</a:t>
            </a:r>
            <a:r>
              <a:rPr lang="en-CA" dirty="0" smtClean="0"/>
              <a:t>)</a:t>
            </a:r>
          </a:p>
          <a:p>
            <a:pPr>
              <a:buNone/>
            </a:pPr>
            <a:endParaRPr lang="en-CA" dirty="0" smtClean="0"/>
          </a:p>
          <a:p>
            <a:pPr>
              <a:buNone/>
            </a:pPr>
            <a:r>
              <a:rPr lang="en-CA" dirty="0" smtClean="0"/>
              <a:t>If our diaphragm+ rib muscles </a:t>
            </a:r>
            <a:r>
              <a:rPr lang="en-CA" dirty="0" err="1" smtClean="0"/>
              <a:t>rela</a:t>
            </a:r>
            <a:r>
              <a:rPr lang="en-CA" b="1" dirty="0" err="1" smtClean="0"/>
              <a:t>X</a:t>
            </a:r>
            <a:r>
              <a:rPr lang="en-CA" dirty="0" smtClean="0"/>
              <a:t> (</a:t>
            </a:r>
            <a:r>
              <a:rPr lang="en-CA" dirty="0" err="1" smtClean="0"/>
              <a:t>e</a:t>
            </a:r>
            <a:r>
              <a:rPr lang="en-CA" b="1" dirty="0" err="1" smtClean="0"/>
              <a:t>X</a:t>
            </a:r>
            <a:r>
              <a:rPr lang="en-CA" dirty="0" err="1" smtClean="0"/>
              <a:t>hale</a:t>
            </a:r>
            <a:r>
              <a:rPr lang="en-CA" dirty="0" smtClean="0"/>
              <a:t>)=  less volume in thoracic cavity &amp; high pressure in the lungs, air moves OUT</a:t>
            </a:r>
          </a:p>
          <a:p>
            <a:pPr>
              <a:buNone/>
            </a:pP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CA" dirty="0" smtClean="0"/>
              <a:t>Check it out...</a:t>
            </a:r>
            <a:br>
              <a:rPr lang="en-CA" dirty="0" smtClean="0"/>
            </a:br>
            <a:r>
              <a:rPr lang="en-CA" sz="1600" dirty="0" smtClean="0"/>
              <a:t>Note: you don’t need to know all of the terms in this diagram- </a:t>
            </a:r>
            <a:br>
              <a:rPr lang="en-CA" sz="1600" dirty="0" smtClean="0"/>
            </a:br>
            <a:r>
              <a:rPr lang="en-CA" sz="1600" dirty="0" smtClean="0"/>
              <a:t>just the diaphragm + </a:t>
            </a:r>
            <a:r>
              <a:rPr lang="en-CA" sz="1600" dirty="0" err="1" smtClean="0"/>
              <a:t>intercostal</a:t>
            </a:r>
            <a:r>
              <a:rPr lang="en-CA" sz="1600" dirty="0" smtClean="0"/>
              <a:t> muscles and the mechanisms involved with breathing</a:t>
            </a:r>
            <a:endParaRPr lang="en-CA" sz="1600" dirty="0"/>
          </a:p>
        </p:txBody>
      </p:sp>
      <p:pic>
        <p:nvPicPr>
          <p:cNvPr id="4" name="Picture 6"/>
          <p:cNvPicPr>
            <a:picLocks noChangeAspect="1" noChangeArrowheads="1"/>
          </p:cNvPicPr>
          <p:nvPr/>
        </p:nvPicPr>
        <p:blipFill>
          <a:blip r:embed="rId3" cstate="print"/>
          <a:srcRect l="2794" t="19467" r="2773" b="13885"/>
          <a:stretch>
            <a:fillRect/>
          </a:stretch>
        </p:blipFill>
        <p:spPr bwMode="auto">
          <a:xfrm>
            <a:off x="0" y="1628800"/>
            <a:ext cx="9144000" cy="498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Temperature Changes</a:t>
            </a:r>
            <a:endParaRPr lang="en-CA" dirty="0"/>
          </a:p>
        </p:txBody>
      </p:sp>
      <p:sp>
        <p:nvSpPr>
          <p:cNvPr id="3" name="Content Placeholder 2"/>
          <p:cNvSpPr>
            <a:spLocks noGrp="1"/>
          </p:cNvSpPr>
          <p:nvPr>
            <p:ph idx="1"/>
          </p:nvPr>
        </p:nvSpPr>
        <p:spPr>
          <a:xfrm>
            <a:off x="395536" y="1340768"/>
            <a:ext cx="8229600" cy="5257800"/>
          </a:xfrm>
        </p:spPr>
        <p:txBody>
          <a:bodyPr>
            <a:normAutofit/>
          </a:bodyPr>
          <a:lstStyle/>
          <a:p>
            <a:r>
              <a:rPr lang="en-CA" dirty="0" smtClean="0"/>
              <a:t>The lungs are a warm, moist environment to allow for efficient gas exchange: the alveoli would not be able to function if their thin membranes weren’t moist </a:t>
            </a:r>
            <a:r>
              <a:rPr lang="en-CA" sz="2400" dirty="0" smtClean="0"/>
              <a:t>(they’d dry up)</a:t>
            </a:r>
          </a:p>
          <a:p>
            <a:r>
              <a:rPr lang="en-CA" dirty="0" smtClean="0"/>
              <a:t>Air is warmed through Nasal passage, Trachea, Bronchi, and Bronchioles before arriving at the alveoli</a:t>
            </a:r>
          </a:p>
          <a:p>
            <a:r>
              <a:rPr lang="en-CA" dirty="0" smtClean="0"/>
              <a:t>That is the air you exhale is warmed that the air you inhale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Nasal Passage Warming</a:t>
            </a:r>
            <a:endParaRPr lang="en-CA" dirty="0"/>
          </a:p>
        </p:txBody>
      </p:sp>
      <p:sp>
        <p:nvSpPr>
          <p:cNvPr id="3" name="Content Placeholder 2"/>
          <p:cNvSpPr>
            <a:spLocks noGrp="1"/>
          </p:cNvSpPr>
          <p:nvPr>
            <p:ph idx="1"/>
          </p:nvPr>
        </p:nvSpPr>
        <p:spPr/>
        <p:txBody>
          <a:bodyPr/>
          <a:lstStyle/>
          <a:p>
            <a:r>
              <a:rPr lang="en-CA" dirty="0" smtClean="0"/>
              <a:t>What happens on a cold day?</a:t>
            </a:r>
            <a:endParaRPr lang="en-CA" dirty="0"/>
          </a:p>
        </p:txBody>
      </p:sp>
      <p:pic>
        <p:nvPicPr>
          <p:cNvPr id="3074" name="Picture 2"/>
          <p:cNvPicPr>
            <a:picLocks noChangeAspect="1" noChangeArrowheads="1"/>
          </p:cNvPicPr>
          <p:nvPr/>
        </p:nvPicPr>
        <p:blipFill>
          <a:blip r:embed="rId3" cstate="print"/>
          <a:srcRect/>
          <a:stretch>
            <a:fillRect/>
          </a:stretch>
        </p:blipFill>
        <p:spPr bwMode="auto">
          <a:xfrm>
            <a:off x="4499992" y="3356992"/>
            <a:ext cx="4211960" cy="315897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11560" y="2996952"/>
            <a:ext cx="439102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10051</TotalTime>
  <Words>738</Words>
  <Application>Microsoft Office PowerPoint</Application>
  <PresentationFormat>On-screen Show (4:3)</PresentationFormat>
  <Paragraphs>82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Breathing Processes</vt:lpstr>
      <vt:lpstr>Physical Ventilation</vt:lpstr>
      <vt:lpstr>PowerPoint Presentation</vt:lpstr>
      <vt:lpstr>PowerPoint Presentation</vt:lpstr>
      <vt:lpstr>SUMMARY TO REMEMBER</vt:lpstr>
      <vt:lpstr>Pressure Changes</vt:lpstr>
      <vt:lpstr>Check it out... Note: you don’t need to know all of the terms in this diagram-  just the diaphragm + intercostal muscles and the mechanisms involved with breathing</vt:lpstr>
      <vt:lpstr>Temperature Changes</vt:lpstr>
      <vt:lpstr>Nasal Passage Warming</vt:lpstr>
      <vt:lpstr>Mucous and Cilia</vt:lpstr>
      <vt:lpstr>Respiratory Cycle</vt:lpstr>
      <vt:lpstr>PowerPoint Presentation</vt:lpstr>
      <vt:lpstr>Application: Controversial Topics</vt:lpstr>
      <vt:lpstr>Questions??</vt:lpstr>
      <vt:lpstr>Article 1</vt:lpstr>
      <vt:lpstr>Article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SteF</dc:creator>
  <cp:lastModifiedBy>EPSB</cp:lastModifiedBy>
  <cp:revision>18</cp:revision>
  <dcterms:created xsi:type="dcterms:W3CDTF">2011-11-17T22:31:59Z</dcterms:created>
  <dcterms:modified xsi:type="dcterms:W3CDTF">2011-11-24T22:26:09Z</dcterms:modified>
</cp:coreProperties>
</file>