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2" r:id="rId3"/>
    <p:sldId id="270" r:id="rId4"/>
    <p:sldId id="268" r:id="rId5"/>
    <p:sldId id="269" r:id="rId6"/>
    <p:sldId id="257" r:id="rId7"/>
    <p:sldId id="258" r:id="rId8"/>
    <p:sldId id="259" r:id="rId9"/>
    <p:sldId id="271" r:id="rId10"/>
    <p:sldId id="278" r:id="rId11"/>
    <p:sldId id="274" r:id="rId12"/>
    <p:sldId id="260" r:id="rId13"/>
    <p:sldId id="261" r:id="rId14"/>
    <p:sldId id="262" r:id="rId15"/>
    <p:sldId id="276" r:id="rId16"/>
    <p:sldId id="275" r:id="rId17"/>
    <p:sldId id="277" r:id="rId18"/>
    <p:sldId id="264" r:id="rId19"/>
    <p:sldId id="266" r:id="rId20"/>
    <p:sldId id="267" r:id="rId21"/>
    <p:sldId id="26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3" autoAdjust="0"/>
    <p:restoredTop sz="88584" autoAdjust="0"/>
  </p:normalViewPr>
  <p:slideViewPr>
    <p:cSldViewPr>
      <p:cViewPr varScale="1">
        <p:scale>
          <a:sx n="54" d="100"/>
          <a:sy n="54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56FEE-CDBA-4C06-B8AF-6B5836B9732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64980-6775-4427-ACA5-22B71CECF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62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A14277-2F2F-464A-B22B-428C071DB4F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4165A6-EA2A-4A5D-A170-977E76DF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7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68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another INB for Biosphere separately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4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13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2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02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97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59DB42-C01D-4E09-AF0A-A7D9FC2F4CCB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INB of compare</a:t>
            </a:r>
            <a:r>
              <a:rPr lang="en-US" baseline="0" dirty="0" smtClean="0"/>
              <a:t> contrast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7C9CA7-BF94-4D47-83A8-D658D84C4B89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8879B7-718C-4202-A9C4-431E5AF0E01D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13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77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square INB </a:t>
            </a:r>
            <a:r>
              <a:rPr lang="en-US" dirty="0" smtClean="0"/>
              <a:t>with</a:t>
            </a:r>
            <a:r>
              <a:rPr lang="en-US" baseline="0" dirty="0" smtClean="0"/>
              <a:t> definitions: </a:t>
            </a:r>
            <a:r>
              <a:rPr lang="en-US" baseline="0" dirty="0" smtClean="0"/>
              <a:t>Ecology (in the middle), </a:t>
            </a:r>
            <a:r>
              <a:rPr lang="en-US" baseline="0" dirty="0" smtClean="0"/>
              <a:t>Biotic, Abiotic, Biodiversity, Dynamic Equilibrium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75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922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2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77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examples of dynamic equilibrium-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85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charset="0"/>
              </a:rPr>
              <a:t>Order Activity- make </a:t>
            </a:r>
            <a:r>
              <a:rPr lang="en-US" dirty="0" smtClean="0">
                <a:latin typeface="Arial" charset="0"/>
              </a:rPr>
              <a:t>7 flap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baseline="0" dirty="0" smtClean="0">
                <a:latin typeface="Arial" charset="0"/>
              </a:rPr>
              <a:t>INB and put in definitions</a:t>
            </a:r>
            <a:endParaRPr lang="en-US" dirty="0" smtClean="0">
              <a:latin typeface="Arial" charset="0"/>
            </a:endParaRPr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mtClean="0"/>
              <a:t>Unit A: Energy and Matter Exchange in the Biosphere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6D3655-9E9F-43EA-B504-65BA26B38FBA}" type="slidenum">
              <a:rPr lang="en-CA" smtClean="0"/>
              <a:pPr eaLnBrk="1" hangingPunct="1"/>
              <a:t>7</a:t>
            </a:fld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32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5A6-EA2A-4A5D-A170-977E76DF26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4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0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1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4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2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3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9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6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3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6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0CC86-003A-479A-9706-2ABD251D151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11013-EA12-4813-994E-94D9000D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2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m/future/story/20130110-will-we-lose-all-our-coral-reef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bN161yBBGA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Biology 20- Unit 1: Ecology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 1- What is an </a:t>
            </a:r>
            <a:r>
              <a:rPr lang="en-US" dirty="0" err="1" smtClean="0">
                <a:solidFill>
                  <a:schemeClr val="bg1"/>
                </a:solidFill>
              </a:rPr>
              <a:t>Ecosytem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745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solidFill>
                  <a:srgbClr val="66FF33"/>
                </a:solidFill>
              </a:rPr>
              <a:t>The Biosphere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sz="2800" dirty="0" smtClean="0">
              <a:solidFill>
                <a:schemeClr val="bg1"/>
              </a:solidFill>
            </a:endParaRPr>
          </a:p>
          <a:p>
            <a:pPr eaLnBrk="1" hangingPunct="1"/>
            <a:endParaRPr lang="en-CA" sz="2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7" descr="alh-biosp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5181600" cy="501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7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u="sng" dirty="0" smtClean="0"/>
              <a:t>biome</a:t>
            </a:r>
            <a:r>
              <a:rPr lang="en-US" dirty="0" smtClean="0"/>
              <a:t> is a region that is characterized by the dominant plant and animal life and the prevailing climate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35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o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500438"/>
            <a:ext cx="5410200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55650" y="692150"/>
            <a:ext cx="7696200" cy="268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  <a:cs typeface="Arial" charset="0"/>
              </a:rPr>
              <a:t>Ecosystem</a:t>
            </a:r>
          </a:p>
          <a:p>
            <a:pPr eaLnBrk="1" hangingPunct="1">
              <a:buFontTx/>
              <a:buChar char="•"/>
            </a:pPr>
            <a:r>
              <a:rPr lang="en-US" sz="3600" dirty="0">
                <a:solidFill>
                  <a:schemeClr val="bg1"/>
                </a:solidFill>
                <a:cs typeface="Arial" charset="0"/>
              </a:rPr>
              <a:t> A biotic </a:t>
            </a:r>
            <a:r>
              <a:rPr lang="en-US" sz="3600" dirty="0" smtClean="0">
                <a:solidFill>
                  <a:schemeClr val="bg1"/>
                </a:solidFill>
                <a:cs typeface="Arial" charset="0"/>
              </a:rPr>
              <a:t>community </a:t>
            </a:r>
            <a:r>
              <a:rPr lang="en-US" sz="3600" dirty="0">
                <a:solidFill>
                  <a:schemeClr val="bg1"/>
                </a:solidFill>
                <a:cs typeface="Arial" charset="0"/>
              </a:rPr>
              <a:t>plus the abiotic </a:t>
            </a:r>
            <a:r>
              <a:rPr lang="en-US" sz="3600" dirty="0" smtClean="0">
                <a:solidFill>
                  <a:schemeClr val="bg1"/>
                </a:solidFill>
                <a:cs typeface="Arial" charset="0"/>
              </a:rPr>
              <a:t>features</a:t>
            </a:r>
            <a:r>
              <a:rPr lang="en-US" sz="3600" dirty="0">
                <a:solidFill>
                  <a:schemeClr val="bg1"/>
                </a:solidFill>
                <a:cs typeface="Arial" charset="0"/>
              </a:rPr>
              <a:t>.  </a:t>
            </a:r>
          </a:p>
          <a:p>
            <a:pPr eaLnBrk="1" hangingPunct="1">
              <a:spcBef>
                <a:spcPct val="50000"/>
              </a:spcBef>
            </a:pPr>
            <a:endParaRPr lang="en-US" sz="360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The world is full of many diverse and dynamic ecosystems each with unique soil, vegetation and animals. Humans have varying perspectives on how we are to interact with Earth’s ecosystems.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Barrier Reefs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9388" y="1125538"/>
            <a:ext cx="8229600" cy="48244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>
                <a:hlinkClick r:id="rId3"/>
              </a:rPr>
              <a:t>BBC article-</a:t>
            </a:r>
            <a:endParaRPr lang="en-US" dirty="0" smtClean="0"/>
          </a:p>
          <a:p>
            <a:pPr marL="0" indent="0" eaLnBrk="1" hangingPunct="1">
              <a:buFontTx/>
              <a:buNone/>
            </a:pPr>
            <a:endParaRPr lang="en-US" dirty="0" smtClean="0"/>
          </a:p>
          <a:p>
            <a:pPr marL="0" indent="0" eaLnBrk="1" hangingPunct="1">
              <a:buFontTx/>
              <a:buNone/>
            </a:pPr>
            <a:r>
              <a:rPr lang="en-US" dirty="0" smtClean="0">
                <a:solidFill>
                  <a:srgbClr val="666699"/>
                </a:solidFill>
                <a:hlinkClick r:id="rId4"/>
              </a:rPr>
              <a:t>BBC </a:t>
            </a:r>
            <a:r>
              <a:rPr lang="en-US" dirty="0" err="1" smtClean="0">
                <a:solidFill>
                  <a:srgbClr val="666699"/>
                </a:solidFill>
                <a:hlinkClick r:id="rId4"/>
              </a:rPr>
              <a:t>youtube</a:t>
            </a:r>
            <a:r>
              <a:rPr lang="en-US" dirty="0" smtClean="0">
                <a:solidFill>
                  <a:srgbClr val="666699"/>
                </a:solidFill>
                <a:hlinkClick r:id="rId4"/>
              </a:rPr>
              <a:t>- </a:t>
            </a:r>
            <a:endParaRPr lang="en-US" dirty="0" smtClean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Natural vs. Artificial </a:t>
            </a:r>
            <a:br>
              <a:rPr lang="en-US" sz="4000" smtClean="0"/>
            </a:br>
            <a:r>
              <a:rPr lang="en-US" sz="4000" smtClean="0"/>
              <a:t>Ecosystems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u="sng" smtClean="0"/>
              <a:t>Artificial ecosystem</a:t>
            </a:r>
            <a:r>
              <a:rPr lang="en-US" sz="2800" smtClean="0"/>
              <a:t> – is an area that is planned or maintained by humans.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Ex. Parks, farms and managed forests.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b="1" i="1" u="sng" smtClean="0"/>
              <a:t>Natural ecosystem</a:t>
            </a:r>
            <a:r>
              <a:rPr lang="en-US" sz="2800" smtClean="0"/>
              <a:t> – is an area where the living community is free to interact with the physical and chemical environment.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Ex. Lakes, rivers, forests and deserts.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5076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Ecotones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Ecosystems rarely have sharp boundaries, and organisms can move back and forth from one ecosystem to another.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b="1" i="1" u="sng" dirty="0" err="1" smtClean="0"/>
              <a:t>ecotone</a:t>
            </a:r>
            <a:r>
              <a:rPr lang="en-US" dirty="0" smtClean="0"/>
              <a:t> is the transition area between ecosystems.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Because </a:t>
            </a:r>
            <a:r>
              <a:rPr lang="en-US" dirty="0" err="1" smtClean="0"/>
              <a:t>ecotones</a:t>
            </a:r>
            <a:r>
              <a:rPr lang="en-US" dirty="0" smtClean="0"/>
              <a:t> often contain species from both bordering ecosystems they tend to have greater biodiversity.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Ecotones</a:t>
            </a:r>
          </a:p>
        </p:txBody>
      </p:sp>
      <p:pic>
        <p:nvPicPr>
          <p:cNvPr id="7171" name="Picture 5" descr="17_2_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19238"/>
            <a:ext cx="6934200" cy="533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114800" y="38100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Ecotone</a:t>
            </a:r>
          </a:p>
        </p:txBody>
      </p:sp>
    </p:spTree>
    <p:extLst>
      <p:ext uri="{BB962C8B-B14F-4D97-AF65-F5344CB8AC3E}">
        <p14:creationId xmlns:p14="http://schemas.microsoft.com/office/powerpoint/2010/main" val="52188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2yzwob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00400"/>
            <a:ext cx="4672013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792480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cs typeface="Arial" charset="0"/>
              </a:rPr>
              <a:t>Community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1"/>
                </a:solidFill>
                <a:cs typeface="Arial" charset="0"/>
              </a:rPr>
              <a:t> Several populations living together.</a:t>
            </a:r>
          </a:p>
        </p:txBody>
      </p:sp>
    </p:spTree>
    <p:extLst>
      <p:ext uri="{BB962C8B-B14F-4D97-AF65-F5344CB8AC3E}">
        <p14:creationId xmlns:p14="http://schemas.microsoft.com/office/powerpoint/2010/main" val="14132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yzdrdj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96975"/>
            <a:ext cx="4279900" cy="4016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81600" y="457200"/>
            <a:ext cx="3962400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cs typeface="Arial" charset="0"/>
              </a:rPr>
              <a:t>Population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1"/>
                </a:solidFill>
                <a:cs typeface="Arial" charset="0"/>
              </a:rPr>
              <a:t> A group of individuals of the same species living together.</a:t>
            </a:r>
          </a:p>
        </p:txBody>
      </p:sp>
    </p:spTree>
    <p:extLst>
      <p:ext uri="{BB962C8B-B14F-4D97-AF65-F5344CB8AC3E}">
        <p14:creationId xmlns:p14="http://schemas.microsoft.com/office/powerpoint/2010/main" val="29254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b="1" i="1" u="sng" dirty="0"/>
              <a:t>Ecology </a:t>
            </a:r>
            <a:r>
              <a:rPr lang="en-US" dirty="0"/>
              <a:t>– the study of the interactions between organisms and their </a:t>
            </a:r>
            <a:r>
              <a:rPr lang="en-US" dirty="0" smtClean="0"/>
              <a:t>biotic </a:t>
            </a:r>
            <a:r>
              <a:rPr lang="en-US" dirty="0"/>
              <a:t>and </a:t>
            </a:r>
            <a:r>
              <a:rPr lang="en-US" dirty="0" smtClean="0"/>
              <a:t>abiotic </a:t>
            </a:r>
            <a:r>
              <a:rPr lang="en-US" dirty="0"/>
              <a:t>environment.</a:t>
            </a:r>
          </a:p>
        </p:txBody>
      </p:sp>
    </p:spTree>
    <p:extLst>
      <p:ext uri="{BB962C8B-B14F-4D97-AF65-F5344CB8AC3E}">
        <p14:creationId xmlns:p14="http://schemas.microsoft.com/office/powerpoint/2010/main" val="1170243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4953000" cy="598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cs typeface="Arial" charset="0"/>
              </a:rPr>
              <a:t>Organism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1"/>
                </a:solidFill>
                <a:cs typeface="Arial" charset="0"/>
              </a:rPr>
              <a:t> Entire living things (organisms).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1"/>
                </a:solidFill>
                <a:cs typeface="Arial" charset="0"/>
              </a:rPr>
              <a:t> Usually made of systems.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1"/>
                </a:solidFill>
                <a:cs typeface="Arial" charset="0"/>
              </a:rPr>
              <a:t> May be a single cell.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1"/>
                </a:solidFill>
                <a:cs typeface="Arial" charset="0"/>
              </a:rPr>
              <a:t> Living.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360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8435" name="Picture 3" descr="frontlef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000"/>
            <a:ext cx="28575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eugle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19600"/>
            <a:ext cx="2457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46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Your response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one endangered or at risk </a:t>
            </a:r>
            <a:r>
              <a:rPr lang="en-US" i="1" dirty="0" smtClean="0"/>
              <a:t>ecosystem</a:t>
            </a:r>
            <a:r>
              <a:rPr lang="en-US" dirty="0" smtClean="0"/>
              <a:t> that you don’t know very much about yet. </a:t>
            </a:r>
          </a:p>
          <a:p>
            <a:pPr marL="0" indent="0">
              <a:buNone/>
            </a:pPr>
            <a:r>
              <a:rPr lang="en-US" dirty="0" smtClean="0"/>
              <a:t>Tell us about:</a:t>
            </a:r>
          </a:p>
          <a:p>
            <a:pPr marL="0" indent="0">
              <a:buNone/>
            </a:pPr>
            <a:r>
              <a:rPr lang="en-US" dirty="0" smtClean="0"/>
              <a:t>1. The </a:t>
            </a:r>
          </a:p>
        </p:txBody>
      </p:sp>
    </p:spTree>
    <p:extLst>
      <p:ext uri="{BB962C8B-B14F-4D97-AF65-F5344CB8AC3E}">
        <p14:creationId xmlns:p14="http://schemas.microsoft.com/office/powerpoint/2010/main" val="6227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>
                <a:solidFill>
                  <a:schemeClr val="bg1"/>
                </a:solidFill>
              </a:rPr>
              <a:t>Biotic vs. Abiotic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b="1" u="sng" dirty="0" smtClean="0">
                <a:solidFill>
                  <a:schemeClr val="bg1"/>
                </a:solidFill>
              </a:rPr>
              <a:t>Biotic</a:t>
            </a:r>
            <a:r>
              <a:rPr lang="en-CA" dirty="0" smtClean="0">
                <a:solidFill>
                  <a:schemeClr val="bg1"/>
                </a:solidFill>
              </a:rPr>
              <a:t> = the biological or living components.</a:t>
            </a:r>
          </a:p>
          <a:p>
            <a:pPr eaLnBrk="1" hangingPunct="1"/>
            <a:r>
              <a:rPr lang="en-CA" b="1" u="sng" dirty="0" smtClean="0">
                <a:solidFill>
                  <a:schemeClr val="bg1"/>
                </a:solidFill>
              </a:rPr>
              <a:t>Abiotic</a:t>
            </a:r>
            <a:r>
              <a:rPr lang="en-CA" dirty="0" smtClean="0">
                <a:solidFill>
                  <a:schemeClr val="bg1"/>
                </a:solidFill>
              </a:rPr>
              <a:t> = the non-living components.</a:t>
            </a:r>
          </a:p>
        </p:txBody>
      </p:sp>
    </p:spTree>
    <p:extLst>
      <p:ext uri="{BB962C8B-B14F-4D97-AF65-F5344CB8AC3E}">
        <p14:creationId xmlns:p14="http://schemas.microsoft.com/office/powerpoint/2010/main" val="35924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4800" b="1" dirty="0" smtClean="0">
                <a:solidFill>
                  <a:schemeClr val="bg1"/>
                </a:solidFill>
              </a:rPr>
              <a:t>Biodiversity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b="1" u="sng" smtClean="0">
                <a:solidFill>
                  <a:schemeClr val="bg1"/>
                </a:solidFill>
              </a:rPr>
              <a:t>Biodiversity</a:t>
            </a:r>
            <a:r>
              <a:rPr lang="en-CA" smtClean="0">
                <a:solidFill>
                  <a:schemeClr val="bg1"/>
                </a:solidFill>
              </a:rPr>
              <a:t> refers to the number of species in an ecosystem.</a:t>
            </a:r>
          </a:p>
          <a:p>
            <a:pPr eaLnBrk="1" hangingPunct="1"/>
            <a:endParaRPr lang="en-CA" smtClean="0">
              <a:solidFill>
                <a:schemeClr val="bg1"/>
              </a:solidFill>
            </a:endParaRPr>
          </a:p>
          <a:p>
            <a:pPr eaLnBrk="1" hangingPunct="1"/>
            <a:r>
              <a:rPr lang="en-CA" smtClean="0">
                <a:solidFill>
                  <a:schemeClr val="bg1"/>
                </a:solidFill>
              </a:rPr>
              <a:t>The greater the number of species (biodiversity) the healthier the ecosystem.</a:t>
            </a:r>
          </a:p>
          <a:p>
            <a:pPr eaLnBrk="1" hangingPunct="1">
              <a:buFontTx/>
              <a:buNone/>
            </a:pPr>
            <a:endParaRPr lang="en-CA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solidFill>
                  <a:schemeClr val="bg1"/>
                </a:solidFill>
              </a:rPr>
              <a:t>Equilibrium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z="2800" smtClean="0">
                <a:solidFill>
                  <a:schemeClr val="bg1"/>
                </a:solidFill>
              </a:rPr>
              <a:t>In order for a system to function properly, each component of Earth’s environment must be in a state of equilibrium or balance.</a:t>
            </a:r>
          </a:p>
          <a:p>
            <a:pPr eaLnBrk="1" hangingPunct="1"/>
            <a:r>
              <a:rPr lang="en-CA" sz="2800" smtClean="0">
                <a:solidFill>
                  <a:schemeClr val="bg1"/>
                </a:solidFill>
              </a:rPr>
              <a:t>Earth is an example of a system in dynamic equilibrium.</a:t>
            </a:r>
          </a:p>
          <a:p>
            <a:pPr eaLnBrk="1" hangingPunct="1"/>
            <a:r>
              <a:rPr lang="en-CA" sz="2800" b="1" u="sng" smtClean="0">
                <a:solidFill>
                  <a:schemeClr val="bg1"/>
                </a:solidFill>
              </a:rPr>
              <a:t>Dynamic equilibrium</a:t>
            </a:r>
            <a:r>
              <a:rPr lang="en-CA" sz="2800" smtClean="0">
                <a:solidFill>
                  <a:schemeClr val="bg1"/>
                </a:solidFill>
              </a:rPr>
              <a:t> – is a system in which changes are continuously occurring but the components can adjust to the changes without disturbing the entire system.</a:t>
            </a:r>
          </a:p>
        </p:txBody>
      </p:sp>
    </p:spTree>
    <p:extLst>
      <p:ext uri="{BB962C8B-B14F-4D97-AF65-F5344CB8AC3E}">
        <p14:creationId xmlns:p14="http://schemas.microsoft.com/office/powerpoint/2010/main" val="161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Order Activity</a:t>
            </a:r>
            <a:br>
              <a:rPr lang="en-US" smtClean="0"/>
            </a:b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your table (without looking in your textbook) rearrange the words to what you think is the correct order of organization: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Population, Ecosystem, Biosphere, </a:t>
            </a:r>
            <a:r>
              <a:rPr lang="en-US" dirty="0" err="1" smtClean="0"/>
              <a:t>Ecotone</a:t>
            </a:r>
            <a:r>
              <a:rPr lang="en-US" dirty="0" smtClean="0"/>
              <a:t> Community, Organism, Biome</a:t>
            </a:r>
          </a:p>
        </p:txBody>
      </p:sp>
    </p:spTree>
    <p:extLst>
      <p:ext uri="{BB962C8B-B14F-4D97-AF65-F5344CB8AC3E}">
        <p14:creationId xmlns:p14="http://schemas.microsoft.com/office/powerpoint/2010/main" val="4231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4000" smtClean="0">
                <a:solidFill>
                  <a:srgbClr val="00FFFF"/>
                </a:solidFill>
              </a:rPr>
              <a:t>Levels of Organization in the Biosphere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CA" sz="2400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CA" b="1" dirty="0" smtClean="0">
                <a:solidFill>
                  <a:schemeClr val="bg1"/>
                </a:solidFill>
              </a:rPr>
              <a:t>Biosphere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CA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CA" b="1" dirty="0" smtClean="0">
                <a:solidFill>
                  <a:schemeClr val="bg1"/>
                </a:solidFill>
              </a:rPr>
              <a:t>Biome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CA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CA" b="1" dirty="0" smtClean="0">
                <a:solidFill>
                  <a:schemeClr val="bg1"/>
                </a:solidFill>
              </a:rPr>
              <a:t>Ecosystem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CA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CA" b="1" dirty="0" smtClean="0">
                <a:solidFill>
                  <a:schemeClr val="bg1"/>
                </a:solidFill>
              </a:rPr>
              <a:t>Community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CA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CA" b="1" dirty="0" smtClean="0">
                <a:solidFill>
                  <a:schemeClr val="bg1"/>
                </a:solidFill>
              </a:rPr>
              <a:t>Population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CA" sz="2400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CA" b="1" dirty="0" smtClean="0">
                <a:solidFill>
                  <a:schemeClr val="bg1"/>
                </a:solidFill>
              </a:rPr>
              <a:t>Organism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356100" y="2347057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356100" y="4029382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356100" y="4797425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356100" y="5553869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356100" y="3129267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486400" y="3810000"/>
            <a:ext cx="762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248400" y="354839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Ecotones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97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cs typeface="Arial" charset="0"/>
              </a:rPr>
              <a:t>Biosphere</a:t>
            </a:r>
            <a:r>
              <a:rPr lang="en-US" sz="440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1"/>
                </a:solidFill>
                <a:cs typeface="Arial" charset="0"/>
              </a:rPr>
              <a:t> Whole living layer around the globe. 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6858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cs typeface="Arial" charset="0"/>
              </a:rPr>
              <a:t>http://people.hofstra.edu/geotrans/eng/ch8en/conc8en/envisys.html</a:t>
            </a:r>
          </a:p>
        </p:txBody>
      </p:sp>
      <p:pic>
        <p:nvPicPr>
          <p:cNvPr id="11268" name="Picture 5" descr="biospher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34099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8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solidFill>
                  <a:srgbClr val="66FF33"/>
                </a:solidFill>
              </a:rPr>
              <a:t>The Biosphere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z="2800" smtClean="0">
                <a:solidFill>
                  <a:schemeClr val="bg1"/>
                </a:solidFill>
              </a:rPr>
              <a:t>Earth has three basic structural zones:</a:t>
            </a:r>
          </a:p>
          <a:p>
            <a:pPr eaLnBrk="1" hangingPunct="1">
              <a:buFontTx/>
              <a:buChar char="-"/>
            </a:pPr>
            <a:r>
              <a:rPr lang="en-CA" sz="2800" smtClean="0">
                <a:solidFill>
                  <a:schemeClr val="bg1"/>
                </a:solidFill>
              </a:rPr>
              <a:t>the lithosphere (land)</a:t>
            </a:r>
          </a:p>
          <a:p>
            <a:pPr eaLnBrk="1" hangingPunct="1">
              <a:buFontTx/>
              <a:buChar char="-"/>
            </a:pPr>
            <a:r>
              <a:rPr lang="en-CA" sz="2800" smtClean="0">
                <a:solidFill>
                  <a:schemeClr val="bg1"/>
                </a:solidFill>
              </a:rPr>
              <a:t>the hydrosphere (water)</a:t>
            </a:r>
          </a:p>
          <a:p>
            <a:pPr eaLnBrk="1" hangingPunct="1">
              <a:buFontTx/>
              <a:buChar char="-"/>
            </a:pPr>
            <a:r>
              <a:rPr lang="en-CA" sz="2800" smtClean="0">
                <a:solidFill>
                  <a:schemeClr val="bg1"/>
                </a:solidFill>
              </a:rPr>
              <a:t>the atmosphere (air)</a:t>
            </a:r>
          </a:p>
          <a:p>
            <a:pPr eaLnBrk="1" hangingPunct="1">
              <a:buFontTx/>
              <a:buChar char="-"/>
            </a:pPr>
            <a:endParaRPr lang="en-CA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en-CA" sz="2800" smtClean="0">
                <a:solidFill>
                  <a:schemeClr val="bg1"/>
                </a:solidFill>
              </a:rPr>
              <a:t>Together, these three zones make up the biosphere.</a:t>
            </a:r>
          </a:p>
          <a:p>
            <a:pPr eaLnBrk="1" hangingPunct="1"/>
            <a:r>
              <a:rPr lang="en-CA" sz="2800" smtClean="0">
                <a:solidFill>
                  <a:schemeClr val="bg1"/>
                </a:solidFill>
              </a:rPr>
              <a:t>The </a:t>
            </a:r>
            <a:r>
              <a:rPr lang="en-CA" sz="2800" b="1" u="sng" smtClean="0">
                <a:solidFill>
                  <a:schemeClr val="bg1"/>
                </a:solidFill>
              </a:rPr>
              <a:t>biosphere</a:t>
            </a:r>
            <a:r>
              <a:rPr lang="en-CA" sz="2800" smtClean="0">
                <a:solidFill>
                  <a:schemeClr val="bg1"/>
                </a:solidFill>
              </a:rPr>
              <a:t> – is the narrow zone around Earth that harbours life.</a:t>
            </a:r>
          </a:p>
          <a:p>
            <a:pPr eaLnBrk="1" hangingPunct="1"/>
            <a:endParaRPr lang="en-CA" sz="2800" smtClean="0">
              <a:solidFill>
                <a:schemeClr val="bg1"/>
              </a:solidFill>
            </a:endParaRPr>
          </a:p>
          <a:p>
            <a:pPr eaLnBrk="1" hangingPunct="1"/>
            <a:endParaRPr lang="en-CA" sz="28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570</Words>
  <Application>Microsoft Office PowerPoint</Application>
  <PresentationFormat>On-screen Show (4:3)</PresentationFormat>
  <Paragraphs>109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Biology 20- Unit 1: Ecology</vt:lpstr>
      <vt:lpstr>ECOLOGY</vt:lpstr>
      <vt:lpstr>Biotic vs. Abiotic</vt:lpstr>
      <vt:lpstr>Biodiversity</vt:lpstr>
      <vt:lpstr>Equilibrium</vt:lpstr>
      <vt:lpstr>Order Activity </vt:lpstr>
      <vt:lpstr>Levels of Organization in the Biosphere</vt:lpstr>
      <vt:lpstr>PowerPoint Presentation</vt:lpstr>
      <vt:lpstr>The Biosphere</vt:lpstr>
      <vt:lpstr>The Biosphere</vt:lpstr>
      <vt:lpstr>Biome</vt:lpstr>
      <vt:lpstr>PowerPoint Presentation</vt:lpstr>
      <vt:lpstr>Ecosystems</vt:lpstr>
      <vt:lpstr>Barrier Reefs</vt:lpstr>
      <vt:lpstr>Natural vs. Artificial  Ecosystems</vt:lpstr>
      <vt:lpstr>Ecotones</vt:lpstr>
      <vt:lpstr>Ecotones</vt:lpstr>
      <vt:lpstr>PowerPoint Presentation</vt:lpstr>
      <vt:lpstr>PowerPoint Presentation</vt:lpstr>
      <vt:lpstr>PowerPoint Presentation</vt:lpstr>
      <vt:lpstr>Your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20- Unit 1: Ecology</dc:title>
  <dc:creator>Windows User</dc:creator>
  <cp:lastModifiedBy>Windows User</cp:lastModifiedBy>
  <cp:revision>7</cp:revision>
  <dcterms:created xsi:type="dcterms:W3CDTF">2015-08-25T16:57:34Z</dcterms:created>
  <dcterms:modified xsi:type="dcterms:W3CDTF">2015-09-01T13:58:22Z</dcterms:modified>
</cp:coreProperties>
</file>